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handoutMasterIdLst>
    <p:handoutMasterId r:id="rId93"/>
  </p:handoutMasterIdLst>
  <p:sldIdLst>
    <p:sldId id="257" r:id="rId2"/>
    <p:sldId id="295" r:id="rId3"/>
    <p:sldId id="258" r:id="rId4"/>
    <p:sldId id="297" r:id="rId5"/>
    <p:sldId id="261" r:id="rId6"/>
    <p:sldId id="262" r:id="rId7"/>
    <p:sldId id="277" r:id="rId8"/>
    <p:sldId id="264" r:id="rId9"/>
    <p:sldId id="279" r:id="rId10"/>
    <p:sldId id="299" r:id="rId11"/>
    <p:sldId id="265" r:id="rId12"/>
    <p:sldId id="273" r:id="rId13"/>
    <p:sldId id="272" r:id="rId14"/>
    <p:sldId id="285" r:id="rId15"/>
    <p:sldId id="271" r:id="rId16"/>
    <p:sldId id="375" r:id="rId17"/>
    <p:sldId id="376" r:id="rId18"/>
    <p:sldId id="377" r:id="rId19"/>
    <p:sldId id="378" r:id="rId20"/>
    <p:sldId id="379" r:id="rId21"/>
    <p:sldId id="380" r:id="rId22"/>
    <p:sldId id="381" r:id="rId23"/>
    <p:sldId id="382" r:id="rId24"/>
    <p:sldId id="383" r:id="rId25"/>
    <p:sldId id="384" r:id="rId26"/>
    <p:sldId id="385" r:id="rId27"/>
    <p:sldId id="301" r:id="rId28"/>
    <p:sldId id="280" r:id="rId29"/>
    <p:sldId id="294"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1" r:id="rId61"/>
    <p:sldId id="343" r:id="rId62"/>
    <p:sldId id="344" r:id="rId63"/>
    <p:sldId id="345" r:id="rId64"/>
    <p:sldId id="346" r:id="rId65"/>
    <p:sldId id="347" r:id="rId66"/>
    <p:sldId id="348" r:id="rId67"/>
    <p:sldId id="349" r:id="rId68"/>
    <p:sldId id="350" r:id="rId69"/>
    <p:sldId id="351" r:id="rId70"/>
    <p:sldId id="352" r:id="rId71"/>
    <p:sldId id="353" r:id="rId72"/>
    <p:sldId id="354" r:id="rId73"/>
    <p:sldId id="355" r:id="rId74"/>
    <p:sldId id="356" r:id="rId75"/>
    <p:sldId id="357" r:id="rId76"/>
    <p:sldId id="358" r:id="rId77"/>
    <p:sldId id="359" r:id="rId78"/>
    <p:sldId id="360" r:id="rId79"/>
    <p:sldId id="361" r:id="rId80"/>
    <p:sldId id="362" r:id="rId81"/>
    <p:sldId id="363" r:id="rId82"/>
    <p:sldId id="364" r:id="rId83"/>
    <p:sldId id="366" r:id="rId84"/>
    <p:sldId id="368" r:id="rId85"/>
    <p:sldId id="369" r:id="rId86"/>
    <p:sldId id="370" r:id="rId87"/>
    <p:sldId id="373" r:id="rId88"/>
    <p:sldId id="374" r:id="rId89"/>
    <p:sldId id="371" r:id="rId90"/>
    <p:sldId id="263"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E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slide" Target="slides/slide75.xml" /><Relationship Id="rId84" Type="http://schemas.openxmlformats.org/officeDocument/2006/relationships/slide" Target="slides/slide83.xml" /><Relationship Id="rId89" Type="http://schemas.openxmlformats.org/officeDocument/2006/relationships/slide" Target="slides/slide88.xml" /><Relationship Id="rId97" Type="http://schemas.openxmlformats.org/officeDocument/2006/relationships/tableStyles" Target="tableStyles.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87" Type="http://schemas.openxmlformats.org/officeDocument/2006/relationships/slide" Target="slides/slide86.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slide" Target="slides/slide89.xml" /><Relationship Id="rId95" Type="http://schemas.openxmlformats.org/officeDocument/2006/relationships/viewProps" Target="viewProps.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handoutMaster" Target="handoutMasters/handoutMaster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42BC11-90CF-49FF-8D61-E8A8AAFE1BB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EFAF7DB-220E-474B-A306-B18848A2E64E}">
      <dgm:prSet phldrT="[Text]"/>
      <dgm:spPr>
        <a:solidFill>
          <a:schemeClr val="accent5">
            <a:lumMod val="50000"/>
          </a:schemeClr>
        </a:solidFill>
      </dgm:spPr>
      <dgm:t>
        <a:bodyPr/>
        <a:lstStyle/>
        <a:p>
          <a:r>
            <a:rPr lang="en-US" dirty="0"/>
            <a:t>MKN</a:t>
          </a:r>
        </a:p>
      </dgm:t>
    </dgm:pt>
    <dgm:pt modelId="{ADEA5C60-BA03-45CE-8AE4-87E8350E817F}" type="parTrans" cxnId="{E88E6FD0-5EE8-42CE-8AC4-D71962510EE7}">
      <dgm:prSet/>
      <dgm:spPr/>
      <dgm:t>
        <a:bodyPr/>
        <a:lstStyle/>
        <a:p>
          <a:endParaRPr lang="en-US"/>
        </a:p>
      </dgm:t>
    </dgm:pt>
    <dgm:pt modelId="{8655DB40-16AB-41AF-B7B9-C009642A6E8E}" type="sibTrans" cxnId="{E88E6FD0-5EE8-42CE-8AC4-D71962510EE7}">
      <dgm:prSet/>
      <dgm:spPr/>
      <dgm:t>
        <a:bodyPr/>
        <a:lstStyle/>
        <a:p>
          <a:endParaRPr lang="en-US"/>
        </a:p>
      </dgm:t>
    </dgm:pt>
    <dgm:pt modelId="{9CA7C66F-6CF9-4093-95BD-C861D9811AA0}">
      <dgm:prSet phldrT="[Text]"/>
      <dgm:spPr>
        <a:solidFill>
          <a:schemeClr val="accent3">
            <a:lumMod val="50000"/>
          </a:schemeClr>
        </a:solidFill>
      </dgm:spPr>
      <dgm:t>
        <a:bodyPr/>
        <a:lstStyle/>
        <a:p>
          <a:r>
            <a:rPr lang="en-US" dirty="0" err="1"/>
            <a:t>Seleksi</a:t>
          </a:r>
          <a:r>
            <a:rPr lang="en-US" dirty="0"/>
            <a:t> ALB</a:t>
          </a:r>
        </a:p>
      </dgm:t>
      <dgm:extLst>
        <a:ext uri="{E40237B7-FDA0-4F09-8148-C483321AD2D9}">
          <dgm14:cNvPr xmlns:dgm14="http://schemas.microsoft.com/office/drawing/2010/diagram" id="0" name="" descr="Basic Block List" title="SmartArt"/>
        </a:ext>
      </dgm:extLst>
    </dgm:pt>
    <dgm:pt modelId="{5C383048-3A83-419C-82E9-AA46D2B4FFD3}" type="parTrans" cxnId="{1A254136-9EEE-43D0-BC71-1289B085104A}">
      <dgm:prSet/>
      <dgm:spPr/>
      <dgm:t>
        <a:bodyPr/>
        <a:lstStyle/>
        <a:p>
          <a:endParaRPr lang="en-US"/>
        </a:p>
      </dgm:t>
    </dgm:pt>
    <dgm:pt modelId="{9AC506A7-F034-46F5-B26F-46FD22856FB4}" type="sibTrans" cxnId="{1A254136-9EEE-43D0-BC71-1289B085104A}">
      <dgm:prSet/>
      <dgm:spPr/>
      <dgm:t>
        <a:bodyPr/>
        <a:lstStyle/>
        <a:p>
          <a:endParaRPr lang="en-US"/>
        </a:p>
      </dgm:t>
    </dgm:pt>
    <dgm:pt modelId="{8AEC6483-23EF-4414-8E2A-6A005181899E}">
      <dgm:prSet phldrT="[Text]"/>
      <dgm:spPr/>
      <dgm:t>
        <a:bodyPr/>
        <a:lstStyle/>
        <a:p>
          <a:r>
            <a:rPr lang="en-US" dirty="0" err="1"/>
            <a:t>Magang</a:t>
          </a:r>
          <a:r>
            <a:rPr lang="en-US" dirty="0"/>
            <a:t> 2 </a:t>
          </a:r>
          <a:r>
            <a:rPr lang="en-US" dirty="0" err="1"/>
            <a:t>tahun</a:t>
          </a:r>
          <a:r>
            <a:rPr lang="en-US" dirty="0"/>
            <a:t> (</a:t>
          </a:r>
          <a:r>
            <a:rPr lang="en-US" dirty="0" err="1"/>
            <a:t>kantor</a:t>
          </a:r>
          <a:r>
            <a:rPr lang="en-US" dirty="0"/>
            <a:t> </a:t>
          </a:r>
          <a:r>
            <a:rPr lang="en-US" dirty="0" err="1"/>
            <a:t>notaris</a:t>
          </a:r>
          <a:r>
            <a:rPr lang="en-US" dirty="0"/>
            <a:t> </a:t>
          </a:r>
          <a:r>
            <a:rPr lang="en-US" dirty="0" err="1"/>
            <a:t>dan</a:t>
          </a:r>
          <a:r>
            <a:rPr lang="en-US" dirty="0"/>
            <a:t> </a:t>
          </a:r>
          <a:r>
            <a:rPr lang="en-US" dirty="0" err="1"/>
            <a:t>magang</a:t>
          </a:r>
          <a:r>
            <a:rPr lang="en-US" dirty="0"/>
            <a:t> </a:t>
          </a:r>
          <a:r>
            <a:rPr lang="en-US" dirty="0" err="1"/>
            <a:t>bersama</a:t>
          </a:r>
          <a:r>
            <a:rPr lang="en-US" dirty="0"/>
            <a:t>)</a:t>
          </a:r>
        </a:p>
      </dgm:t>
    </dgm:pt>
    <dgm:pt modelId="{526DBE94-00A7-461E-AF61-51DFFA468BD0}" type="parTrans" cxnId="{976405B9-79B8-494E-A105-801AB128A327}">
      <dgm:prSet/>
      <dgm:spPr/>
      <dgm:t>
        <a:bodyPr/>
        <a:lstStyle/>
        <a:p>
          <a:endParaRPr lang="en-US"/>
        </a:p>
      </dgm:t>
    </dgm:pt>
    <dgm:pt modelId="{C81D2561-AE20-4589-919A-5479573342B0}" type="sibTrans" cxnId="{976405B9-79B8-494E-A105-801AB128A327}">
      <dgm:prSet/>
      <dgm:spPr/>
      <dgm:t>
        <a:bodyPr/>
        <a:lstStyle/>
        <a:p>
          <a:endParaRPr lang="en-US"/>
        </a:p>
      </dgm:t>
    </dgm:pt>
    <dgm:pt modelId="{056BF56F-CC43-4DDD-9D89-CA94DE101ECC}">
      <dgm:prSet phldrT="[Text]"/>
      <dgm:spPr>
        <a:solidFill>
          <a:schemeClr val="accent5">
            <a:lumMod val="75000"/>
          </a:schemeClr>
        </a:solidFill>
      </dgm:spPr>
      <dgm:t>
        <a:bodyPr/>
        <a:lstStyle/>
        <a:p>
          <a:r>
            <a:rPr lang="en-US" dirty="0" err="1"/>
            <a:t>Diklat</a:t>
          </a:r>
          <a:r>
            <a:rPr lang="en-US" dirty="0"/>
            <a:t> UKEN </a:t>
          </a:r>
        </a:p>
      </dgm:t>
    </dgm:pt>
    <dgm:pt modelId="{001921C4-E4A3-488C-B466-13D798BB2038}" type="parTrans" cxnId="{778F2B2A-B50E-4B4B-8031-BBB0BAF3076A}">
      <dgm:prSet/>
      <dgm:spPr/>
      <dgm:t>
        <a:bodyPr/>
        <a:lstStyle/>
        <a:p>
          <a:endParaRPr lang="en-US"/>
        </a:p>
      </dgm:t>
    </dgm:pt>
    <dgm:pt modelId="{B28DA56B-359A-427D-B40B-7C9A5E29DAD4}" type="sibTrans" cxnId="{778F2B2A-B50E-4B4B-8031-BBB0BAF3076A}">
      <dgm:prSet/>
      <dgm:spPr/>
      <dgm:t>
        <a:bodyPr/>
        <a:lstStyle/>
        <a:p>
          <a:endParaRPr lang="en-US"/>
        </a:p>
      </dgm:t>
    </dgm:pt>
    <dgm:pt modelId="{204779DA-9EFD-416C-AA17-3047285492E6}">
      <dgm:prSet phldrT="[Text]"/>
      <dgm:spPr>
        <a:solidFill>
          <a:schemeClr val="accent6">
            <a:lumMod val="5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a:t>PPKJN (</a:t>
          </a:r>
          <a:r>
            <a:rPr lang="en-US" dirty="0" err="1"/>
            <a:t>kemenkumham</a:t>
          </a:r>
          <a:r>
            <a:rPr lang="en-US" dirty="0"/>
            <a:t>)</a:t>
          </a:r>
        </a:p>
        <a:p>
          <a:pPr defTabSz="844550">
            <a:lnSpc>
              <a:spcPct val="90000"/>
            </a:lnSpc>
            <a:spcBef>
              <a:spcPct val="0"/>
            </a:spcBef>
            <a:spcAft>
              <a:spcPct val="35000"/>
            </a:spcAft>
          </a:pPr>
          <a:r>
            <a:rPr lang="en-US" dirty="0" err="1"/>
            <a:t>permohonan</a:t>
          </a:r>
          <a:r>
            <a:rPr lang="en-US" dirty="0"/>
            <a:t> </a:t>
          </a:r>
          <a:r>
            <a:rPr lang="en-US" dirty="0" err="1"/>
            <a:t>pengangkatan</a:t>
          </a:r>
          <a:r>
            <a:rPr lang="en-US" dirty="0"/>
            <a:t> </a:t>
          </a:r>
          <a:r>
            <a:rPr lang="en-US" dirty="0" err="1"/>
            <a:t>notaris</a:t>
          </a:r>
          <a:endParaRPr lang="en-US" dirty="0"/>
        </a:p>
      </dgm:t>
    </dgm:pt>
    <dgm:pt modelId="{10182E5A-267A-4FF5-8BE4-365E5F0F59FD}" type="parTrans" cxnId="{4B45AE37-5E95-4459-A22C-A76A562E440A}">
      <dgm:prSet/>
      <dgm:spPr/>
      <dgm:t>
        <a:bodyPr/>
        <a:lstStyle/>
        <a:p>
          <a:endParaRPr lang="en-US"/>
        </a:p>
      </dgm:t>
    </dgm:pt>
    <dgm:pt modelId="{89F8EF12-ABE9-4852-AA60-32F3BE4FD92C}" type="sibTrans" cxnId="{4B45AE37-5E95-4459-A22C-A76A562E440A}">
      <dgm:prSet/>
      <dgm:spPr/>
      <dgm:t>
        <a:bodyPr/>
        <a:lstStyle/>
        <a:p>
          <a:endParaRPr lang="en-US"/>
        </a:p>
      </dgm:t>
    </dgm:pt>
    <dgm:pt modelId="{FBE57202-63C6-4AC6-8A48-2F7EEDE18422}">
      <dgm:prSet phldrT="[Text]"/>
      <dgm:spPr>
        <a:solidFill>
          <a:schemeClr val="accent2">
            <a:lumMod val="50000"/>
          </a:schemeClr>
        </a:solidFill>
      </dgm:spPr>
      <dgm:t>
        <a:bodyPr/>
        <a:lstStyle/>
        <a:p>
          <a:r>
            <a:rPr lang="en-US" dirty="0"/>
            <a:t>SK </a:t>
          </a:r>
          <a:r>
            <a:rPr lang="en-US" dirty="0" err="1"/>
            <a:t>Notaris</a:t>
          </a:r>
          <a:endParaRPr lang="en-US" dirty="0"/>
        </a:p>
        <a:p>
          <a:r>
            <a:rPr lang="en-US" dirty="0" err="1"/>
            <a:t>Sumpah</a:t>
          </a:r>
          <a:r>
            <a:rPr lang="en-US" dirty="0"/>
            <a:t> </a:t>
          </a:r>
          <a:r>
            <a:rPr lang="en-US" dirty="0" err="1"/>
            <a:t>jabatan</a:t>
          </a:r>
          <a:endParaRPr lang="en-US" dirty="0"/>
        </a:p>
        <a:p>
          <a:r>
            <a:rPr lang="en-US" dirty="0" err="1"/>
            <a:t>Buka</a:t>
          </a:r>
          <a:r>
            <a:rPr lang="en-US" dirty="0"/>
            <a:t> </a:t>
          </a:r>
          <a:r>
            <a:rPr lang="en-US" dirty="0" err="1"/>
            <a:t>kantor</a:t>
          </a:r>
          <a:r>
            <a:rPr lang="en-US" dirty="0"/>
            <a:t> </a:t>
          </a:r>
          <a:r>
            <a:rPr lang="en-US" dirty="0" err="1"/>
            <a:t>Notaris</a:t>
          </a:r>
          <a:endParaRPr lang="en-US" dirty="0"/>
        </a:p>
      </dgm:t>
    </dgm:pt>
    <dgm:pt modelId="{22E9EA7B-06A1-4DB0-8C13-4FDDC38F5300}" type="parTrans" cxnId="{89F86E09-7B46-4DCB-A438-8B1FC1DB0A71}">
      <dgm:prSet/>
      <dgm:spPr/>
      <dgm:t>
        <a:bodyPr/>
        <a:lstStyle/>
        <a:p>
          <a:endParaRPr lang="en-US"/>
        </a:p>
      </dgm:t>
    </dgm:pt>
    <dgm:pt modelId="{29B1D402-63E0-4277-B9B1-DE1AE207061C}" type="sibTrans" cxnId="{89F86E09-7B46-4DCB-A438-8B1FC1DB0A71}">
      <dgm:prSet/>
      <dgm:spPr/>
      <dgm:t>
        <a:bodyPr/>
        <a:lstStyle/>
        <a:p>
          <a:endParaRPr lang="en-US"/>
        </a:p>
      </dgm:t>
    </dgm:pt>
    <dgm:pt modelId="{068CCA7D-1404-4068-AB93-6968EFC37502}" type="pres">
      <dgm:prSet presAssocID="{B842BC11-90CF-49FF-8D61-E8A8AAFE1BB6}" presName="diagram" presStyleCnt="0">
        <dgm:presLayoutVars>
          <dgm:dir/>
          <dgm:resizeHandles val="exact"/>
        </dgm:presLayoutVars>
      </dgm:prSet>
      <dgm:spPr/>
    </dgm:pt>
    <dgm:pt modelId="{EAA4FAF7-2B1B-440D-AB04-52061A8327A8}" type="pres">
      <dgm:prSet presAssocID="{0EFAF7DB-220E-474B-A306-B18848A2E64E}" presName="node" presStyleLbl="node1" presStyleIdx="0" presStyleCnt="6">
        <dgm:presLayoutVars>
          <dgm:bulletEnabled val="1"/>
        </dgm:presLayoutVars>
      </dgm:prSet>
      <dgm:spPr/>
    </dgm:pt>
    <dgm:pt modelId="{D86C629E-FD24-4979-AD6C-FF765663342C}" type="pres">
      <dgm:prSet presAssocID="{8655DB40-16AB-41AF-B7B9-C009642A6E8E}" presName="sibTrans" presStyleCnt="0"/>
      <dgm:spPr/>
    </dgm:pt>
    <dgm:pt modelId="{C593AB34-4B84-4F47-A09D-1663F9F71AFC}" type="pres">
      <dgm:prSet presAssocID="{9CA7C66F-6CF9-4093-95BD-C861D9811AA0}" presName="node" presStyleLbl="node1" presStyleIdx="1" presStyleCnt="6">
        <dgm:presLayoutVars>
          <dgm:bulletEnabled val="1"/>
        </dgm:presLayoutVars>
      </dgm:prSet>
      <dgm:spPr/>
    </dgm:pt>
    <dgm:pt modelId="{5AD6466A-5AEB-4BDD-BDCC-43ADA92E714A}" type="pres">
      <dgm:prSet presAssocID="{9AC506A7-F034-46F5-B26F-46FD22856FB4}" presName="sibTrans" presStyleCnt="0"/>
      <dgm:spPr/>
    </dgm:pt>
    <dgm:pt modelId="{917D3CD9-BA5B-404E-931F-223BF970C99B}" type="pres">
      <dgm:prSet presAssocID="{8AEC6483-23EF-4414-8E2A-6A005181899E}" presName="node" presStyleLbl="node1" presStyleIdx="2" presStyleCnt="6">
        <dgm:presLayoutVars>
          <dgm:bulletEnabled val="1"/>
        </dgm:presLayoutVars>
      </dgm:prSet>
      <dgm:spPr/>
    </dgm:pt>
    <dgm:pt modelId="{D803BB6F-28BD-4A03-B872-7769C680243B}" type="pres">
      <dgm:prSet presAssocID="{C81D2561-AE20-4589-919A-5479573342B0}" presName="sibTrans" presStyleCnt="0"/>
      <dgm:spPr/>
    </dgm:pt>
    <dgm:pt modelId="{4F7EBD7D-DFCF-42D9-919C-E6E65091B79C}" type="pres">
      <dgm:prSet presAssocID="{056BF56F-CC43-4DDD-9D89-CA94DE101ECC}" presName="node" presStyleLbl="node1" presStyleIdx="3" presStyleCnt="6" custLinFactNeighborY="3079">
        <dgm:presLayoutVars>
          <dgm:bulletEnabled val="1"/>
        </dgm:presLayoutVars>
      </dgm:prSet>
      <dgm:spPr/>
    </dgm:pt>
    <dgm:pt modelId="{371926FB-9294-4D9C-9214-4CEF0275C497}" type="pres">
      <dgm:prSet presAssocID="{B28DA56B-359A-427D-B40B-7C9A5E29DAD4}" presName="sibTrans" presStyleCnt="0"/>
      <dgm:spPr/>
    </dgm:pt>
    <dgm:pt modelId="{CB52FD11-6E75-4074-AC8F-10E0FD59B7A0}" type="pres">
      <dgm:prSet presAssocID="{204779DA-9EFD-416C-AA17-3047285492E6}" presName="node" presStyleLbl="node1" presStyleIdx="4" presStyleCnt="6">
        <dgm:presLayoutVars>
          <dgm:bulletEnabled val="1"/>
        </dgm:presLayoutVars>
      </dgm:prSet>
      <dgm:spPr/>
    </dgm:pt>
    <dgm:pt modelId="{08588CD8-2C19-489E-9D24-02924B217C45}" type="pres">
      <dgm:prSet presAssocID="{89F8EF12-ABE9-4852-AA60-32F3BE4FD92C}" presName="sibTrans" presStyleCnt="0"/>
      <dgm:spPr/>
    </dgm:pt>
    <dgm:pt modelId="{76049CD1-75A7-4C80-9C4F-81F0D3E4B5DC}" type="pres">
      <dgm:prSet presAssocID="{FBE57202-63C6-4AC6-8A48-2F7EEDE18422}" presName="node" presStyleLbl="node1" presStyleIdx="5" presStyleCnt="6">
        <dgm:presLayoutVars>
          <dgm:bulletEnabled val="1"/>
        </dgm:presLayoutVars>
      </dgm:prSet>
      <dgm:spPr/>
    </dgm:pt>
  </dgm:ptLst>
  <dgm:cxnLst>
    <dgm:cxn modelId="{89F86E09-7B46-4DCB-A438-8B1FC1DB0A71}" srcId="{B842BC11-90CF-49FF-8D61-E8A8AAFE1BB6}" destId="{FBE57202-63C6-4AC6-8A48-2F7EEDE18422}" srcOrd="5" destOrd="0" parTransId="{22E9EA7B-06A1-4DB0-8C13-4FDDC38F5300}" sibTransId="{29B1D402-63E0-4277-B9B1-DE1AE207061C}"/>
    <dgm:cxn modelId="{4C41BE15-3799-4642-92AF-58F1C6904769}" type="presOf" srcId="{056BF56F-CC43-4DDD-9D89-CA94DE101ECC}" destId="{4F7EBD7D-DFCF-42D9-919C-E6E65091B79C}" srcOrd="0" destOrd="0" presId="urn:microsoft.com/office/officeart/2005/8/layout/default"/>
    <dgm:cxn modelId="{98E9781F-6C85-4C8B-A8C8-ACC68D56FD26}" type="presOf" srcId="{0EFAF7DB-220E-474B-A306-B18848A2E64E}" destId="{EAA4FAF7-2B1B-440D-AB04-52061A8327A8}" srcOrd="0" destOrd="0" presId="urn:microsoft.com/office/officeart/2005/8/layout/default"/>
    <dgm:cxn modelId="{778F2B2A-B50E-4B4B-8031-BBB0BAF3076A}" srcId="{B842BC11-90CF-49FF-8D61-E8A8AAFE1BB6}" destId="{056BF56F-CC43-4DDD-9D89-CA94DE101ECC}" srcOrd="3" destOrd="0" parTransId="{001921C4-E4A3-488C-B466-13D798BB2038}" sibTransId="{B28DA56B-359A-427D-B40B-7C9A5E29DAD4}"/>
    <dgm:cxn modelId="{1A254136-9EEE-43D0-BC71-1289B085104A}" srcId="{B842BC11-90CF-49FF-8D61-E8A8AAFE1BB6}" destId="{9CA7C66F-6CF9-4093-95BD-C861D9811AA0}" srcOrd="1" destOrd="0" parTransId="{5C383048-3A83-419C-82E9-AA46D2B4FFD3}" sibTransId="{9AC506A7-F034-46F5-B26F-46FD22856FB4}"/>
    <dgm:cxn modelId="{4B45AE37-5E95-4459-A22C-A76A562E440A}" srcId="{B842BC11-90CF-49FF-8D61-E8A8AAFE1BB6}" destId="{204779DA-9EFD-416C-AA17-3047285492E6}" srcOrd="4" destOrd="0" parTransId="{10182E5A-267A-4FF5-8BE4-365E5F0F59FD}" sibTransId="{89F8EF12-ABE9-4852-AA60-32F3BE4FD92C}"/>
    <dgm:cxn modelId="{C2739289-C7F5-4C2B-8002-E64A84A3CCF1}" type="presOf" srcId="{9CA7C66F-6CF9-4093-95BD-C861D9811AA0}" destId="{C593AB34-4B84-4F47-A09D-1663F9F71AFC}" srcOrd="0" destOrd="0" presId="urn:microsoft.com/office/officeart/2005/8/layout/default"/>
    <dgm:cxn modelId="{5257829B-1EC2-4B27-82CD-9A4900A3CEF5}" type="presOf" srcId="{204779DA-9EFD-416C-AA17-3047285492E6}" destId="{CB52FD11-6E75-4074-AC8F-10E0FD59B7A0}" srcOrd="0" destOrd="0" presId="urn:microsoft.com/office/officeart/2005/8/layout/default"/>
    <dgm:cxn modelId="{4B3A68AC-F7E0-44C7-B1C8-7CD80B465A26}" type="presOf" srcId="{8AEC6483-23EF-4414-8E2A-6A005181899E}" destId="{917D3CD9-BA5B-404E-931F-223BF970C99B}" srcOrd="0" destOrd="0" presId="urn:microsoft.com/office/officeart/2005/8/layout/default"/>
    <dgm:cxn modelId="{976405B9-79B8-494E-A105-801AB128A327}" srcId="{B842BC11-90CF-49FF-8D61-E8A8AAFE1BB6}" destId="{8AEC6483-23EF-4414-8E2A-6A005181899E}" srcOrd="2" destOrd="0" parTransId="{526DBE94-00A7-461E-AF61-51DFFA468BD0}" sibTransId="{C81D2561-AE20-4589-919A-5479573342B0}"/>
    <dgm:cxn modelId="{1A373FBE-0C0B-4365-8600-C5B96F883073}" type="presOf" srcId="{FBE57202-63C6-4AC6-8A48-2F7EEDE18422}" destId="{76049CD1-75A7-4C80-9C4F-81F0D3E4B5DC}" srcOrd="0" destOrd="0" presId="urn:microsoft.com/office/officeart/2005/8/layout/default"/>
    <dgm:cxn modelId="{E88E6FD0-5EE8-42CE-8AC4-D71962510EE7}" srcId="{B842BC11-90CF-49FF-8D61-E8A8AAFE1BB6}" destId="{0EFAF7DB-220E-474B-A306-B18848A2E64E}" srcOrd="0" destOrd="0" parTransId="{ADEA5C60-BA03-45CE-8AE4-87E8350E817F}" sibTransId="{8655DB40-16AB-41AF-B7B9-C009642A6E8E}"/>
    <dgm:cxn modelId="{7095E1F8-4EDE-4430-B07D-B7175589A733}" type="presOf" srcId="{B842BC11-90CF-49FF-8D61-E8A8AAFE1BB6}" destId="{068CCA7D-1404-4068-AB93-6968EFC37502}" srcOrd="0" destOrd="0" presId="urn:microsoft.com/office/officeart/2005/8/layout/default"/>
    <dgm:cxn modelId="{BC5FF21A-43E7-485A-B596-C5AADF327B05}" type="presParOf" srcId="{068CCA7D-1404-4068-AB93-6968EFC37502}" destId="{EAA4FAF7-2B1B-440D-AB04-52061A8327A8}" srcOrd="0" destOrd="0" presId="urn:microsoft.com/office/officeart/2005/8/layout/default"/>
    <dgm:cxn modelId="{7DBDEB3C-0922-4C11-B032-8800766EAAC7}" type="presParOf" srcId="{068CCA7D-1404-4068-AB93-6968EFC37502}" destId="{D86C629E-FD24-4979-AD6C-FF765663342C}" srcOrd="1" destOrd="0" presId="urn:microsoft.com/office/officeart/2005/8/layout/default"/>
    <dgm:cxn modelId="{613FE1F9-EF48-4B26-8AF0-FACA67BF29EB}" type="presParOf" srcId="{068CCA7D-1404-4068-AB93-6968EFC37502}" destId="{C593AB34-4B84-4F47-A09D-1663F9F71AFC}" srcOrd="2" destOrd="0" presId="urn:microsoft.com/office/officeart/2005/8/layout/default"/>
    <dgm:cxn modelId="{40AAE183-EE4F-4AB0-9437-11D5128906F3}" type="presParOf" srcId="{068CCA7D-1404-4068-AB93-6968EFC37502}" destId="{5AD6466A-5AEB-4BDD-BDCC-43ADA92E714A}" srcOrd="3" destOrd="0" presId="urn:microsoft.com/office/officeart/2005/8/layout/default"/>
    <dgm:cxn modelId="{0859D5FC-F1F1-41ED-AFE7-9ED996860B28}" type="presParOf" srcId="{068CCA7D-1404-4068-AB93-6968EFC37502}" destId="{917D3CD9-BA5B-404E-931F-223BF970C99B}" srcOrd="4" destOrd="0" presId="urn:microsoft.com/office/officeart/2005/8/layout/default"/>
    <dgm:cxn modelId="{235E33CA-9331-4C4F-9FB8-E86BD246400B}" type="presParOf" srcId="{068CCA7D-1404-4068-AB93-6968EFC37502}" destId="{D803BB6F-28BD-4A03-B872-7769C680243B}" srcOrd="5" destOrd="0" presId="urn:microsoft.com/office/officeart/2005/8/layout/default"/>
    <dgm:cxn modelId="{B063FF6D-1F2D-472D-8B4C-B6A378A09833}" type="presParOf" srcId="{068CCA7D-1404-4068-AB93-6968EFC37502}" destId="{4F7EBD7D-DFCF-42D9-919C-E6E65091B79C}" srcOrd="6" destOrd="0" presId="urn:microsoft.com/office/officeart/2005/8/layout/default"/>
    <dgm:cxn modelId="{8DEA9DD5-5136-4B11-90B8-93E3C16F0472}" type="presParOf" srcId="{068CCA7D-1404-4068-AB93-6968EFC37502}" destId="{371926FB-9294-4D9C-9214-4CEF0275C497}" srcOrd="7" destOrd="0" presId="urn:microsoft.com/office/officeart/2005/8/layout/default"/>
    <dgm:cxn modelId="{59493989-76F3-460C-95F9-0ACC1B69B031}" type="presParOf" srcId="{068CCA7D-1404-4068-AB93-6968EFC37502}" destId="{CB52FD11-6E75-4074-AC8F-10E0FD59B7A0}" srcOrd="8" destOrd="0" presId="urn:microsoft.com/office/officeart/2005/8/layout/default"/>
    <dgm:cxn modelId="{6A894F3B-0B32-4910-89E9-FF9567B8B041}" type="presParOf" srcId="{068CCA7D-1404-4068-AB93-6968EFC37502}" destId="{08588CD8-2C19-489E-9D24-02924B217C45}" srcOrd="9" destOrd="0" presId="urn:microsoft.com/office/officeart/2005/8/layout/default"/>
    <dgm:cxn modelId="{A2512EF8-018A-47CE-AD9F-9EF6FA2C53E3}" type="presParOf" srcId="{068CCA7D-1404-4068-AB93-6968EFC37502}" destId="{76049CD1-75A7-4C80-9C4F-81F0D3E4B5D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4FAF7-2B1B-440D-AB04-52061A8327A8}">
      <dsp:nvSpPr>
        <dsp:cNvPr id="0" name=""/>
        <dsp:cNvSpPr/>
      </dsp:nvSpPr>
      <dsp:spPr>
        <a:xfrm>
          <a:off x="0" y="50799"/>
          <a:ext cx="3143250" cy="1885950"/>
        </a:xfrm>
        <a:prstGeom prst="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MKN</a:t>
          </a:r>
        </a:p>
      </dsp:txBody>
      <dsp:txXfrm>
        <a:off x="0" y="50799"/>
        <a:ext cx="3143250" cy="1885950"/>
      </dsp:txXfrm>
    </dsp:sp>
    <dsp:sp modelId="{C593AB34-4B84-4F47-A09D-1663F9F71AFC}">
      <dsp:nvSpPr>
        <dsp:cNvPr id="0" name=""/>
        <dsp:cNvSpPr/>
      </dsp:nvSpPr>
      <dsp:spPr>
        <a:xfrm>
          <a:off x="3457575" y="50799"/>
          <a:ext cx="3143250" cy="1885950"/>
        </a:xfrm>
        <a:prstGeom prst="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Seleksi</a:t>
          </a:r>
          <a:r>
            <a:rPr lang="en-US" sz="2000" kern="1200" dirty="0"/>
            <a:t> ALB</a:t>
          </a:r>
        </a:p>
      </dsp:txBody>
      <dsp:txXfrm>
        <a:off x="3457575" y="50799"/>
        <a:ext cx="3143250" cy="1885950"/>
      </dsp:txXfrm>
    </dsp:sp>
    <dsp:sp modelId="{917D3CD9-BA5B-404E-931F-223BF970C99B}">
      <dsp:nvSpPr>
        <dsp:cNvPr id="0" name=""/>
        <dsp:cNvSpPr/>
      </dsp:nvSpPr>
      <dsp:spPr>
        <a:xfrm>
          <a:off x="6915150" y="50799"/>
          <a:ext cx="3143250" cy="188595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Magang</a:t>
          </a:r>
          <a:r>
            <a:rPr lang="en-US" sz="2000" kern="1200" dirty="0"/>
            <a:t> 2 </a:t>
          </a:r>
          <a:r>
            <a:rPr lang="en-US" sz="2000" kern="1200" dirty="0" err="1"/>
            <a:t>tahun</a:t>
          </a:r>
          <a:r>
            <a:rPr lang="en-US" sz="2000" kern="1200" dirty="0"/>
            <a:t> (</a:t>
          </a:r>
          <a:r>
            <a:rPr lang="en-US" sz="2000" kern="1200" dirty="0" err="1"/>
            <a:t>kantor</a:t>
          </a:r>
          <a:r>
            <a:rPr lang="en-US" sz="2000" kern="1200" dirty="0"/>
            <a:t> </a:t>
          </a:r>
          <a:r>
            <a:rPr lang="en-US" sz="2000" kern="1200" dirty="0" err="1"/>
            <a:t>notaris</a:t>
          </a:r>
          <a:r>
            <a:rPr lang="en-US" sz="2000" kern="1200" dirty="0"/>
            <a:t> </a:t>
          </a:r>
          <a:r>
            <a:rPr lang="en-US" sz="2000" kern="1200" dirty="0" err="1"/>
            <a:t>dan</a:t>
          </a:r>
          <a:r>
            <a:rPr lang="en-US" sz="2000" kern="1200" dirty="0"/>
            <a:t> </a:t>
          </a:r>
          <a:r>
            <a:rPr lang="en-US" sz="2000" kern="1200" dirty="0" err="1"/>
            <a:t>magang</a:t>
          </a:r>
          <a:r>
            <a:rPr lang="en-US" sz="2000" kern="1200" dirty="0"/>
            <a:t> </a:t>
          </a:r>
          <a:r>
            <a:rPr lang="en-US" sz="2000" kern="1200" dirty="0" err="1"/>
            <a:t>bersama</a:t>
          </a:r>
          <a:r>
            <a:rPr lang="en-US" sz="2000" kern="1200" dirty="0"/>
            <a:t>)</a:t>
          </a:r>
        </a:p>
      </dsp:txBody>
      <dsp:txXfrm>
        <a:off x="6915150" y="50799"/>
        <a:ext cx="3143250" cy="1885950"/>
      </dsp:txXfrm>
    </dsp:sp>
    <dsp:sp modelId="{4F7EBD7D-DFCF-42D9-919C-E6E65091B79C}">
      <dsp:nvSpPr>
        <dsp:cNvPr id="0" name=""/>
        <dsp:cNvSpPr/>
      </dsp:nvSpPr>
      <dsp:spPr>
        <a:xfrm>
          <a:off x="0" y="2301874"/>
          <a:ext cx="3143250" cy="1885950"/>
        </a:xfrm>
        <a:prstGeom prst="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Diklat</a:t>
          </a:r>
          <a:r>
            <a:rPr lang="en-US" sz="2000" kern="1200" dirty="0"/>
            <a:t> UKEN </a:t>
          </a:r>
        </a:p>
      </dsp:txBody>
      <dsp:txXfrm>
        <a:off x="0" y="2301874"/>
        <a:ext cx="3143250" cy="1885950"/>
      </dsp:txXfrm>
    </dsp:sp>
    <dsp:sp modelId="{CB52FD11-6E75-4074-AC8F-10E0FD59B7A0}">
      <dsp:nvSpPr>
        <dsp:cNvPr id="0" name=""/>
        <dsp:cNvSpPr/>
      </dsp:nvSpPr>
      <dsp:spPr>
        <a:xfrm>
          <a:off x="3457575" y="2251075"/>
          <a:ext cx="3143250" cy="1885950"/>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kern="1200" dirty="0"/>
            <a:t>PPKJN (</a:t>
          </a:r>
          <a:r>
            <a:rPr lang="en-US" sz="2000" kern="1200" dirty="0" err="1"/>
            <a:t>kemenkumham</a:t>
          </a:r>
          <a:r>
            <a:rPr lang="en-US" sz="2000" kern="1200" dirty="0"/>
            <a:t>)</a:t>
          </a:r>
        </a:p>
        <a:p>
          <a:pPr lvl="0" algn="ctr" defTabSz="844550">
            <a:lnSpc>
              <a:spcPct val="90000"/>
            </a:lnSpc>
            <a:spcBef>
              <a:spcPct val="0"/>
            </a:spcBef>
            <a:spcAft>
              <a:spcPct val="35000"/>
            </a:spcAft>
            <a:buNone/>
          </a:pPr>
          <a:r>
            <a:rPr lang="en-US" sz="2000" kern="1200" dirty="0" err="1"/>
            <a:t>permohonan</a:t>
          </a:r>
          <a:r>
            <a:rPr lang="en-US" sz="2000" kern="1200" dirty="0"/>
            <a:t> </a:t>
          </a:r>
          <a:r>
            <a:rPr lang="en-US" sz="2000" kern="1200" dirty="0" err="1"/>
            <a:t>pengangkatan</a:t>
          </a:r>
          <a:r>
            <a:rPr lang="en-US" sz="2000" kern="1200" dirty="0"/>
            <a:t> </a:t>
          </a:r>
          <a:r>
            <a:rPr lang="en-US" sz="2000" kern="1200" dirty="0" err="1"/>
            <a:t>notaris</a:t>
          </a:r>
          <a:endParaRPr lang="en-US" sz="2000" kern="1200" dirty="0"/>
        </a:p>
      </dsp:txBody>
      <dsp:txXfrm>
        <a:off x="3457575" y="2251075"/>
        <a:ext cx="3143250" cy="1885950"/>
      </dsp:txXfrm>
    </dsp:sp>
    <dsp:sp modelId="{76049CD1-75A7-4C80-9C4F-81F0D3E4B5DC}">
      <dsp:nvSpPr>
        <dsp:cNvPr id="0" name=""/>
        <dsp:cNvSpPr/>
      </dsp:nvSpPr>
      <dsp:spPr>
        <a:xfrm>
          <a:off x="6915150" y="2251075"/>
          <a:ext cx="3143250" cy="1885950"/>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SK </a:t>
          </a:r>
          <a:r>
            <a:rPr lang="en-US" sz="2000" kern="1200" dirty="0" err="1"/>
            <a:t>Notaris</a:t>
          </a:r>
          <a:endParaRPr lang="en-US" sz="2000" kern="1200" dirty="0"/>
        </a:p>
        <a:p>
          <a:pPr marL="0" lvl="0" indent="0" algn="ctr" defTabSz="889000">
            <a:lnSpc>
              <a:spcPct val="90000"/>
            </a:lnSpc>
            <a:spcBef>
              <a:spcPct val="0"/>
            </a:spcBef>
            <a:spcAft>
              <a:spcPct val="35000"/>
            </a:spcAft>
            <a:buNone/>
          </a:pPr>
          <a:r>
            <a:rPr lang="en-US" sz="2000" kern="1200" dirty="0" err="1"/>
            <a:t>Sumpah</a:t>
          </a:r>
          <a:r>
            <a:rPr lang="en-US" sz="2000" kern="1200" dirty="0"/>
            <a:t> </a:t>
          </a:r>
          <a:r>
            <a:rPr lang="en-US" sz="2000" kern="1200" dirty="0" err="1"/>
            <a:t>jabatan</a:t>
          </a:r>
          <a:endParaRPr lang="en-US" sz="2000" kern="1200" dirty="0"/>
        </a:p>
        <a:p>
          <a:pPr marL="0" lvl="0" indent="0" algn="ctr" defTabSz="889000">
            <a:lnSpc>
              <a:spcPct val="90000"/>
            </a:lnSpc>
            <a:spcBef>
              <a:spcPct val="0"/>
            </a:spcBef>
            <a:spcAft>
              <a:spcPct val="35000"/>
            </a:spcAft>
            <a:buNone/>
          </a:pPr>
          <a:r>
            <a:rPr lang="en-US" sz="2000" kern="1200" dirty="0" err="1"/>
            <a:t>Buka</a:t>
          </a:r>
          <a:r>
            <a:rPr lang="en-US" sz="2000" kern="1200" dirty="0"/>
            <a:t> </a:t>
          </a:r>
          <a:r>
            <a:rPr lang="en-US" sz="2000" kern="1200" dirty="0" err="1"/>
            <a:t>kantor</a:t>
          </a:r>
          <a:r>
            <a:rPr lang="en-US" sz="2000" kern="1200" dirty="0"/>
            <a:t> </a:t>
          </a:r>
          <a:r>
            <a:rPr lang="en-US" sz="2000" kern="1200" dirty="0" err="1"/>
            <a:t>Notaris</a:t>
          </a:r>
          <a:endParaRPr lang="en-US" sz="2000" kern="1200" dirty="0"/>
        </a:p>
      </dsp:txBody>
      <dsp:txXfrm>
        <a:off x="6915150" y="2251075"/>
        <a:ext cx="3143250" cy="18859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2/16/2021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2/16/2021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2/16/2021</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2/16/2021</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2/16/2021</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2/16/2021</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337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image" Target="../media/image1.png" /><Relationship Id="rId2" Type="http://schemas.openxmlformats.org/officeDocument/2006/relationships/slideLayout" Target="../slideLayouts/slideLayout2.xml" /><Relationship Id="rId16" Type="http://schemas.openxmlformats.org/officeDocument/2006/relationships/theme" Target="../theme/theme1.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2/16/2021</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4.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6.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2.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6.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4.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6.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30.xml.rels><?xml version="1.0" encoding="UTF-8" standalone="yes"?>
<Relationships xmlns="http://schemas.openxmlformats.org/package/2006/relationships"><Relationship Id="rId8" Type="http://schemas.openxmlformats.org/officeDocument/2006/relationships/image" Target="../media/image15.jpeg" /><Relationship Id="rId3" Type="http://schemas.openxmlformats.org/officeDocument/2006/relationships/image" Target="../media/image10.jpeg" /><Relationship Id="rId7" Type="http://schemas.openxmlformats.org/officeDocument/2006/relationships/image" Target="../media/image14.jpeg" /><Relationship Id="rId2" Type="http://schemas.openxmlformats.org/officeDocument/2006/relationships/image" Target="../media/image9.jpeg" /><Relationship Id="rId1" Type="http://schemas.openxmlformats.org/officeDocument/2006/relationships/slideLayout" Target="../slideLayouts/slideLayout15.xml" /><Relationship Id="rId6" Type="http://schemas.openxmlformats.org/officeDocument/2006/relationships/image" Target="../media/image13.jpeg" /><Relationship Id="rId5" Type="http://schemas.openxmlformats.org/officeDocument/2006/relationships/image" Target="../media/image12.jpeg" /><Relationship Id="rId4" Type="http://schemas.openxmlformats.org/officeDocument/2006/relationships/image" Target="../media/image11.jpeg" /></Relationships>
</file>

<file path=ppt/slides/_rels/slide31.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image" Target="../media/image16.jpeg" /><Relationship Id="rId1" Type="http://schemas.openxmlformats.org/officeDocument/2006/relationships/slideLayout" Target="../slideLayouts/slideLayout15.xml" /><Relationship Id="rId4" Type="http://schemas.openxmlformats.org/officeDocument/2006/relationships/image" Target="../media/image18.jpe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33.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15.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37.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image" Target="../media/image20.jpeg" /><Relationship Id="rId1" Type="http://schemas.openxmlformats.org/officeDocument/2006/relationships/slideLayout" Target="../slideLayouts/slideLayout15.xml" /><Relationship Id="rId6" Type="http://schemas.openxmlformats.org/officeDocument/2006/relationships/image" Target="../media/image24.jpeg" /><Relationship Id="rId5" Type="http://schemas.openxmlformats.org/officeDocument/2006/relationships/image" Target="../media/image23.jpeg" /><Relationship Id="rId4" Type="http://schemas.openxmlformats.org/officeDocument/2006/relationships/image" Target="../media/image22.jpe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39.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15.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41.xml.rels><?xml version="1.0" encoding="UTF-8" standalone="yes"?>
<Relationships xmlns="http://schemas.openxmlformats.org/package/2006/relationships"><Relationship Id="rId3" Type="http://schemas.openxmlformats.org/officeDocument/2006/relationships/image" Target="../media/image27.jpeg" /><Relationship Id="rId2" Type="http://schemas.openxmlformats.org/officeDocument/2006/relationships/image" Target="../media/image26.jpeg" /><Relationship Id="rId1" Type="http://schemas.openxmlformats.org/officeDocument/2006/relationships/slideLayout" Target="../slideLayouts/slideLayout15.xml" /><Relationship Id="rId4" Type="http://schemas.openxmlformats.org/officeDocument/2006/relationships/image" Target="../media/image28.jpeg" /></Relationships>
</file>

<file path=ppt/slides/_rels/slide42.xml.rels><?xml version="1.0" encoding="UTF-8" standalone="yes"?>
<Relationships xmlns="http://schemas.openxmlformats.org/package/2006/relationships"><Relationship Id="rId3" Type="http://schemas.openxmlformats.org/officeDocument/2006/relationships/image" Target="../media/image30.jpeg" /><Relationship Id="rId2" Type="http://schemas.openxmlformats.org/officeDocument/2006/relationships/image" Target="../media/image29.jpeg" /><Relationship Id="rId1" Type="http://schemas.openxmlformats.org/officeDocument/2006/relationships/slideLayout" Target="../slideLayouts/slideLayout15.xml" /><Relationship Id="rId5" Type="http://schemas.openxmlformats.org/officeDocument/2006/relationships/image" Target="../media/image32.jpeg" /><Relationship Id="rId4" Type="http://schemas.openxmlformats.org/officeDocument/2006/relationships/image" Target="../media/image31.jpeg" /></Relationships>
</file>

<file path=ppt/slides/_rels/slide43.xml.rels><?xml version="1.0" encoding="UTF-8" standalone="yes"?>
<Relationships xmlns="http://schemas.openxmlformats.org/package/2006/relationships"><Relationship Id="rId2" Type="http://schemas.openxmlformats.org/officeDocument/2006/relationships/image" Target="../media/image33.jpeg" /><Relationship Id="rId1" Type="http://schemas.openxmlformats.org/officeDocument/2006/relationships/slideLayout" Target="../slideLayouts/slideLayout15.xml" /></Relationships>
</file>

<file path=ppt/slides/_rels/slide44.xml.rels><?xml version="1.0" encoding="UTF-8" standalone="yes"?>
<Relationships xmlns="http://schemas.openxmlformats.org/package/2006/relationships"><Relationship Id="rId3" Type="http://schemas.openxmlformats.org/officeDocument/2006/relationships/image" Target="../media/image35.jpeg" /><Relationship Id="rId7" Type="http://schemas.openxmlformats.org/officeDocument/2006/relationships/image" Target="../media/image39.jpeg" /><Relationship Id="rId2" Type="http://schemas.openxmlformats.org/officeDocument/2006/relationships/image" Target="../media/image34.jpeg" /><Relationship Id="rId1" Type="http://schemas.openxmlformats.org/officeDocument/2006/relationships/slideLayout" Target="../slideLayouts/slideLayout15.xml" /><Relationship Id="rId6" Type="http://schemas.openxmlformats.org/officeDocument/2006/relationships/image" Target="../media/image38.jpeg" /><Relationship Id="rId5" Type="http://schemas.openxmlformats.org/officeDocument/2006/relationships/image" Target="../media/image37.jpeg" /><Relationship Id="rId4" Type="http://schemas.openxmlformats.org/officeDocument/2006/relationships/image" Target="../media/image36.jpeg" /></Relationships>
</file>

<file path=ppt/slides/_rels/slide45.xml.rels><?xml version="1.0" encoding="UTF-8" standalone="yes"?>
<Relationships xmlns="http://schemas.openxmlformats.org/package/2006/relationships"><Relationship Id="rId3" Type="http://schemas.openxmlformats.org/officeDocument/2006/relationships/image" Target="../media/image41.jpeg" /><Relationship Id="rId2" Type="http://schemas.openxmlformats.org/officeDocument/2006/relationships/image" Target="../media/image40.jpeg" /><Relationship Id="rId1" Type="http://schemas.openxmlformats.org/officeDocument/2006/relationships/slideLayout" Target="../slideLayouts/slideLayout15.xml" /></Relationships>
</file>

<file path=ppt/slides/_rels/slide46.xml.rels><?xml version="1.0" encoding="UTF-8" standalone="yes"?>
<Relationships xmlns="http://schemas.openxmlformats.org/package/2006/relationships"><Relationship Id="rId3" Type="http://schemas.openxmlformats.org/officeDocument/2006/relationships/image" Target="../media/image43.jpeg" /><Relationship Id="rId2" Type="http://schemas.openxmlformats.org/officeDocument/2006/relationships/image" Target="../media/image42.jpeg" /><Relationship Id="rId1" Type="http://schemas.openxmlformats.org/officeDocument/2006/relationships/slideLayout" Target="../slideLayouts/slideLayout15.xml" /><Relationship Id="rId6" Type="http://schemas.openxmlformats.org/officeDocument/2006/relationships/image" Target="../media/image46.jpeg" /><Relationship Id="rId5" Type="http://schemas.openxmlformats.org/officeDocument/2006/relationships/image" Target="../media/image45.jpeg" /><Relationship Id="rId4" Type="http://schemas.openxmlformats.org/officeDocument/2006/relationships/image" Target="../media/image44.jpeg" /></Relationships>
</file>

<file path=ppt/slides/_rels/slide47.xml.rels><?xml version="1.0" encoding="UTF-8" standalone="yes"?>
<Relationships xmlns="http://schemas.openxmlformats.org/package/2006/relationships"><Relationship Id="rId3" Type="http://schemas.openxmlformats.org/officeDocument/2006/relationships/image" Target="../media/image48.jpeg" /><Relationship Id="rId2" Type="http://schemas.openxmlformats.org/officeDocument/2006/relationships/image" Target="../media/image47.jpeg" /><Relationship Id="rId1" Type="http://schemas.openxmlformats.org/officeDocument/2006/relationships/slideLayout" Target="../slideLayouts/slideLayout15.xml" /><Relationship Id="rId4" Type="http://schemas.openxmlformats.org/officeDocument/2006/relationships/image" Target="../media/image49.jpeg" /></Relationships>
</file>

<file path=ppt/slides/_rels/slide48.xml.rels><?xml version="1.0" encoding="UTF-8" standalone="yes"?>
<Relationships xmlns="http://schemas.openxmlformats.org/package/2006/relationships"><Relationship Id="rId2" Type="http://schemas.openxmlformats.org/officeDocument/2006/relationships/image" Target="../media/image50.jpeg" /><Relationship Id="rId1" Type="http://schemas.openxmlformats.org/officeDocument/2006/relationships/slideLayout" Target="../slideLayouts/slideLayout15.xml" /></Relationships>
</file>

<file path=ppt/slides/_rels/slide49.xml.rels><?xml version="1.0" encoding="UTF-8" standalone="yes"?>
<Relationships xmlns="http://schemas.openxmlformats.org/package/2006/relationships"><Relationship Id="rId3" Type="http://schemas.openxmlformats.org/officeDocument/2006/relationships/image" Target="../media/image52.jpeg" /><Relationship Id="rId2" Type="http://schemas.openxmlformats.org/officeDocument/2006/relationships/image" Target="../media/image51.jpeg" /><Relationship Id="rId1" Type="http://schemas.openxmlformats.org/officeDocument/2006/relationships/slideLayout" Target="../slideLayouts/slideLayout15.xml" /><Relationship Id="rId4" Type="http://schemas.openxmlformats.org/officeDocument/2006/relationships/image" Target="../media/image53.jpeg" /></Relationships>
</file>

<file path=ppt/slides/_rels/slide50.xml.rels><?xml version="1.0" encoding="UTF-8" standalone="yes"?>
<Relationships xmlns="http://schemas.openxmlformats.org/package/2006/relationships"><Relationship Id="rId2" Type="http://schemas.openxmlformats.org/officeDocument/2006/relationships/image" Target="../media/image54.jpeg" /><Relationship Id="rId1" Type="http://schemas.openxmlformats.org/officeDocument/2006/relationships/slideLayout" Target="../slideLayouts/slideLayout15.xml" /></Relationships>
</file>

<file path=ppt/slides/_rels/slide51.xml.rels><?xml version="1.0" encoding="UTF-8" standalone="yes"?>
<Relationships xmlns="http://schemas.openxmlformats.org/package/2006/relationships"><Relationship Id="rId2" Type="http://schemas.openxmlformats.org/officeDocument/2006/relationships/image" Target="../media/image55.jpeg" /><Relationship Id="rId1" Type="http://schemas.openxmlformats.org/officeDocument/2006/relationships/slideLayout" Target="../slideLayouts/slideLayout15.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53.xml.rels><?xml version="1.0" encoding="UTF-8" standalone="yes"?>
<Relationships xmlns="http://schemas.openxmlformats.org/package/2006/relationships"><Relationship Id="rId2" Type="http://schemas.openxmlformats.org/officeDocument/2006/relationships/image" Target="../media/image56.jpeg" /><Relationship Id="rId1" Type="http://schemas.openxmlformats.org/officeDocument/2006/relationships/slideLayout" Target="../slideLayouts/slideLayout15.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56.xml.rels><?xml version="1.0" encoding="UTF-8" standalone="yes"?>
<Relationships xmlns="http://schemas.openxmlformats.org/package/2006/relationships"><Relationship Id="rId3" Type="http://schemas.openxmlformats.org/officeDocument/2006/relationships/image" Target="../media/image58.jpeg" /><Relationship Id="rId2" Type="http://schemas.openxmlformats.org/officeDocument/2006/relationships/image" Target="../media/image57.jpeg" /><Relationship Id="rId1" Type="http://schemas.openxmlformats.org/officeDocument/2006/relationships/slideLayout" Target="../slideLayouts/slideLayout15.xml" /></Relationships>
</file>

<file path=ppt/slides/_rels/slide57.xml.rels><?xml version="1.0" encoding="UTF-8" standalone="yes"?>
<Relationships xmlns="http://schemas.openxmlformats.org/package/2006/relationships"><Relationship Id="rId2" Type="http://schemas.openxmlformats.org/officeDocument/2006/relationships/image" Target="../media/image59.jpeg" /><Relationship Id="rId1" Type="http://schemas.openxmlformats.org/officeDocument/2006/relationships/slideLayout" Target="../slideLayouts/slideLayout15.xml" /></Relationships>
</file>

<file path=ppt/slides/_rels/slide58.xml.rels><?xml version="1.0" encoding="UTF-8" standalone="yes"?>
<Relationships xmlns="http://schemas.openxmlformats.org/package/2006/relationships"><Relationship Id="rId2" Type="http://schemas.openxmlformats.org/officeDocument/2006/relationships/image" Target="../media/image60.jpeg" /><Relationship Id="rId1" Type="http://schemas.openxmlformats.org/officeDocument/2006/relationships/slideLayout" Target="../slideLayouts/slideLayout15.xml" /></Relationships>
</file>

<file path=ppt/slides/_rels/slide59.xml.rels><?xml version="1.0" encoding="UTF-8" standalone="yes"?>
<Relationships xmlns="http://schemas.openxmlformats.org/package/2006/relationships"><Relationship Id="rId3" Type="http://schemas.openxmlformats.org/officeDocument/2006/relationships/image" Target="../media/image62.jpeg" /><Relationship Id="rId2" Type="http://schemas.openxmlformats.org/officeDocument/2006/relationships/image" Target="../media/image61.jpeg" /><Relationship Id="rId1" Type="http://schemas.openxmlformats.org/officeDocument/2006/relationships/slideLayout" Target="../slideLayouts/slideLayout15.xml" /><Relationship Id="rId6" Type="http://schemas.openxmlformats.org/officeDocument/2006/relationships/image" Target="../media/image65.jpeg" /><Relationship Id="rId5" Type="http://schemas.openxmlformats.org/officeDocument/2006/relationships/image" Target="../media/image64.jpeg" /><Relationship Id="rId4" Type="http://schemas.openxmlformats.org/officeDocument/2006/relationships/image" Target="../media/image63.jpeg"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1.xml.rels><?xml version="1.0" encoding="UTF-8" standalone="yes"?>
<Relationships xmlns="http://schemas.openxmlformats.org/package/2006/relationships"><Relationship Id="rId2" Type="http://schemas.openxmlformats.org/officeDocument/2006/relationships/image" Target="../media/image66.jpeg" /><Relationship Id="rId1" Type="http://schemas.openxmlformats.org/officeDocument/2006/relationships/slideLayout" Target="../slideLayouts/slideLayout15.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4.xml.rels><?xml version="1.0" encoding="UTF-8" standalone="yes"?>
<Relationships xmlns="http://schemas.openxmlformats.org/package/2006/relationships"><Relationship Id="rId3" Type="http://schemas.openxmlformats.org/officeDocument/2006/relationships/image" Target="../media/image68.jpeg" /><Relationship Id="rId2" Type="http://schemas.openxmlformats.org/officeDocument/2006/relationships/image" Target="../media/image67.jpeg" /><Relationship Id="rId1" Type="http://schemas.openxmlformats.org/officeDocument/2006/relationships/slideLayout" Target="../slideLayouts/slideLayout15.xml" /></Relationships>
</file>

<file path=ppt/slides/_rels/slide75.xml.rels><?xml version="1.0" encoding="UTF-8" standalone="yes"?>
<Relationships xmlns="http://schemas.openxmlformats.org/package/2006/relationships"><Relationship Id="rId2" Type="http://schemas.openxmlformats.org/officeDocument/2006/relationships/image" Target="../media/image69.jpeg" /><Relationship Id="rId1" Type="http://schemas.openxmlformats.org/officeDocument/2006/relationships/slideLayout" Target="../slideLayouts/slideLayout15.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7.xml.rels><?xml version="1.0" encoding="UTF-8" standalone="yes"?>
<Relationships xmlns="http://schemas.openxmlformats.org/package/2006/relationships"><Relationship Id="rId2" Type="http://schemas.openxmlformats.org/officeDocument/2006/relationships/image" Target="../media/image70.jpeg" /><Relationship Id="rId1" Type="http://schemas.openxmlformats.org/officeDocument/2006/relationships/slideLayout" Target="../slideLayouts/slideLayout15.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81.xml.rels><?xml version="1.0" encoding="UTF-8" standalone="yes"?>
<Relationships xmlns="http://schemas.openxmlformats.org/package/2006/relationships"><Relationship Id="rId2" Type="http://schemas.openxmlformats.org/officeDocument/2006/relationships/image" Target="../media/image71.jpeg" /><Relationship Id="rId1" Type="http://schemas.openxmlformats.org/officeDocument/2006/relationships/slideLayout" Target="../slideLayouts/slideLayout15.xml" /></Relationships>
</file>

<file path=ppt/slides/_rels/slide82.xml.rels><?xml version="1.0" encoding="UTF-8" standalone="yes"?>
<Relationships xmlns="http://schemas.openxmlformats.org/package/2006/relationships"><Relationship Id="rId2" Type="http://schemas.openxmlformats.org/officeDocument/2006/relationships/image" Target="../media/image72.jpeg" /><Relationship Id="rId1" Type="http://schemas.openxmlformats.org/officeDocument/2006/relationships/slideLayout" Target="../slideLayouts/slideLayout15.xml" /></Relationships>
</file>

<file path=ppt/slides/_rels/slide83.xml.rels><?xml version="1.0" encoding="UTF-8" standalone="yes"?>
<Relationships xmlns="http://schemas.openxmlformats.org/package/2006/relationships"><Relationship Id="rId3" Type="http://schemas.openxmlformats.org/officeDocument/2006/relationships/image" Target="../media/image74.jpeg" /><Relationship Id="rId2" Type="http://schemas.openxmlformats.org/officeDocument/2006/relationships/image" Target="../media/image73.jpeg" /><Relationship Id="rId1" Type="http://schemas.openxmlformats.org/officeDocument/2006/relationships/slideLayout" Target="../slideLayouts/slideLayout15.xml" /><Relationship Id="rId4" Type="http://schemas.openxmlformats.org/officeDocument/2006/relationships/image" Target="../media/image75.jpeg"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85.xml.rels><?xml version="1.0" encoding="UTF-8" standalone="yes"?>
<Relationships xmlns="http://schemas.openxmlformats.org/package/2006/relationships"><Relationship Id="rId3" Type="http://schemas.openxmlformats.org/officeDocument/2006/relationships/image" Target="../media/image77.jpeg" /><Relationship Id="rId2" Type="http://schemas.openxmlformats.org/officeDocument/2006/relationships/image" Target="../media/image76.jpeg" /><Relationship Id="rId1" Type="http://schemas.openxmlformats.org/officeDocument/2006/relationships/slideLayout" Target="../slideLayouts/slideLayout15.xml" /></Relationships>
</file>

<file path=ppt/slides/_rels/slide86.xml.rels><?xml version="1.0" encoding="UTF-8" standalone="yes"?>
<Relationships xmlns="http://schemas.openxmlformats.org/package/2006/relationships"><Relationship Id="rId2" Type="http://schemas.openxmlformats.org/officeDocument/2006/relationships/image" Target="../media/image78.jpeg" /><Relationship Id="rId1" Type="http://schemas.openxmlformats.org/officeDocument/2006/relationships/slideLayout" Target="../slideLayouts/slideLayout15.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New Notary at New normal</a:t>
            </a:r>
          </a:p>
        </p:txBody>
      </p:sp>
      <p:sp>
        <p:nvSpPr>
          <p:cNvPr id="3" name="Subtitle 2"/>
          <p:cNvSpPr>
            <a:spLocks noGrp="1"/>
          </p:cNvSpPr>
          <p:nvPr>
            <p:ph type="subTitle" idx="1"/>
          </p:nvPr>
        </p:nvSpPr>
        <p:spPr>
          <a:xfrm>
            <a:off x="4063904" y="3814483"/>
            <a:ext cx="6858002" cy="914400"/>
          </a:xfrm>
        </p:spPr>
        <p:txBody>
          <a:bodyPr/>
          <a:lstStyle/>
          <a:p>
            <a:r>
              <a:rPr lang="en-US" dirty="0" err="1"/>
              <a:t>Djoko</a:t>
            </a:r>
            <a:r>
              <a:rPr lang="en-US" dirty="0"/>
              <a:t> </a:t>
            </a:r>
            <a:r>
              <a:rPr lang="en-US" dirty="0" err="1"/>
              <a:t>Setyo</a:t>
            </a:r>
            <a:r>
              <a:rPr lang="en-US" dirty="0"/>
              <a:t> Hartono</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PANTUN</a:t>
            </a:r>
          </a:p>
        </p:txBody>
      </p:sp>
      <p:sp>
        <p:nvSpPr>
          <p:cNvPr id="3" name="Content Placeholder 2"/>
          <p:cNvSpPr>
            <a:spLocks noGrp="1"/>
          </p:cNvSpPr>
          <p:nvPr>
            <p:ph idx="1"/>
          </p:nvPr>
        </p:nvSpPr>
        <p:spPr/>
        <p:txBody>
          <a:bodyPr/>
          <a:lstStyle/>
          <a:p>
            <a:r>
              <a:rPr lang="en-US" dirty="0" err="1"/>
              <a:t>Jalan-jalan</a:t>
            </a:r>
            <a:r>
              <a:rPr lang="en-US" dirty="0"/>
              <a:t> </a:t>
            </a:r>
            <a:r>
              <a:rPr lang="en-US" dirty="0" err="1"/>
              <a:t>ke</a:t>
            </a:r>
            <a:r>
              <a:rPr lang="en-US" dirty="0"/>
              <a:t> </a:t>
            </a:r>
            <a:r>
              <a:rPr lang="en-US" dirty="0" err="1"/>
              <a:t>kota</a:t>
            </a:r>
            <a:r>
              <a:rPr lang="en-US" dirty="0"/>
              <a:t> Semarang</a:t>
            </a:r>
          </a:p>
          <a:p>
            <a:pPr marL="0" indent="0">
              <a:buNone/>
            </a:pPr>
            <a:r>
              <a:rPr lang="en-US" dirty="0"/>
              <a:t>  </a:t>
            </a:r>
            <a:r>
              <a:rPr lang="en-US" dirty="0" err="1"/>
              <a:t>dikota</a:t>
            </a:r>
            <a:r>
              <a:rPr lang="en-US" dirty="0"/>
              <a:t> Semarang </a:t>
            </a:r>
            <a:r>
              <a:rPr lang="en-US" dirty="0" err="1"/>
              <a:t>ada</a:t>
            </a:r>
            <a:r>
              <a:rPr lang="en-US" dirty="0"/>
              <a:t> </a:t>
            </a:r>
            <a:r>
              <a:rPr lang="en-US" dirty="0" err="1"/>
              <a:t>kota</a:t>
            </a:r>
            <a:r>
              <a:rPr lang="en-US" dirty="0"/>
              <a:t> lama</a:t>
            </a:r>
          </a:p>
          <a:p>
            <a:r>
              <a:rPr lang="en-US" dirty="0" err="1"/>
              <a:t>Saya</a:t>
            </a:r>
            <a:r>
              <a:rPr lang="en-US" dirty="0"/>
              <a:t> </a:t>
            </a:r>
            <a:r>
              <a:rPr lang="en-US" dirty="0" err="1"/>
              <a:t>ucapkan</a:t>
            </a:r>
            <a:r>
              <a:rPr lang="en-US" dirty="0"/>
              <a:t> </a:t>
            </a:r>
            <a:r>
              <a:rPr lang="en-US" dirty="0" err="1"/>
              <a:t>selamat</a:t>
            </a:r>
            <a:r>
              <a:rPr lang="en-US" dirty="0"/>
              <a:t> </a:t>
            </a:r>
            <a:r>
              <a:rPr lang="en-US" dirty="0" err="1"/>
              <a:t>datang</a:t>
            </a:r>
            <a:endParaRPr lang="en-US" dirty="0"/>
          </a:p>
          <a:p>
            <a:pPr marL="0" indent="0">
              <a:buNone/>
            </a:pPr>
            <a:r>
              <a:rPr lang="en-US" dirty="0"/>
              <a:t>   </a:t>
            </a:r>
            <a:r>
              <a:rPr lang="en-US" dirty="0" err="1"/>
              <a:t>Untuk</a:t>
            </a:r>
            <a:r>
              <a:rPr lang="en-US" dirty="0"/>
              <a:t> </a:t>
            </a:r>
            <a:r>
              <a:rPr lang="en-US" dirty="0" err="1"/>
              <a:t>Anda</a:t>
            </a:r>
            <a:r>
              <a:rPr lang="en-US" dirty="0"/>
              <a:t> </a:t>
            </a:r>
            <a:r>
              <a:rPr lang="en-US" dirty="0" err="1"/>
              <a:t>semuanya</a:t>
            </a:r>
            <a:endParaRPr lang="en-US" dirty="0"/>
          </a:p>
          <a:p>
            <a:pPr marL="0" indent="0">
              <a:buNone/>
            </a:pPr>
            <a:endParaRPr lang="en-US" dirty="0"/>
          </a:p>
          <a:p>
            <a:r>
              <a:rPr lang="en-US" dirty="0"/>
              <a:t>Paling </a:t>
            </a:r>
            <a:r>
              <a:rPr lang="en-US" dirty="0" err="1"/>
              <a:t>enak</a:t>
            </a:r>
            <a:r>
              <a:rPr lang="en-US" dirty="0"/>
              <a:t> </a:t>
            </a:r>
            <a:r>
              <a:rPr lang="en-US" dirty="0" err="1"/>
              <a:t>susu</a:t>
            </a:r>
            <a:r>
              <a:rPr lang="en-US" dirty="0"/>
              <a:t> </a:t>
            </a:r>
            <a:r>
              <a:rPr lang="en-US" dirty="0" err="1"/>
              <a:t>coklat</a:t>
            </a:r>
            <a:r>
              <a:rPr lang="en-US" dirty="0"/>
              <a:t>,</a:t>
            </a:r>
          </a:p>
          <a:p>
            <a:pPr marL="0" indent="0">
              <a:buNone/>
            </a:pPr>
            <a:r>
              <a:rPr lang="en-US" dirty="0"/>
              <a:t>   </a:t>
            </a:r>
            <a:r>
              <a:rPr lang="en-US" dirty="0" err="1"/>
              <a:t>Semoga</a:t>
            </a:r>
            <a:r>
              <a:rPr lang="en-US" dirty="0"/>
              <a:t> </a:t>
            </a:r>
            <a:r>
              <a:rPr lang="en-US" dirty="0" err="1"/>
              <a:t>materinya</a:t>
            </a:r>
            <a:r>
              <a:rPr lang="en-US" dirty="0"/>
              <a:t> </a:t>
            </a:r>
            <a:r>
              <a:rPr lang="en-US" dirty="0" err="1"/>
              <a:t>manfaat</a:t>
            </a:r>
            <a:endParaRPr lang="en-US" dirty="0"/>
          </a:p>
          <a:p>
            <a:pPr marL="0" indent="0">
              <a:buNone/>
            </a:pPr>
            <a:endParaRPr lang="en-US" dirty="0"/>
          </a:p>
        </p:txBody>
      </p:sp>
    </p:spTree>
    <p:extLst>
      <p:ext uri="{BB962C8B-B14F-4D97-AF65-F5344CB8AC3E}">
        <p14:creationId xmlns:p14="http://schemas.microsoft.com/office/powerpoint/2010/main" val="353141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err="1"/>
              <a:t>Pokok</a:t>
            </a:r>
            <a:r>
              <a:rPr lang="en-US" dirty="0"/>
              <a:t> </a:t>
            </a:r>
            <a:r>
              <a:rPr lang="en-US" dirty="0" err="1"/>
              <a:t>materi</a:t>
            </a:r>
            <a:endParaRPr dirty="0"/>
          </a:p>
        </p:txBody>
      </p:sp>
      <p:sp>
        <p:nvSpPr>
          <p:cNvPr id="14" name="Content Placeholder 13"/>
          <p:cNvSpPr>
            <a:spLocks noGrp="1"/>
          </p:cNvSpPr>
          <p:nvPr>
            <p:ph idx="1"/>
          </p:nvPr>
        </p:nvSpPr>
        <p:spPr/>
        <p:txBody>
          <a:bodyPr>
            <a:normAutofit/>
          </a:bodyPr>
          <a:lstStyle/>
          <a:p>
            <a:r>
              <a:rPr sz="2800" dirty="0"/>
              <a:t>first point </a:t>
            </a:r>
            <a:r>
              <a:rPr lang="en-US" sz="2800" dirty="0"/>
              <a:t>       : SK </a:t>
            </a:r>
            <a:r>
              <a:rPr lang="en-US" sz="2800" dirty="0" err="1"/>
              <a:t>Notaris</a:t>
            </a:r>
            <a:endParaRPr sz="2800" dirty="0"/>
          </a:p>
          <a:p>
            <a:r>
              <a:rPr sz="2800" dirty="0"/>
              <a:t>second point</a:t>
            </a:r>
            <a:r>
              <a:rPr lang="en-US" sz="2800" dirty="0"/>
              <a:t>    </a:t>
            </a:r>
            <a:r>
              <a:rPr sz="2800" dirty="0"/>
              <a:t> </a:t>
            </a:r>
            <a:r>
              <a:rPr lang="en-US" sz="2800" dirty="0"/>
              <a:t>: Prepare  new office</a:t>
            </a:r>
            <a:endParaRPr sz="2800" dirty="0"/>
          </a:p>
          <a:p>
            <a:r>
              <a:rPr sz="2800" dirty="0"/>
              <a:t>third point </a:t>
            </a:r>
            <a:r>
              <a:rPr lang="en-US" sz="2800" dirty="0"/>
              <a:t>      : sop new office at new normal</a:t>
            </a:r>
          </a:p>
          <a:p>
            <a:r>
              <a:rPr lang="en-US" sz="2800" dirty="0"/>
              <a:t>Fourth point	    : Cyber Notary</a:t>
            </a:r>
          </a:p>
          <a:p>
            <a:r>
              <a:rPr lang="en-US" sz="2800" dirty="0"/>
              <a:t>Fifth point       :  UKEN</a:t>
            </a:r>
          </a:p>
          <a:p>
            <a:pPr marL="0" indent="0">
              <a:buNone/>
            </a:pPr>
            <a:endParaRPr sz="2800" dirty="0"/>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r>
              <a:rPr lang="en-US" baseline="30000" dirty="0"/>
              <a:t> </a:t>
            </a:r>
            <a:r>
              <a:rPr lang="en-US" dirty="0"/>
              <a:t> point</a:t>
            </a:r>
          </a:p>
        </p:txBody>
      </p:sp>
      <p:sp>
        <p:nvSpPr>
          <p:cNvPr id="3" name="Content Placeholder 2"/>
          <p:cNvSpPr>
            <a:spLocks noGrp="1"/>
          </p:cNvSpPr>
          <p:nvPr>
            <p:ph idx="1"/>
          </p:nvPr>
        </p:nvSpPr>
        <p:spPr/>
        <p:txBody>
          <a:bodyPr>
            <a:normAutofit/>
          </a:bodyPr>
          <a:lstStyle/>
          <a:p>
            <a:pPr marL="0" indent="0">
              <a:buNone/>
            </a:pPr>
            <a:r>
              <a:rPr lang="en-US" sz="8000" dirty="0"/>
              <a:t>   SK  NOTARIS</a:t>
            </a:r>
          </a:p>
        </p:txBody>
      </p:sp>
    </p:spTree>
    <p:extLst>
      <p:ext uri="{BB962C8B-B14F-4D97-AF65-F5344CB8AC3E}">
        <p14:creationId xmlns:p14="http://schemas.microsoft.com/office/powerpoint/2010/main" val="2830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Alur</a:t>
            </a:r>
            <a:r>
              <a:rPr lang="en-US" dirty="0"/>
              <a:t> </a:t>
            </a:r>
            <a:r>
              <a:rPr lang="en-US" dirty="0" err="1"/>
              <a:t>pengangkatan</a:t>
            </a:r>
            <a:r>
              <a:rPr lang="en-US" dirty="0"/>
              <a:t> </a:t>
            </a:r>
            <a:r>
              <a:rPr lang="en-US" dirty="0" err="1"/>
              <a:t>notaris</a:t>
            </a:r>
            <a:r>
              <a:rPr lang="en-US" dirty="0"/>
              <a:t> (SK </a:t>
            </a:r>
            <a:r>
              <a:rPr lang="en-US" dirty="0" err="1"/>
              <a:t>Notaris</a:t>
            </a:r>
            <a:r>
              <a:rPr lang="en-US" dirty="0"/>
              <a:t>)</a:t>
            </a:r>
          </a:p>
        </p:txBody>
      </p:sp>
      <p:graphicFrame>
        <p:nvGraphicFramePr>
          <p:cNvPr id="9" name="Content Placeholder 8" descr="Basic Block List showing 6 groups of boxes, each a different color, arranged from left to right and top to bottom by row with 2 boxes in each row."/>
          <p:cNvGraphicFramePr>
            <a:graphicFrameLocks noGrp="1"/>
          </p:cNvGraphicFramePr>
          <p:nvPr>
            <p:ph sz="half" idx="2"/>
            <p:extLst>
              <p:ext uri="{D42A27DB-BD31-4B8C-83A1-F6EECF244321}">
                <p14:modId xmlns:p14="http://schemas.microsoft.com/office/powerpoint/2010/main" val="4022986353"/>
              </p:ext>
            </p:extLst>
          </p:nvPr>
        </p:nvGraphicFramePr>
        <p:xfrm>
          <a:off x="1065212" y="1825625"/>
          <a:ext cx="10058401"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ight Arrow 2"/>
          <p:cNvSpPr/>
          <p:nvPr/>
        </p:nvSpPr>
        <p:spPr>
          <a:xfrm>
            <a:off x="4136571" y="2467429"/>
            <a:ext cx="420915" cy="537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7678057" y="2598057"/>
            <a:ext cx="348343" cy="406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4136571" y="4804229"/>
            <a:ext cx="420915" cy="420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7678057" y="4630057"/>
            <a:ext cx="478972" cy="5950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478971" y="4804229"/>
            <a:ext cx="586241" cy="420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11123614" y="2605314"/>
            <a:ext cx="545872" cy="4717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4694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6"/>
            <a:ext cx="4232944" cy="2448277"/>
          </a:xfrm>
        </p:spPr>
        <p:txBody>
          <a:bodyPr>
            <a:normAutofit fontScale="90000"/>
          </a:bodyPr>
          <a:lstStyle/>
          <a:p>
            <a:r>
              <a:rPr lang="en-US" dirty="0"/>
              <a:t>#2</a:t>
            </a:r>
            <a:br>
              <a:rPr lang="en-US" dirty="0"/>
            </a:br>
            <a:br>
              <a:rPr lang="en-US" dirty="0"/>
            </a:br>
            <a:r>
              <a:rPr lang="en-US" dirty="0"/>
              <a:t>PREPARE </a:t>
            </a:r>
            <a:br>
              <a:rPr lang="en-US" dirty="0"/>
            </a:br>
            <a:r>
              <a:rPr lang="en-US" dirty="0"/>
              <a:t>NEW OFFICE</a:t>
            </a:r>
            <a:br>
              <a:rPr lang="en-US" dirty="0"/>
            </a:br>
            <a:r>
              <a:rPr lang="en-US" dirty="0"/>
              <a:t>NEW NOTARY </a:t>
            </a:r>
          </a:p>
        </p:txBody>
      </p:sp>
      <p:pic>
        <p:nvPicPr>
          <p:cNvPr id="9" name="Picture Placeholder 8" descr="Three young children in raincoats holding hands and playing outside"/>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a:stretch/>
        </p:blipFill>
        <p:spPr/>
      </p:pic>
      <p:sp>
        <p:nvSpPr>
          <p:cNvPr id="4" name="Text Placeholder 3"/>
          <p:cNvSpPr>
            <a:spLocks noGrp="1"/>
          </p:cNvSpPr>
          <p:nvPr>
            <p:ph type="body" sz="half" idx="2"/>
          </p:nvPr>
        </p:nvSpPr>
        <p:spPr/>
        <p:txBody>
          <a:bodyPr/>
          <a:lstStyle/>
          <a:p>
            <a:r>
              <a:rPr lang="en-US"/>
              <a:t>Caption</a:t>
            </a:r>
            <a:endParaRPr lang="en-US" dirty="0"/>
          </a:p>
        </p:txBody>
      </p:sp>
    </p:spTree>
    <p:extLst>
      <p:ext uri="{BB962C8B-B14F-4D97-AF65-F5344CB8AC3E}">
        <p14:creationId xmlns:p14="http://schemas.microsoft.com/office/powerpoint/2010/main" val="2197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 days after </a:t>
            </a:r>
            <a:r>
              <a:rPr lang="en-US" dirty="0" err="1"/>
              <a:t>sumpah</a:t>
            </a:r>
            <a:endParaRPr lang="en-US" dirty="0"/>
          </a:p>
        </p:txBody>
      </p:sp>
      <p:sp>
        <p:nvSpPr>
          <p:cNvPr id="3" name="Text Placeholder 2"/>
          <p:cNvSpPr>
            <a:spLocks noGrp="1"/>
          </p:cNvSpPr>
          <p:nvPr>
            <p:ph type="body" idx="1"/>
          </p:nvPr>
        </p:nvSpPr>
        <p:spPr/>
        <p:txBody>
          <a:bodyPr/>
          <a:lstStyle/>
          <a:p>
            <a:r>
              <a:rPr lang="en-US" dirty="0"/>
              <a:t>1 opening new office</a:t>
            </a:r>
          </a:p>
        </p:txBody>
      </p:sp>
      <p:sp>
        <p:nvSpPr>
          <p:cNvPr id="4" name="Content Placeholder 3"/>
          <p:cNvSpPr>
            <a:spLocks noGrp="1"/>
          </p:cNvSpPr>
          <p:nvPr>
            <p:ph sz="half" idx="2"/>
          </p:nvPr>
        </p:nvSpPr>
        <p:spPr/>
        <p:txBody>
          <a:bodyPr>
            <a:normAutofit fontScale="92500"/>
          </a:bodyPr>
          <a:lstStyle/>
          <a:p>
            <a:pPr marL="0" indent="0">
              <a:buNone/>
            </a:pPr>
            <a:r>
              <a:rPr lang="en-US" dirty="0"/>
              <a:t>2. </a:t>
            </a:r>
            <a:r>
              <a:rPr lang="en-US" b="1" dirty="0" err="1"/>
              <a:t>Lampiran</a:t>
            </a:r>
            <a:r>
              <a:rPr lang="en-US" b="1" dirty="0"/>
              <a:t> specimen  </a:t>
            </a:r>
            <a:r>
              <a:rPr lang="en-US" dirty="0" err="1"/>
              <a:t>meliputi</a:t>
            </a:r>
            <a:r>
              <a:rPr lang="en-US" dirty="0"/>
              <a:t> :</a:t>
            </a:r>
          </a:p>
          <a:p>
            <a:pPr marL="0" indent="0">
              <a:buNone/>
            </a:pPr>
            <a:r>
              <a:rPr lang="en-US" dirty="0"/>
              <a:t>     - </a:t>
            </a:r>
            <a:r>
              <a:rPr lang="en-US" dirty="0" err="1"/>
              <a:t>contoh</a:t>
            </a:r>
            <a:r>
              <a:rPr lang="en-US" dirty="0"/>
              <a:t> </a:t>
            </a:r>
            <a:r>
              <a:rPr lang="en-US" dirty="0" err="1"/>
              <a:t>tandatangan</a:t>
            </a:r>
            <a:endParaRPr lang="en-US" dirty="0"/>
          </a:p>
          <a:p>
            <a:pPr marL="0" indent="0">
              <a:buNone/>
            </a:pPr>
            <a:r>
              <a:rPr lang="en-US" dirty="0"/>
              <a:t>     - </a:t>
            </a:r>
            <a:r>
              <a:rPr lang="en-US" dirty="0" err="1"/>
              <a:t>contoh</a:t>
            </a:r>
            <a:r>
              <a:rPr lang="en-US" dirty="0"/>
              <a:t> </a:t>
            </a:r>
            <a:r>
              <a:rPr lang="en-US" dirty="0" err="1"/>
              <a:t>paraf</a:t>
            </a:r>
            <a:endParaRPr lang="en-US" dirty="0"/>
          </a:p>
          <a:p>
            <a:pPr marL="0" indent="0">
              <a:buNone/>
            </a:pPr>
            <a:r>
              <a:rPr lang="en-US" dirty="0"/>
              <a:t>     - </a:t>
            </a:r>
            <a:r>
              <a:rPr lang="en-US" dirty="0" err="1"/>
              <a:t>contoh</a:t>
            </a:r>
            <a:r>
              <a:rPr lang="en-US" dirty="0"/>
              <a:t> cap </a:t>
            </a:r>
            <a:r>
              <a:rPr lang="en-US" dirty="0" err="1"/>
              <a:t>jabatan</a:t>
            </a:r>
            <a:endParaRPr lang="en-US" dirty="0"/>
          </a:p>
          <a:p>
            <a:pPr marL="0" indent="0">
              <a:buNone/>
            </a:pPr>
            <a:r>
              <a:rPr lang="en-US" dirty="0"/>
              <a:t>     - </a:t>
            </a:r>
            <a:r>
              <a:rPr lang="en-US" dirty="0" err="1"/>
              <a:t>Sk</a:t>
            </a:r>
            <a:r>
              <a:rPr lang="en-US" dirty="0"/>
              <a:t> </a:t>
            </a:r>
            <a:r>
              <a:rPr lang="en-US" dirty="0" err="1"/>
              <a:t>dan</a:t>
            </a:r>
            <a:r>
              <a:rPr lang="en-US" dirty="0"/>
              <a:t> BA </a:t>
            </a:r>
            <a:r>
              <a:rPr lang="en-US" dirty="0" err="1"/>
              <a:t>sumpah</a:t>
            </a:r>
            <a:endParaRPr lang="en-US" dirty="0"/>
          </a:p>
          <a:p>
            <a:pPr marL="0" indent="0">
              <a:buNone/>
            </a:pPr>
            <a:r>
              <a:rPr lang="en-US" dirty="0"/>
              <a:t>     - </a:t>
            </a:r>
            <a:r>
              <a:rPr lang="en-US" dirty="0" err="1"/>
              <a:t>alamat</a:t>
            </a:r>
            <a:r>
              <a:rPr lang="en-US" dirty="0"/>
              <a:t> </a:t>
            </a:r>
            <a:r>
              <a:rPr lang="en-US" dirty="0" err="1"/>
              <a:t>kantor</a:t>
            </a:r>
            <a:endParaRPr lang="en-US" dirty="0"/>
          </a:p>
        </p:txBody>
      </p:sp>
      <p:sp>
        <p:nvSpPr>
          <p:cNvPr id="5" name="Text Placeholder 4"/>
          <p:cNvSpPr>
            <a:spLocks noGrp="1"/>
          </p:cNvSpPr>
          <p:nvPr>
            <p:ph type="body" sz="quarter" idx="3"/>
          </p:nvPr>
        </p:nvSpPr>
        <p:spPr/>
        <p:txBody>
          <a:bodyPr/>
          <a:lstStyle/>
          <a:p>
            <a:r>
              <a:rPr lang="en-US" dirty="0" err="1"/>
              <a:t>Lampiran</a:t>
            </a:r>
            <a:r>
              <a:rPr lang="en-US" dirty="0"/>
              <a:t> </a:t>
            </a:r>
            <a:r>
              <a:rPr lang="en-US" dirty="0" err="1"/>
              <a:t>tersebut</a:t>
            </a:r>
            <a:r>
              <a:rPr lang="en-US" dirty="0"/>
              <a:t> </a:t>
            </a:r>
            <a:r>
              <a:rPr lang="en-US" dirty="0" err="1"/>
              <a:t>dikirim</a:t>
            </a:r>
            <a:r>
              <a:rPr lang="en-US" dirty="0"/>
              <a:t> </a:t>
            </a:r>
            <a:r>
              <a:rPr lang="en-US" dirty="0" err="1"/>
              <a:t>ke</a:t>
            </a:r>
            <a:r>
              <a:rPr lang="en-US" dirty="0"/>
              <a:t> :</a:t>
            </a:r>
          </a:p>
        </p:txBody>
      </p:sp>
      <p:sp>
        <p:nvSpPr>
          <p:cNvPr id="6" name="Content Placeholder 5"/>
          <p:cNvSpPr>
            <a:spLocks noGrp="1"/>
          </p:cNvSpPr>
          <p:nvPr>
            <p:ph sz="quarter" idx="4"/>
          </p:nvPr>
        </p:nvSpPr>
        <p:spPr>
          <a:xfrm>
            <a:off x="7235952" y="2760569"/>
            <a:ext cx="4956048" cy="3476625"/>
          </a:xfrm>
        </p:spPr>
        <p:txBody>
          <a:bodyPr/>
          <a:lstStyle/>
          <a:p>
            <a:pPr marL="457200" indent="-457200">
              <a:buAutoNum type="arabicPeriod"/>
            </a:pPr>
            <a:r>
              <a:rPr lang="en-US" dirty="0" err="1"/>
              <a:t>Pengda</a:t>
            </a:r>
            <a:endParaRPr lang="en-US" dirty="0"/>
          </a:p>
          <a:p>
            <a:pPr marL="457200" indent="-457200">
              <a:buAutoNum type="arabicPeriod"/>
            </a:pPr>
            <a:r>
              <a:rPr lang="en-US" dirty="0" err="1"/>
              <a:t>Pengwil</a:t>
            </a:r>
            <a:endParaRPr lang="en-US" dirty="0"/>
          </a:p>
          <a:p>
            <a:pPr marL="457200" indent="-457200">
              <a:buAutoNum type="arabicPeriod"/>
            </a:pPr>
            <a:r>
              <a:rPr lang="en-US" dirty="0"/>
              <a:t>MPD</a:t>
            </a:r>
          </a:p>
          <a:p>
            <a:pPr marL="457200" indent="-457200">
              <a:buAutoNum type="arabicPeriod"/>
            </a:pPr>
            <a:r>
              <a:rPr lang="en-US" dirty="0"/>
              <a:t>MPW</a:t>
            </a:r>
          </a:p>
          <a:p>
            <a:pPr marL="457200" indent="-457200">
              <a:buAutoNum type="arabicPeriod"/>
            </a:pPr>
            <a:r>
              <a:rPr lang="en-US" dirty="0" err="1"/>
              <a:t>Bupati</a:t>
            </a:r>
            <a:r>
              <a:rPr lang="en-US" dirty="0"/>
              <a:t>/</a:t>
            </a:r>
            <a:r>
              <a:rPr lang="en-US" dirty="0" err="1"/>
              <a:t>walikota</a:t>
            </a:r>
            <a:endParaRPr lang="en-US" dirty="0"/>
          </a:p>
        </p:txBody>
      </p:sp>
    </p:spTree>
    <p:extLst>
      <p:ext uri="{BB962C8B-B14F-4D97-AF65-F5344CB8AC3E}">
        <p14:creationId xmlns:p14="http://schemas.microsoft.com/office/powerpoint/2010/main" val="140479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PREPARE NEW OFFICE</a:t>
            </a:r>
          </a:p>
        </p:txBody>
      </p:sp>
      <p:sp>
        <p:nvSpPr>
          <p:cNvPr id="3" name="Text Placeholder 2"/>
          <p:cNvSpPr>
            <a:spLocks noGrp="1"/>
          </p:cNvSpPr>
          <p:nvPr>
            <p:ph type="body" idx="1"/>
          </p:nvPr>
        </p:nvSpPr>
        <p:spPr/>
        <p:txBody>
          <a:bodyPr/>
          <a:lstStyle/>
          <a:p>
            <a:r>
              <a:rPr lang="en-US" dirty="0"/>
              <a:t>PROTOKOL NOTARIS</a:t>
            </a:r>
          </a:p>
        </p:txBody>
      </p:sp>
      <p:sp>
        <p:nvSpPr>
          <p:cNvPr id="4" name="Content Placeholder 3"/>
          <p:cNvSpPr>
            <a:spLocks noGrp="1"/>
          </p:cNvSpPr>
          <p:nvPr>
            <p:ph sz="half" idx="2"/>
          </p:nvPr>
        </p:nvSpPr>
        <p:spPr>
          <a:xfrm>
            <a:off x="551329" y="2505075"/>
            <a:ext cx="5474567" cy="3476625"/>
          </a:xfrm>
        </p:spPr>
        <p:txBody>
          <a:bodyPr>
            <a:normAutofit fontScale="85000" lnSpcReduction="20000"/>
          </a:bodyPr>
          <a:lstStyle/>
          <a:p>
            <a:r>
              <a:rPr lang="en-US" dirty="0" err="1"/>
              <a:t>Buku</a:t>
            </a:r>
            <a:r>
              <a:rPr lang="en-US" dirty="0"/>
              <a:t> </a:t>
            </a:r>
            <a:r>
              <a:rPr lang="en-US" dirty="0" err="1"/>
              <a:t>repertorium</a:t>
            </a:r>
            <a:r>
              <a:rPr lang="en-US" dirty="0"/>
              <a:t> </a:t>
            </a:r>
            <a:r>
              <a:rPr lang="en-US" dirty="0" err="1"/>
              <a:t>akta</a:t>
            </a:r>
            <a:endParaRPr lang="en-US" dirty="0"/>
          </a:p>
          <a:p>
            <a:r>
              <a:rPr lang="en-US" dirty="0" err="1"/>
              <a:t>Minuta</a:t>
            </a:r>
            <a:r>
              <a:rPr lang="en-US" dirty="0"/>
              <a:t> </a:t>
            </a:r>
            <a:r>
              <a:rPr lang="en-US" dirty="0" err="1"/>
              <a:t>akta</a:t>
            </a:r>
            <a:endParaRPr lang="en-US" dirty="0"/>
          </a:p>
          <a:p>
            <a:r>
              <a:rPr lang="en-US" dirty="0" err="1"/>
              <a:t>Buku</a:t>
            </a:r>
            <a:r>
              <a:rPr lang="en-US" dirty="0"/>
              <a:t> </a:t>
            </a:r>
            <a:r>
              <a:rPr lang="en-US" dirty="0" err="1"/>
              <a:t>daftar</a:t>
            </a:r>
            <a:r>
              <a:rPr lang="en-US" dirty="0"/>
              <a:t> </a:t>
            </a:r>
            <a:r>
              <a:rPr lang="en-US" dirty="0" err="1"/>
              <a:t>surat</a:t>
            </a:r>
            <a:r>
              <a:rPr lang="en-US" dirty="0"/>
              <a:t> </a:t>
            </a:r>
            <a:r>
              <a:rPr lang="en-US" dirty="0" err="1"/>
              <a:t>dibwhtangan</a:t>
            </a:r>
            <a:endParaRPr lang="en-US" dirty="0"/>
          </a:p>
          <a:p>
            <a:r>
              <a:rPr lang="en-US" dirty="0" err="1"/>
              <a:t>Buku</a:t>
            </a:r>
            <a:r>
              <a:rPr lang="en-US" dirty="0"/>
              <a:t> </a:t>
            </a:r>
            <a:r>
              <a:rPr lang="en-US" dirty="0" err="1"/>
              <a:t>daftar</a:t>
            </a:r>
            <a:r>
              <a:rPr lang="en-US" dirty="0"/>
              <a:t> </a:t>
            </a:r>
            <a:r>
              <a:rPr lang="en-US" dirty="0" err="1"/>
              <a:t>wasiat</a:t>
            </a:r>
            <a:endParaRPr lang="en-US" dirty="0"/>
          </a:p>
          <a:p>
            <a:r>
              <a:rPr lang="en-US" dirty="0" err="1"/>
              <a:t>Buku</a:t>
            </a:r>
            <a:r>
              <a:rPr lang="en-US" dirty="0"/>
              <a:t> </a:t>
            </a:r>
            <a:r>
              <a:rPr lang="en-US" dirty="0" err="1"/>
              <a:t>daftar</a:t>
            </a:r>
            <a:r>
              <a:rPr lang="en-US" dirty="0"/>
              <a:t> </a:t>
            </a:r>
            <a:r>
              <a:rPr lang="en-US" dirty="0" err="1"/>
              <a:t>protes</a:t>
            </a:r>
            <a:endParaRPr lang="en-US" dirty="0"/>
          </a:p>
          <a:p>
            <a:r>
              <a:rPr lang="en-US" dirty="0" err="1"/>
              <a:t>Buku</a:t>
            </a:r>
            <a:r>
              <a:rPr lang="en-US" dirty="0"/>
              <a:t> </a:t>
            </a:r>
            <a:r>
              <a:rPr lang="en-US" dirty="0" err="1"/>
              <a:t>daftar</a:t>
            </a:r>
            <a:r>
              <a:rPr lang="en-US" dirty="0"/>
              <a:t> lain : </a:t>
            </a:r>
            <a:r>
              <a:rPr lang="en-US" dirty="0" err="1"/>
              <a:t>pmpj</a:t>
            </a:r>
            <a:r>
              <a:rPr lang="en-US" dirty="0"/>
              <a:t>. PT, CV, </a:t>
            </a:r>
            <a:r>
              <a:rPr lang="en-US" dirty="0" err="1"/>
              <a:t>yayasan</a:t>
            </a:r>
            <a:r>
              <a:rPr lang="en-US" dirty="0"/>
              <a:t>, </a:t>
            </a:r>
            <a:r>
              <a:rPr lang="en-US" dirty="0" err="1"/>
              <a:t>koperasi</a:t>
            </a:r>
            <a:endParaRPr lang="en-US" dirty="0"/>
          </a:p>
          <a:p>
            <a:r>
              <a:rPr lang="en-US" dirty="0" err="1"/>
              <a:t>Klapper</a:t>
            </a:r>
            <a:endParaRPr lang="en-US" dirty="0"/>
          </a:p>
          <a:p>
            <a:endParaRPr lang="en-US" dirty="0"/>
          </a:p>
          <a:p>
            <a:endParaRPr lang="en-US" dirty="0"/>
          </a:p>
          <a:p>
            <a:endParaRPr lang="en-US" dirty="0"/>
          </a:p>
        </p:txBody>
      </p:sp>
      <p:sp>
        <p:nvSpPr>
          <p:cNvPr id="5" name="Text Placeholder 4"/>
          <p:cNvSpPr>
            <a:spLocks noGrp="1"/>
          </p:cNvSpPr>
          <p:nvPr>
            <p:ph type="body" sz="quarter" idx="3"/>
          </p:nvPr>
        </p:nvSpPr>
        <p:spPr/>
        <p:txBody>
          <a:bodyPr/>
          <a:lstStyle/>
          <a:p>
            <a:r>
              <a:rPr lang="en-US" dirty="0"/>
              <a:t>FAILITAS FISIK DAN SDM</a:t>
            </a:r>
          </a:p>
        </p:txBody>
      </p:sp>
      <p:sp>
        <p:nvSpPr>
          <p:cNvPr id="6" name="Content Placeholder 5"/>
          <p:cNvSpPr>
            <a:spLocks noGrp="1"/>
          </p:cNvSpPr>
          <p:nvPr>
            <p:ph sz="quarter" idx="4"/>
          </p:nvPr>
        </p:nvSpPr>
        <p:spPr/>
        <p:txBody>
          <a:bodyPr>
            <a:normAutofit fontScale="55000" lnSpcReduction="20000"/>
          </a:bodyPr>
          <a:lstStyle/>
          <a:p>
            <a:r>
              <a:rPr lang="en-US" dirty="0"/>
              <a:t>PAPAN NAMA</a:t>
            </a:r>
          </a:p>
          <a:p>
            <a:r>
              <a:rPr lang="en-US" dirty="0"/>
              <a:t>R. NOTARIS. R. TAMU. R KARYAWAN.</a:t>
            </a:r>
          </a:p>
          <a:p>
            <a:r>
              <a:rPr lang="en-US" dirty="0"/>
              <a:t>R IBADAH</a:t>
            </a:r>
          </a:p>
          <a:p>
            <a:r>
              <a:rPr lang="en-US" dirty="0"/>
              <a:t>KARYAWAN (MINIM 2 ORANG)</a:t>
            </a:r>
          </a:p>
          <a:p>
            <a:r>
              <a:rPr lang="en-US" dirty="0"/>
              <a:t>KOMPUTER , PRINTER, MESIN FC</a:t>
            </a:r>
          </a:p>
          <a:p>
            <a:r>
              <a:rPr lang="en-US" dirty="0"/>
              <a:t>KOMUNIKASI, WIFI DAN CCTV</a:t>
            </a:r>
          </a:p>
          <a:p>
            <a:r>
              <a:rPr lang="en-US" dirty="0"/>
              <a:t>APK</a:t>
            </a:r>
          </a:p>
          <a:p>
            <a:r>
              <a:rPr lang="en-US" dirty="0"/>
              <a:t>BRANKAS. LEMAI ARSIP. FILLING CABINET</a:t>
            </a:r>
          </a:p>
          <a:p>
            <a:r>
              <a:rPr lang="en-US" dirty="0"/>
              <a:t>MEJA KURSI, KENDARAAN</a:t>
            </a:r>
          </a:p>
          <a:p>
            <a:endParaRPr lang="en-US" dirty="0"/>
          </a:p>
        </p:txBody>
      </p:sp>
    </p:spTree>
    <p:extLst>
      <p:ext uri="{BB962C8B-B14F-4D97-AF65-F5344CB8AC3E}">
        <p14:creationId xmlns:p14="http://schemas.microsoft.com/office/powerpoint/2010/main" val="401740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err="1"/>
              <a:t>Beberapa</a:t>
            </a:r>
            <a:r>
              <a:rPr lang="en-US" dirty="0"/>
              <a:t> </a:t>
            </a:r>
            <a:r>
              <a:rPr lang="en-US" dirty="0" err="1"/>
              <a:t>buku</a:t>
            </a:r>
            <a:r>
              <a:rPr lang="en-US" dirty="0"/>
              <a:t> bantu lain</a:t>
            </a:r>
          </a:p>
        </p:txBody>
      </p:sp>
      <p:sp>
        <p:nvSpPr>
          <p:cNvPr id="3" name="Text Placeholder 2"/>
          <p:cNvSpPr>
            <a:spLocks noGrp="1"/>
          </p:cNvSpPr>
          <p:nvPr>
            <p:ph type="body" idx="1"/>
          </p:nvPr>
        </p:nvSpPr>
        <p:spPr>
          <a:xfrm>
            <a:off x="510988" y="1681163"/>
            <a:ext cx="5514908" cy="823912"/>
          </a:xfrm>
        </p:spPr>
        <p:txBody>
          <a:bodyPr/>
          <a:lstStyle/>
          <a:p>
            <a:endParaRPr lang="en-US" dirty="0"/>
          </a:p>
        </p:txBody>
      </p:sp>
      <p:sp>
        <p:nvSpPr>
          <p:cNvPr id="4" name="Content Placeholder 3"/>
          <p:cNvSpPr>
            <a:spLocks noGrp="1"/>
          </p:cNvSpPr>
          <p:nvPr>
            <p:ph sz="half" idx="2"/>
          </p:nvPr>
        </p:nvSpPr>
        <p:spPr>
          <a:xfrm>
            <a:off x="510988" y="2505075"/>
            <a:ext cx="5514908" cy="3476625"/>
          </a:xfrm>
        </p:spPr>
        <p:txBody>
          <a:bodyPr>
            <a:normAutofit/>
          </a:bodyPr>
          <a:lstStyle/>
          <a:p>
            <a:r>
              <a:rPr lang="en-US" dirty="0" err="1"/>
              <a:t>Buku</a:t>
            </a:r>
            <a:r>
              <a:rPr lang="en-US" dirty="0"/>
              <a:t> bantu </a:t>
            </a:r>
            <a:r>
              <a:rPr lang="en-US" dirty="0" err="1"/>
              <a:t>minuta</a:t>
            </a:r>
            <a:endParaRPr lang="en-US" dirty="0"/>
          </a:p>
          <a:p>
            <a:r>
              <a:rPr lang="en-US" dirty="0" err="1"/>
              <a:t>Buku</a:t>
            </a:r>
            <a:r>
              <a:rPr lang="en-US" dirty="0"/>
              <a:t> bantu </a:t>
            </a:r>
            <a:r>
              <a:rPr lang="en-US" dirty="0" err="1"/>
              <a:t>surat</a:t>
            </a:r>
            <a:r>
              <a:rPr lang="en-US" dirty="0"/>
              <a:t> </a:t>
            </a:r>
            <a:r>
              <a:rPr lang="en-US" dirty="0" err="1"/>
              <a:t>dibwhtangan</a:t>
            </a:r>
            <a:endParaRPr lang="en-US" dirty="0"/>
          </a:p>
          <a:p>
            <a:r>
              <a:rPr lang="en-US" dirty="0" err="1"/>
              <a:t>Buku</a:t>
            </a:r>
            <a:r>
              <a:rPr lang="en-US" dirty="0"/>
              <a:t> </a:t>
            </a:r>
            <a:r>
              <a:rPr lang="en-US" dirty="0" err="1"/>
              <a:t>ekspedisi</a:t>
            </a:r>
            <a:r>
              <a:rPr lang="en-US" dirty="0"/>
              <a:t>, </a:t>
            </a:r>
            <a:r>
              <a:rPr lang="en-US" dirty="0" err="1"/>
              <a:t>buku</a:t>
            </a:r>
            <a:r>
              <a:rPr lang="en-US" dirty="0"/>
              <a:t> </a:t>
            </a:r>
            <a:r>
              <a:rPr lang="en-US" dirty="0" err="1"/>
              <a:t>covernote</a:t>
            </a:r>
            <a:endParaRPr lang="en-US" dirty="0"/>
          </a:p>
          <a:p>
            <a:r>
              <a:rPr lang="en-US" dirty="0" err="1"/>
              <a:t>Buku</a:t>
            </a:r>
            <a:r>
              <a:rPr lang="en-US" dirty="0"/>
              <a:t> </a:t>
            </a:r>
            <a:r>
              <a:rPr lang="en-US" dirty="0" err="1"/>
              <a:t>penerimaan</a:t>
            </a:r>
            <a:r>
              <a:rPr lang="en-US" dirty="0"/>
              <a:t> </a:t>
            </a:r>
            <a:r>
              <a:rPr lang="en-US" dirty="0" err="1"/>
              <a:t>berkas</a:t>
            </a:r>
            <a:endParaRPr lang="en-US" dirty="0"/>
          </a:p>
          <a:p>
            <a:endParaRPr lang="en-US" dirty="0"/>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r>
              <a:rPr lang="en-US" dirty="0" err="1"/>
              <a:t>Buku</a:t>
            </a:r>
            <a:r>
              <a:rPr lang="en-US" dirty="0"/>
              <a:t> </a:t>
            </a:r>
            <a:r>
              <a:rPr lang="en-US" dirty="0" err="1"/>
              <a:t>pendaftaran</a:t>
            </a:r>
            <a:r>
              <a:rPr lang="en-US" dirty="0"/>
              <a:t> </a:t>
            </a:r>
            <a:r>
              <a:rPr lang="en-US" dirty="0" err="1"/>
              <a:t>cek</a:t>
            </a:r>
            <a:endParaRPr lang="en-US" dirty="0"/>
          </a:p>
          <a:p>
            <a:r>
              <a:rPr lang="en-US" dirty="0" err="1"/>
              <a:t>Buku</a:t>
            </a:r>
            <a:r>
              <a:rPr lang="en-US" dirty="0"/>
              <a:t> </a:t>
            </a:r>
            <a:r>
              <a:rPr lang="en-US" dirty="0" err="1"/>
              <a:t>sertifikat</a:t>
            </a:r>
            <a:r>
              <a:rPr lang="en-US" dirty="0"/>
              <a:t> </a:t>
            </a:r>
            <a:r>
              <a:rPr lang="en-US" dirty="0" err="1"/>
              <a:t>jadi</a:t>
            </a:r>
            <a:endParaRPr lang="en-US" dirty="0"/>
          </a:p>
          <a:p>
            <a:r>
              <a:rPr lang="en-US" dirty="0" err="1"/>
              <a:t>Buku</a:t>
            </a:r>
            <a:r>
              <a:rPr lang="en-US" dirty="0"/>
              <a:t> progress report</a:t>
            </a:r>
          </a:p>
        </p:txBody>
      </p:sp>
    </p:spTree>
    <p:extLst>
      <p:ext uri="{BB962C8B-B14F-4D97-AF65-F5344CB8AC3E}">
        <p14:creationId xmlns:p14="http://schemas.microsoft.com/office/powerpoint/2010/main" val="155743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p>
        </p:txBody>
      </p:sp>
      <p:sp>
        <p:nvSpPr>
          <p:cNvPr id="3" name="Content Placeholder 2"/>
          <p:cNvSpPr>
            <a:spLocks noGrp="1"/>
          </p:cNvSpPr>
          <p:nvPr>
            <p:ph idx="1"/>
          </p:nvPr>
        </p:nvSpPr>
        <p:spPr/>
        <p:txBody>
          <a:bodyPr>
            <a:normAutofit/>
          </a:bodyPr>
          <a:lstStyle/>
          <a:p>
            <a:pPr marL="0" indent="0">
              <a:buNone/>
            </a:pPr>
            <a:r>
              <a:rPr lang="en-US" sz="8000" dirty="0"/>
              <a:t>   SOP new office</a:t>
            </a:r>
          </a:p>
        </p:txBody>
      </p:sp>
    </p:spTree>
    <p:extLst>
      <p:ext uri="{BB962C8B-B14F-4D97-AF65-F5344CB8AC3E}">
        <p14:creationId xmlns:p14="http://schemas.microsoft.com/office/powerpoint/2010/main" val="33563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SOP </a:t>
            </a:r>
            <a:r>
              <a:rPr lang="en-US" dirty="0"/>
              <a:t>New Office at </a:t>
            </a:r>
            <a:r>
              <a:rPr lang="en-US" b="1" u="sng" dirty="0"/>
              <a:t>New Normal</a:t>
            </a:r>
            <a:br>
              <a:rPr lang="en-US" b="1" dirty="0"/>
            </a:br>
            <a:endParaRPr lang="en-US" b="1" dirty="0"/>
          </a:p>
        </p:txBody>
      </p:sp>
      <p:sp>
        <p:nvSpPr>
          <p:cNvPr id="3" name="TextBox 2"/>
          <p:cNvSpPr txBox="1"/>
          <p:nvPr/>
        </p:nvSpPr>
        <p:spPr>
          <a:xfrm>
            <a:off x="1492623" y="1102659"/>
            <a:ext cx="10031506" cy="6124754"/>
          </a:xfrm>
          <a:prstGeom prst="rect">
            <a:avLst/>
          </a:prstGeom>
          <a:noFill/>
        </p:spPr>
        <p:txBody>
          <a:bodyPr wrap="square" rtlCol="0">
            <a:spAutoFit/>
          </a:bodyPr>
          <a:lstStyle/>
          <a:p>
            <a:r>
              <a:rPr lang="en-US" sz="2800" dirty="0"/>
              <a:t> </a:t>
            </a:r>
          </a:p>
          <a:p>
            <a:pPr marL="285750" indent="-285750">
              <a:buFont typeface="Arial" panose="020B0604020202020204" pitchFamily="34" charset="0"/>
              <a:buChar char="•"/>
            </a:pPr>
            <a:r>
              <a:rPr lang="en-US" sz="2800" dirty="0" err="1"/>
              <a:t>Ingat</a:t>
            </a:r>
            <a:r>
              <a:rPr lang="en-US" sz="2800" dirty="0"/>
              <a:t> </a:t>
            </a:r>
            <a:r>
              <a:rPr lang="en-US" sz="2800" dirty="0" err="1"/>
              <a:t>selalu</a:t>
            </a:r>
            <a:r>
              <a:rPr lang="en-US" sz="2800" dirty="0"/>
              <a:t>  </a:t>
            </a:r>
            <a:r>
              <a:rPr lang="en-US" sz="2800" b="1" dirty="0"/>
              <a:t>3 R</a:t>
            </a:r>
            <a:r>
              <a:rPr lang="en-US" sz="2800" dirty="0"/>
              <a:t> </a:t>
            </a:r>
            <a:r>
              <a:rPr lang="en-US" sz="2800" dirty="0" err="1"/>
              <a:t>yaitu</a:t>
            </a:r>
            <a:r>
              <a:rPr lang="en-US" sz="2800" dirty="0"/>
              <a:t> :</a:t>
            </a:r>
          </a:p>
          <a:p>
            <a:endParaRPr lang="en-US" sz="2800" dirty="0"/>
          </a:p>
          <a:p>
            <a:r>
              <a:rPr lang="en-US" sz="3600" dirty="0">
                <a:latin typeface="Arial Narrow" panose="020B0606020202030204" pitchFamily="34" charset="0"/>
              </a:rPr>
              <a:t>1.REMEMBER NOTARIS SBG </a:t>
            </a:r>
            <a:r>
              <a:rPr lang="en-US" sz="3600" b="1" u="sng" dirty="0">
                <a:latin typeface="Arial Narrow" panose="020B0606020202030204" pitchFamily="34" charset="0"/>
              </a:rPr>
              <a:t>PEJABAT UMUM </a:t>
            </a:r>
          </a:p>
          <a:p>
            <a:r>
              <a:rPr lang="en-US" sz="3600" dirty="0">
                <a:latin typeface="Arial Narrow" panose="020B0606020202030204" pitchFamily="34" charset="0"/>
              </a:rPr>
              <a:t>  (Ps 1 </a:t>
            </a:r>
            <a:r>
              <a:rPr lang="en-US" sz="3600" dirty="0" err="1">
                <a:latin typeface="Arial Narrow" panose="020B0606020202030204" pitchFamily="34" charset="0"/>
              </a:rPr>
              <a:t>angka</a:t>
            </a:r>
            <a:r>
              <a:rPr lang="en-US" sz="3600" dirty="0">
                <a:latin typeface="Arial Narrow" panose="020B0606020202030204" pitchFamily="34" charset="0"/>
              </a:rPr>
              <a:t> 1 UUJN)</a:t>
            </a:r>
          </a:p>
          <a:p>
            <a:endParaRPr lang="en-US" sz="3600" dirty="0">
              <a:latin typeface="Arial Narrow" panose="020B0606020202030204" pitchFamily="34" charset="0"/>
            </a:endParaRPr>
          </a:p>
          <a:p>
            <a:r>
              <a:rPr lang="en-US" sz="3600" dirty="0">
                <a:latin typeface="Arial Narrow" panose="020B0606020202030204" pitchFamily="34" charset="0"/>
              </a:rPr>
              <a:t>2. REMEMBER </a:t>
            </a:r>
            <a:r>
              <a:rPr lang="en-US" sz="3600" b="1" u="sng" dirty="0">
                <a:latin typeface="Arial Narrow" panose="020B0606020202030204" pitchFamily="34" charset="0"/>
              </a:rPr>
              <a:t>KEWENANGAN</a:t>
            </a:r>
            <a:r>
              <a:rPr lang="en-US" sz="3600" dirty="0">
                <a:latin typeface="Arial Narrow" panose="020B0606020202030204" pitchFamily="34" charset="0"/>
              </a:rPr>
              <a:t> NOTARIS </a:t>
            </a:r>
          </a:p>
          <a:p>
            <a:r>
              <a:rPr lang="en-US" sz="3600" dirty="0">
                <a:latin typeface="Arial Narrow" panose="020B0606020202030204" pitchFamily="34" charset="0"/>
              </a:rPr>
              <a:t>   (Ps 15 UUJN)</a:t>
            </a:r>
          </a:p>
          <a:p>
            <a:endParaRPr lang="en-US" sz="3600" dirty="0">
              <a:latin typeface="Arial Narrow" panose="020B0606020202030204" pitchFamily="34" charset="0"/>
            </a:endParaRPr>
          </a:p>
          <a:p>
            <a:r>
              <a:rPr lang="en-US" sz="3600" dirty="0">
                <a:latin typeface="Arial Narrow" panose="020B0606020202030204" pitchFamily="34" charset="0"/>
              </a:rPr>
              <a:t>3. REMEMBER PRINSIP </a:t>
            </a:r>
            <a:r>
              <a:rPr lang="en-US" sz="3600" b="1" u="sng" dirty="0">
                <a:latin typeface="Arial Narrow" panose="020B0606020202030204" pitchFamily="34" charset="0"/>
              </a:rPr>
              <a:t>KEHATI-HATIAN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275772"/>
            <a:ext cx="10058402" cy="1524000"/>
          </a:xfrm>
        </p:spPr>
        <p:txBody>
          <a:bodyPr>
            <a:normAutofit fontScale="90000"/>
          </a:bodyPr>
          <a:lstStyle/>
          <a:p>
            <a:pPr marL="285750" indent="-285750"/>
            <a:r>
              <a:rPr lang="en-US" sz="4400" dirty="0">
                <a:latin typeface="Arial Narrow" panose="020B0606020202030204" pitchFamily="34" charset="0"/>
              </a:rPr>
              <a:t>REMEMBER NOTARIS SBG </a:t>
            </a:r>
            <a:r>
              <a:rPr lang="en-US" sz="4400" b="1" u="sng" dirty="0">
                <a:latin typeface="Arial Narrow" panose="020B0606020202030204" pitchFamily="34" charset="0"/>
              </a:rPr>
              <a:t>PEJABAT UMUM</a:t>
            </a:r>
            <a:br>
              <a:rPr lang="en-US" sz="4400" b="1" u="sng" dirty="0">
                <a:latin typeface="Arial Narrow" panose="020B0606020202030204" pitchFamily="34" charset="0"/>
              </a:rPr>
            </a:br>
            <a:r>
              <a:rPr lang="en-US" sz="4400" dirty="0">
                <a:latin typeface="Arial Narrow" panose="020B0606020202030204" pitchFamily="34" charset="0"/>
              </a:rPr>
              <a:t>(</a:t>
            </a:r>
            <a:r>
              <a:rPr lang="en-US" sz="4400" dirty="0" err="1">
                <a:latin typeface="Arial Narrow" panose="020B0606020202030204" pitchFamily="34" charset="0"/>
              </a:rPr>
              <a:t>Pasal</a:t>
            </a:r>
            <a:r>
              <a:rPr lang="en-US" sz="4400" dirty="0">
                <a:latin typeface="Arial Narrow" panose="020B0606020202030204" pitchFamily="34" charset="0"/>
              </a:rPr>
              <a:t>  1 </a:t>
            </a:r>
            <a:r>
              <a:rPr lang="en-US" sz="4400" dirty="0" err="1">
                <a:latin typeface="Arial Narrow" panose="020B0606020202030204" pitchFamily="34" charset="0"/>
              </a:rPr>
              <a:t>angka</a:t>
            </a:r>
            <a:r>
              <a:rPr lang="en-US" sz="4400" dirty="0">
                <a:latin typeface="Arial Narrow" panose="020B0606020202030204" pitchFamily="34" charset="0"/>
              </a:rPr>
              <a:t> 1 UUJN)</a:t>
            </a:r>
            <a:br>
              <a:rPr lang="en-US" dirty="0"/>
            </a:br>
            <a:endParaRPr lang="en-US" dirty="0"/>
          </a:p>
        </p:txBody>
      </p:sp>
      <p:sp>
        <p:nvSpPr>
          <p:cNvPr id="3" name="TextBox 2"/>
          <p:cNvSpPr txBox="1"/>
          <p:nvPr/>
        </p:nvSpPr>
        <p:spPr>
          <a:xfrm>
            <a:off x="1223682" y="2111188"/>
            <a:ext cx="9899932" cy="2554545"/>
          </a:xfrm>
          <a:prstGeom prst="rect">
            <a:avLst/>
          </a:prstGeom>
          <a:noFill/>
        </p:spPr>
        <p:txBody>
          <a:bodyPr wrap="square" rtlCol="0">
            <a:spAutoFit/>
          </a:bodyPr>
          <a:lstStyle/>
          <a:p>
            <a:pPr marL="285750" indent="-285750">
              <a:buFont typeface="Arial" panose="020B0604020202020204" pitchFamily="34" charset="0"/>
              <a:buChar char="•"/>
            </a:pPr>
            <a:r>
              <a:rPr lang="en-US" sz="4000" dirty="0"/>
              <a:t>MEMBUAT AKTA OTENTIK DAN KEWENANGAN LAINNYA </a:t>
            </a:r>
          </a:p>
          <a:p>
            <a:endParaRPr lang="en-US" sz="4000" dirty="0"/>
          </a:p>
          <a:p>
            <a:pPr marL="285750" indent="-285750">
              <a:buFont typeface="Arial" panose="020B0604020202020204" pitchFamily="34" charset="0"/>
              <a:buChar char="•"/>
            </a:pPr>
            <a:r>
              <a:rPr lang="en-US" sz="4000" dirty="0"/>
              <a:t>PS 1868 KUH PERDATA</a:t>
            </a:r>
          </a:p>
        </p:txBody>
      </p:sp>
    </p:spTree>
    <p:extLst>
      <p:ext uri="{BB962C8B-B14F-4D97-AF65-F5344CB8AC3E}">
        <p14:creationId xmlns:p14="http://schemas.microsoft.com/office/powerpoint/2010/main" val="45984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047" y="304800"/>
            <a:ext cx="10881567" cy="1219200"/>
          </a:xfrm>
        </p:spPr>
        <p:txBody>
          <a:bodyPr/>
          <a:lstStyle/>
          <a:p>
            <a:r>
              <a:rPr lang="en-US" dirty="0"/>
              <a:t>       </a:t>
            </a:r>
            <a:r>
              <a:rPr lang="en-US" sz="4800" dirty="0">
                <a:latin typeface="Arial Narrow" panose="020B0606020202030204" pitchFamily="34" charset="0"/>
              </a:rPr>
              <a:t>REMEMBER </a:t>
            </a:r>
            <a:r>
              <a:rPr lang="en-US" sz="4800" b="1" u="sng" dirty="0">
                <a:latin typeface="Arial Narrow" panose="020B0606020202030204" pitchFamily="34" charset="0"/>
              </a:rPr>
              <a:t>KEWENANGAN </a:t>
            </a:r>
            <a:r>
              <a:rPr lang="en-US" sz="4800" dirty="0">
                <a:latin typeface="Arial Narrow" panose="020B0606020202030204" pitchFamily="34" charset="0"/>
              </a:rPr>
              <a:t>NOTARIS</a:t>
            </a:r>
          </a:p>
        </p:txBody>
      </p:sp>
      <p:sp>
        <p:nvSpPr>
          <p:cNvPr id="3" name="TextBox 2"/>
          <p:cNvSpPr txBox="1"/>
          <p:nvPr/>
        </p:nvSpPr>
        <p:spPr>
          <a:xfrm>
            <a:off x="389965" y="2299447"/>
            <a:ext cx="11900647" cy="2800767"/>
          </a:xfrm>
          <a:prstGeom prst="rect">
            <a:avLst/>
          </a:prstGeom>
          <a:noFill/>
        </p:spPr>
        <p:txBody>
          <a:bodyPr wrap="square" rtlCol="0">
            <a:spAutoFit/>
          </a:bodyPr>
          <a:lstStyle/>
          <a:p>
            <a:r>
              <a:rPr lang="en-US" sz="4400" dirty="0"/>
              <a:t>1. WEWENANG WILAYAH KERJA </a:t>
            </a:r>
          </a:p>
          <a:p>
            <a:endParaRPr lang="en-US" sz="4400" dirty="0"/>
          </a:p>
          <a:p>
            <a:r>
              <a:rPr lang="en-US" sz="4400" dirty="0"/>
              <a:t>2. WEWENANG WAKTU </a:t>
            </a:r>
          </a:p>
          <a:p>
            <a:r>
              <a:rPr lang="en-US" sz="4400" dirty="0"/>
              <a:t>  (</a:t>
            </a:r>
            <a:r>
              <a:rPr lang="en-US" sz="4400" dirty="0" err="1"/>
              <a:t>sumpah,tidak</a:t>
            </a:r>
            <a:r>
              <a:rPr lang="en-US" sz="4400" dirty="0"/>
              <a:t> </a:t>
            </a:r>
            <a:r>
              <a:rPr lang="en-US" sz="4400" dirty="0" err="1"/>
              <a:t>cuti</a:t>
            </a:r>
            <a:r>
              <a:rPr lang="en-US" sz="4400" dirty="0"/>
              <a:t> </a:t>
            </a:r>
            <a:r>
              <a:rPr lang="en-US" sz="4400" dirty="0" err="1"/>
              <a:t>dan</a:t>
            </a:r>
            <a:r>
              <a:rPr lang="en-US" sz="4400" dirty="0"/>
              <a:t> </a:t>
            </a:r>
            <a:r>
              <a:rPr lang="en-US" sz="4400" dirty="0" err="1"/>
              <a:t>belum</a:t>
            </a:r>
            <a:r>
              <a:rPr lang="en-US" sz="4400" dirty="0"/>
              <a:t> </a:t>
            </a:r>
            <a:r>
              <a:rPr lang="en-US" sz="4400" dirty="0" err="1"/>
              <a:t>pensiun</a:t>
            </a:r>
            <a:r>
              <a:rPr lang="en-US" sz="4400" dirty="0"/>
              <a:t>)</a:t>
            </a:r>
          </a:p>
        </p:txBody>
      </p:sp>
    </p:spTree>
    <p:extLst>
      <p:ext uri="{BB962C8B-B14F-4D97-AF65-F5344CB8AC3E}">
        <p14:creationId xmlns:p14="http://schemas.microsoft.com/office/powerpoint/2010/main" val="264856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Box 2"/>
          <p:cNvSpPr txBox="1"/>
          <p:nvPr/>
        </p:nvSpPr>
        <p:spPr>
          <a:xfrm>
            <a:off x="497541" y="2568388"/>
            <a:ext cx="11551023" cy="3046988"/>
          </a:xfrm>
          <a:prstGeom prst="rect">
            <a:avLst/>
          </a:prstGeom>
          <a:noFill/>
        </p:spPr>
        <p:txBody>
          <a:bodyPr wrap="square" rtlCol="0">
            <a:spAutoFit/>
          </a:bodyPr>
          <a:lstStyle/>
          <a:p>
            <a:pPr marL="457200" indent="-457200"/>
            <a:r>
              <a:rPr lang="en-US" sz="3200" dirty="0"/>
              <a:t>3.WEWENANG </a:t>
            </a:r>
            <a:r>
              <a:rPr lang="en-US" sz="3200" dirty="0" err="1"/>
              <a:t>sepanjang</a:t>
            </a:r>
            <a:r>
              <a:rPr lang="en-US" sz="3200" dirty="0"/>
              <a:t> </a:t>
            </a:r>
            <a:r>
              <a:rPr lang="en-US" sz="3200" dirty="0" err="1"/>
              <a:t>mengenai</a:t>
            </a:r>
            <a:r>
              <a:rPr lang="en-US" sz="3200" dirty="0"/>
              <a:t> orang2 </a:t>
            </a:r>
            <a:r>
              <a:rPr lang="en-US" sz="3200" dirty="0" err="1"/>
              <a:t>utk</a:t>
            </a:r>
            <a:r>
              <a:rPr lang="en-US" sz="3200" dirty="0"/>
              <a:t> </a:t>
            </a:r>
            <a:r>
              <a:rPr lang="en-US" sz="3200" dirty="0" err="1"/>
              <a:t>kepentingan</a:t>
            </a:r>
            <a:r>
              <a:rPr lang="en-US" sz="3200" dirty="0"/>
              <a:t> </a:t>
            </a:r>
            <a:r>
              <a:rPr lang="en-US" sz="3200" dirty="0" err="1"/>
              <a:t>siapa</a:t>
            </a:r>
            <a:r>
              <a:rPr lang="en-US" sz="3200" dirty="0"/>
              <a:t> </a:t>
            </a:r>
            <a:r>
              <a:rPr lang="en-US" sz="3200" dirty="0" err="1"/>
              <a:t>akta</a:t>
            </a:r>
            <a:r>
              <a:rPr lang="en-US" sz="3200" dirty="0"/>
              <a:t> </a:t>
            </a:r>
            <a:r>
              <a:rPr lang="en-US" sz="3200" dirty="0" err="1"/>
              <a:t>tsb</a:t>
            </a:r>
            <a:r>
              <a:rPr lang="en-US" sz="3200" dirty="0"/>
              <a:t> </a:t>
            </a:r>
            <a:r>
              <a:rPr lang="en-US" sz="3200" dirty="0" err="1"/>
              <a:t>dibuat</a:t>
            </a:r>
            <a:r>
              <a:rPr lang="en-US" sz="3200" dirty="0"/>
              <a:t>.</a:t>
            </a:r>
          </a:p>
          <a:p>
            <a:pPr marL="457200" indent="-457200"/>
            <a:endParaRPr lang="en-US" sz="3200" dirty="0"/>
          </a:p>
          <a:p>
            <a:endParaRPr lang="en-US" sz="3200" dirty="0"/>
          </a:p>
          <a:p>
            <a:r>
              <a:rPr lang="en-US" sz="3200" dirty="0"/>
              <a:t>4. WEWENANG MENGENAI AKTA YANG DIBUATNYA</a:t>
            </a:r>
          </a:p>
          <a:p>
            <a:r>
              <a:rPr lang="en-US" sz="3200" dirty="0"/>
              <a:t>  (</a:t>
            </a:r>
            <a:r>
              <a:rPr lang="en-US" sz="3200" dirty="0" err="1"/>
              <a:t>sepanjang</a:t>
            </a:r>
            <a:r>
              <a:rPr lang="en-US" sz="3200" dirty="0"/>
              <a:t> </a:t>
            </a:r>
            <a:r>
              <a:rPr lang="en-US" sz="3200" dirty="0" err="1"/>
              <a:t>akta</a:t>
            </a:r>
            <a:r>
              <a:rPr lang="en-US" sz="3200" dirty="0"/>
              <a:t> </a:t>
            </a:r>
            <a:r>
              <a:rPr lang="en-US" sz="3200" dirty="0" err="1"/>
              <a:t>tsb</a:t>
            </a:r>
            <a:r>
              <a:rPr lang="en-US" sz="3200" dirty="0"/>
              <a:t> </a:t>
            </a:r>
            <a:r>
              <a:rPr lang="en-US" sz="3200" dirty="0" err="1"/>
              <a:t>tdk</a:t>
            </a:r>
            <a:r>
              <a:rPr lang="en-US" sz="3200" dirty="0"/>
              <a:t> </a:t>
            </a:r>
            <a:r>
              <a:rPr lang="en-US" sz="3200" dirty="0" err="1"/>
              <a:t>dikecualikan</a:t>
            </a:r>
            <a:r>
              <a:rPr lang="en-US" sz="3200" dirty="0"/>
              <a:t> </a:t>
            </a:r>
            <a:r>
              <a:rPr lang="en-US" sz="3200" dirty="0" err="1"/>
              <a:t>ke</a:t>
            </a:r>
            <a:r>
              <a:rPr lang="en-US" sz="3200" dirty="0"/>
              <a:t> </a:t>
            </a:r>
            <a:r>
              <a:rPr lang="en-US" sz="3200" dirty="0" err="1"/>
              <a:t>pejabat</a:t>
            </a:r>
            <a:r>
              <a:rPr lang="en-US" sz="3200" dirty="0"/>
              <a:t> lain)</a:t>
            </a:r>
          </a:p>
        </p:txBody>
      </p:sp>
    </p:spTree>
    <p:extLst>
      <p:ext uri="{BB962C8B-B14F-4D97-AF65-F5344CB8AC3E}">
        <p14:creationId xmlns:p14="http://schemas.microsoft.com/office/powerpoint/2010/main" val="358985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sz="4800" dirty="0">
                <a:latin typeface="Arial Narrow" panose="020B0606020202030204" pitchFamily="34" charset="0"/>
              </a:rPr>
              <a:t>REMEMBER PRINSIP </a:t>
            </a:r>
            <a:r>
              <a:rPr lang="en-US" sz="4800" b="1" u="sng" dirty="0">
                <a:latin typeface="Arial Narrow" panose="020B0606020202030204" pitchFamily="34" charset="0"/>
              </a:rPr>
              <a:t>KEHATIAN-HATIAN</a:t>
            </a:r>
          </a:p>
        </p:txBody>
      </p:sp>
      <p:sp>
        <p:nvSpPr>
          <p:cNvPr id="3" name="TextBox 2"/>
          <p:cNvSpPr txBox="1"/>
          <p:nvPr/>
        </p:nvSpPr>
        <p:spPr>
          <a:xfrm>
            <a:off x="1021975" y="2030506"/>
            <a:ext cx="10596283" cy="3754874"/>
          </a:xfrm>
          <a:prstGeom prst="rect">
            <a:avLst/>
          </a:prstGeom>
          <a:noFill/>
        </p:spPr>
        <p:txBody>
          <a:bodyPr wrap="square" rtlCol="0">
            <a:spAutoFit/>
          </a:bodyPr>
          <a:lstStyle/>
          <a:p>
            <a:pPr marL="285750" indent="-285750">
              <a:buFont typeface="Arial" panose="020B0604020202020204" pitchFamily="34" charset="0"/>
              <a:buChar char="•"/>
            </a:pPr>
            <a:r>
              <a:rPr lang="en-US" sz="2000" b="1" dirty="0"/>
              <a:t>PROSEDUR</a:t>
            </a:r>
            <a:r>
              <a:rPr lang="en-US" sz="2000" dirty="0"/>
              <a:t> </a:t>
            </a:r>
            <a:r>
              <a:rPr lang="en-US" sz="2000" dirty="0" err="1"/>
              <a:t>yaitu</a:t>
            </a:r>
            <a:r>
              <a:rPr lang="en-US" sz="2000" dirty="0"/>
              <a:t> :</a:t>
            </a:r>
          </a:p>
          <a:p>
            <a:endParaRPr lang="en-US" sz="2000" dirty="0"/>
          </a:p>
          <a:p>
            <a:pPr marL="457200" indent="-457200">
              <a:buAutoNum type="arabicPeriod"/>
            </a:pPr>
            <a:r>
              <a:rPr lang="en-US" sz="2000" b="1" dirty="0" err="1"/>
              <a:t>Sebelum</a:t>
            </a:r>
            <a:r>
              <a:rPr lang="en-US" sz="2000" dirty="0"/>
              <a:t> </a:t>
            </a:r>
            <a:r>
              <a:rPr lang="en-US" sz="2000" dirty="0" err="1"/>
              <a:t>pembuatan</a:t>
            </a:r>
            <a:r>
              <a:rPr lang="en-US" sz="2000" dirty="0"/>
              <a:t> </a:t>
            </a:r>
            <a:r>
              <a:rPr lang="en-US" sz="2000" dirty="0" err="1"/>
              <a:t>akta</a:t>
            </a:r>
            <a:r>
              <a:rPr lang="en-US" sz="2000" dirty="0"/>
              <a:t>  ( </a:t>
            </a:r>
            <a:r>
              <a:rPr lang="en-US" sz="2000" dirty="0" err="1"/>
              <a:t>syarat</a:t>
            </a:r>
            <a:r>
              <a:rPr lang="en-US" sz="2000" dirty="0"/>
              <a:t> </a:t>
            </a:r>
            <a:r>
              <a:rPr lang="en-US" sz="2000" dirty="0" err="1"/>
              <a:t>subyektif</a:t>
            </a:r>
            <a:r>
              <a:rPr lang="en-US" sz="2000" dirty="0"/>
              <a:t> </a:t>
            </a:r>
            <a:r>
              <a:rPr lang="en-US" sz="2000" dirty="0" err="1"/>
              <a:t>dan</a:t>
            </a:r>
            <a:r>
              <a:rPr lang="en-US" sz="2000" dirty="0"/>
              <a:t> </a:t>
            </a:r>
            <a:r>
              <a:rPr lang="en-US" sz="2000" dirty="0" err="1"/>
              <a:t>obyektif</a:t>
            </a:r>
            <a:r>
              <a:rPr lang="en-US" sz="2000" dirty="0"/>
              <a:t>)</a:t>
            </a:r>
          </a:p>
          <a:p>
            <a:endParaRPr lang="en-US" sz="2000" dirty="0"/>
          </a:p>
          <a:p>
            <a:r>
              <a:rPr lang="en-US" sz="2000" dirty="0"/>
              <a:t>2. </a:t>
            </a:r>
            <a:r>
              <a:rPr lang="en-US" sz="2000" b="1" dirty="0" err="1"/>
              <a:t>Saat</a:t>
            </a:r>
            <a:r>
              <a:rPr lang="en-US" sz="2000" b="1" dirty="0"/>
              <a:t> </a:t>
            </a:r>
            <a:r>
              <a:rPr lang="en-US" sz="2000" b="1" dirty="0" err="1"/>
              <a:t>pembuatan</a:t>
            </a:r>
            <a:r>
              <a:rPr lang="en-US" sz="2000" b="1" dirty="0"/>
              <a:t> </a:t>
            </a:r>
            <a:r>
              <a:rPr lang="en-US" sz="2000" dirty="0" err="1"/>
              <a:t>akta</a:t>
            </a:r>
            <a:r>
              <a:rPr lang="en-US" sz="2000" dirty="0"/>
              <a:t> </a:t>
            </a:r>
            <a:r>
              <a:rPr lang="en-US" sz="2000" dirty="0" err="1"/>
              <a:t>sbb</a:t>
            </a:r>
            <a:r>
              <a:rPr lang="en-US" sz="2000" dirty="0"/>
              <a:t> :</a:t>
            </a:r>
          </a:p>
          <a:p>
            <a:r>
              <a:rPr lang="en-US" sz="2000" dirty="0"/>
              <a:t>   -</a:t>
            </a:r>
            <a:r>
              <a:rPr lang="en-US" sz="2000" dirty="0" err="1"/>
              <a:t>menjamin</a:t>
            </a:r>
            <a:r>
              <a:rPr lang="en-US" sz="2000" dirty="0"/>
              <a:t> </a:t>
            </a:r>
            <a:r>
              <a:rPr lang="en-US" sz="2000" dirty="0" err="1"/>
              <a:t>kepastian</a:t>
            </a:r>
            <a:r>
              <a:rPr lang="en-US" sz="2000" dirty="0"/>
              <a:t> </a:t>
            </a:r>
            <a:r>
              <a:rPr lang="en-US" sz="2000" dirty="0" err="1"/>
              <a:t>tgl</a:t>
            </a:r>
            <a:endParaRPr lang="en-US" sz="2000" dirty="0"/>
          </a:p>
          <a:p>
            <a:r>
              <a:rPr lang="en-US" sz="2000" dirty="0"/>
              <a:t>   -</a:t>
            </a:r>
            <a:r>
              <a:rPr lang="en-US" sz="2000" dirty="0" err="1"/>
              <a:t>membacakan</a:t>
            </a:r>
            <a:r>
              <a:rPr lang="en-US" sz="2000" dirty="0"/>
              <a:t> </a:t>
            </a:r>
            <a:r>
              <a:rPr lang="en-US" sz="2000" dirty="0" err="1"/>
              <a:t>akta</a:t>
            </a:r>
            <a:r>
              <a:rPr lang="en-US" sz="2000" dirty="0"/>
              <a:t>          (</a:t>
            </a:r>
            <a:r>
              <a:rPr lang="en-US" sz="2000" dirty="0" err="1"/>
              <a:t>ps</a:t>
            </a:r>
            <a:r>
              <a:rPr lang="en-US" sz="2000" dirty="0"/>
              <a:t> 16 </a:t>
            </a:r>
            <a:r>
              <a:rPr lang="en-US" sz="2000" dirty="0" err="1"/>
              <a:t>ayat</a:t>
            </a:r>
            <a:r>
              <a:rPr lang="en-US" sz="2000" dirty="0"/>
              <a:t> 1 </a:t>
            </a:r>
            <a:r>
              <a:rPr lang="en-US" sz="2000" dirty="0" err="1"/>
              <a:t>huruf</a:t>
            </a:r>
            <a:r>
              <a:rPr lang="en-US" sz="2000" dirty="0"/>
              <a:t> m </a:t>
            </a:r>
            <a:r>
              <a:rPr lang="en-US" sz="2000" dirty="0" err="1"/>
              <a:t>jo</a:t>
            </a:r>
            <a:r>
              <a:rPr lang="en-US" sz="2000" dirty="0"/>
              <a:t> </a:t>
            </a:r>
            <a:r>
              <a:rPr lang="en-US" sz="2000" dirty="0" err="1"/>
              <a:t>ps</a:t>
            </a:r>
            <a:r>
              <a:rPr lang="en-US" sz="2000" dirty="0"/>
              <a:t> 40 UUJN)</a:t>
            </a:r>
          </a:p>
          <a:p>
            <a:r>
              <a:rPr lang="en-US" sz="2000" dirty="0"/>
              <a:t>     </a:t>
            </a:r>
            <a:r>
              <a:rPr lang="en-US" sz="2000" dirty="0" err="1"/>
              <a:t>pengecualian</a:t>
            </a:r>
            <a:r>
              <a:rPr lang="en-US" sz="2000" dirty="0"/>
              <a:t> </a:t>
            </a:r>
            <a:r>
              <a:rPr lang="en-US" sz="2000" dirty="0" err="1"/>
              <a:t>atas</a:t>
            </a:r>
            <a:r>
              <a:rPr lang="en-US" sz="2000" dirty="0"/>
              <a:t> </a:t>
            </a:r>
            <a:r>
              <a:rPr lang="en-US" sz="2000" dirty="0" err="1"/>
              <a:t>permintaan</a:t>
            </a:r>
            <a:r>
              <a:rPr lang="en-US" sz="2000" dirty="0"/>
              <a:t> </a:t>
            </a:r>
            <a:r>
              <a:rPr lang="en-US" sz="2000" dirty="0" err="1"/>
              <a:t>penghadap</a:t>
            </a:r>
            <a:r>
              <a:rPr lang="en-US" sz="2000" dirty="0"/>
              <a:t>   (</a:t>
            </a:r>
            <a:r>
              <a:rPr lang="en-US" sz="2000" dirty="0" err="1"/>
              <a:t>ps</a:t>
            </a:r>
            <a:r>
              <a:rPr lang="en-US" sz="2000" dirty="0"/>
              <a:t> 16 </a:t>
            </a:r>
            <a:r>
              <a:rPr lang="en-US" sz="2000" dirty="0" err="1"/>
              <a:t>ayat</a:t>
            </a:r>
            <a:r>
              <a:rPr lang="en-US" sz="2000" dirty="0"/>
              <a:t> 7 UUJN)</a:t>
            </a:r>
          </a:p>
          <a:p>
            <a:r>
              <a:rPr lang="en-US" sz="2000" dirty="0"/>
              <a:t>   -</a:t>
            </a:r>
            <a:r>
              <a:rPr lang="en-US" sz="2000" dirty="0" err="1"/>
              <a:t>standarisasi</a:t>
            </a:r>
            <a:r>
              <a:rPr lang="en-US" sz="2000" dirty="0"/>
              <a:t> </a:t>
            </a:r>
            <a:r>
              <a:rPr lang="en-US" sz="2000" dirty="0" err="1"/>
              <a:t>akta</a:t>
            </a:r>
            <a:r>
              <a:rPr lang="en-US" sz="2000" dirty="0"/>
              <a:t> </a:t>
            </a:r>
            <a:r>
              <a:rPr lang="en-US" sz="2000" dirty="0" err="1"/>
              <a:t>meliputi</a:t>
            </a:r>
            <a:r>
              <a:rPr lang="en-US" sz="2000" dirty="0"/>
              <a:t> </a:t>
            </a:r>
            <a:r>
              <a:rPr lang="en-US" sz="2000" dirty="0" err="1"/>
              <a:t>awal</a:t>
            </a:r>
            <a:r>
              <a:rPr lang="en-US" sz="2000" dirty="0"/>
              <a:t>, </a:t>
            </a:r>
            <a:r>
              <a:rPr lang="en-US" sz="2000" dirty="0" err="1"/>
              <a:t>badan</a:t>
            </a:r>
            <a:r>
              <a:rPr lang="en-US" sz="2000" dirty="0"/>
              <a:t> </a:t>
            </a:r>
            <a:r>
              <a:rPr lang="en-US" sz="2000" dirty="0" err="1"/>
              <a:t>dan</a:t>
            </a:r>
            <a:r>
              <a:rPr lang="en-US" sz="2000" dirty="0"/>
              <a:t> </a:t>
            </a:r>
            <a:r>
              <a:rPr lang="en-US" sz="2000" dirty="0" err="1"/>
              <a:t>penutup</a:t>
            </a:r>
            <a:r>
              <a:rPr lang="en-US" sz="2000" dirty="0"/>
              <a:t> </a:t>
            </a:r>
            <a:r>
              <a:rPr lang="en-US" sz="2000" dirty="0" err="1"/>
              <a:t>akta</a:t>
            </a:r>
            <a:r>
              <a:rPr lang="en-US" sz="2000" dirty="0"/>
              <a:t>  (</a:t>
            </a:r>
            <a:r>
              <a:rPr lang="en-US" sz="2000" dirty="0" err="1"/>
              <a:t>ps</a:t>
            </a:r>
            <a:r>
              <a:rPr lang="en-US" sz="2000" dirty="0"/>
              <a:t> 38 UUJN)</a:t>
            </a:r>
          </a:p>
          <a:p>
            <a:r>
              <a:rPr lang="en-US" sz="2000" dirty="0"/>
              <a:t>   -</a:t>
            </a:r>
            <a:r>
              <a:rPr lang="en-US" sz="2000" dirty="0" err="1"/>
              <a:t>penandatanganan</a:t>
            </a:r>
            <a:r>
              <a:rPr lang="en-US" sz="2000" dirty="0"/>
              <a:t>  </a:t>
            </a:r>
            <a:r>
              <a:rPr lang="en-US" sz="2000" dirty="0" err="1"/>
              <a:t>penutup</a:t>
            </a:r>
            <a:r>
              <a:rPr lang="en-US" sz="2000" dirty="0"/>
              <a:t> </a:t>
            </a:r>
            <a:r>
              <a:rPr lang="en-US" sz="2000" dirty="0" err="1"/>
              <a:t>akta</a:t>
            </a:r>
            <a:r>
              <a:rPr lang="en-US" sz="2000" dirty="0"/>
              <a:t>  (</a:t>
            </a:r>
            <a:r>
              <a:rPr lang="en-US" sz="2000" dirty="0" err="1"/>
              <a:t>ps</a:t>
            </a:r>
            <a:r>
              <a:rPr lang="en-US" sz="2000" dirty="0"/>
              <a:t> 44 UUJN)</a:t>
            </a:r>
          </a:p>
          <a:p>
            <a:r>
              <a:rPr lang="en-US" sz="2000" dirty="0"/>
              <a:t>   -</a:t>
            </a:r>
            <a:r>
              <a:rPr lang="en-US" sz="2000" dirty="0" err="1"/>
              <a:t>prosedur</a:t>
            </a:r>
            <a:r>
              <a:rPr lang="en-US" sz="2000" dirty="0"/>
              <a:t> </a:t>
            </a:r>
            <a:r>
              <a:rPr lang="en-US" sz="2000" dirty="0" err="1"/>
              <a:t>perubahan</a:t>
            </a:r>
            <a:r>
              <a:rPr lang="en-US" sz="2000" dirty="0"/>
              <a:t> </a:t>
            </a:r>
            <a:r>
              <a:rPr lang="en-US" sz="2000" dirty="0" err="1"/>
              <a:t>akta</a:t>
            </a:r>
            <a:r>
              <a:rPr lang="en-US" sz="2000" dirty="0"/>
              <a:t>/</a:t>
            </a:r>
            <a:r>
              <a:rPr lang="en-US" sz="2000" dirty="0" err="1"/>
              <a:t>renvoi</a:t>
            </a:r>
            <a:r>
              <a:rPr lang="en-US" sz="2000" dirty="0"/>
              <a:t>   (</a:t>
            </a:r>
            <a:r>
              <a:rPr lang="en-US" sz="2000" dirty="0" err="1"/>
              <a:t>ps</a:t>
            </a:r>
            <a:r>
              <a:rPr lang="en-US" sz="2000" dirty="0"/>
              <a:t> 48 UUJN)</a:t>
            </a:r>
          </a:p>
          <a:p>
            <a:endParaRPr lang="en-US" dirty="0"/>
          </a:p>
        </p:txBody>
      </p:sp>
    </p:spTree>
    <p:extLst>
      <p:ext uri="{BB962C8B-B14F-4D97-AF65-F5344CB8AC3E}">
        <p14:creationId xmlns:p14="http://schemas.microsoft.com/office/powerpoint/2010/main" val="170915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#4  point</a:t>
            </a:r>
          </a:p>
        </p:txBody>
      </p:sp>
      <p:sp>
        <p:nvSpPr>
          <p:cNvPr id="3" name="Content Placeholder 2"/>
          <p:cNvSpPr>
            <a:spLocks noGrp="1"/>
          </p:cNvSpPr>
          <p:nvPr>
            <p:ph idx="1"/>
          </p:nvPr>
        </p:nvSpPr>
        <p:spPr/>
        <p:txBody>
          <a:bodyPr>
            <a:normAutofit/>
          </a:bodyPr>
          <a:lstStyle/>
          <a:p>
            <a:pPr marL="0" indent="0">
              <a:buNone/>
            </a:pPr>
            <a:r>
              <a:rPr lang="en-US" sz="8000" dirty="0"/>
              <a:t>CYBER  NOTARY</a:t>
            </a:r>
          </a:p>
        </p:txBody>
      </p:sp>
    </p:spTree>
    <p:extLst>
      <p:ext uri="{BB962C8B-B14F-4D97-AF65-F5344CB8AC3E}">
        <p14:creationId xmlns:p14="http://schemas.microsoft.com/office/powerpoint/2010/main" val="2886613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00152" cy="7068457"/>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1372" y="0"/>
            <a:ext cx="5210628" cy="2994361"/>
          </a:xfrm>
          <a:prstGeom prst="rect">
            <a:avLst/>
          </a:prstGeom>
        </p:spPr>
      </p:pic>
      <p:sp>
        <p:nvSpPr>
          <p:cNvPr id="2" name="Title 1"/>
          <p:cNvSpPr>
            <a:spLocks noGrp="1"/>
          </p:cNvSpPr>
          <p:nvPr>
            <p:ph type="title"/>
          </p:nvPr>
        </p:nvSpPr>
        <p:spPr>
          <a:xfrm>
            <a:off x="470647" y="216840"/>
            <a:ext cx="10058402" cy="1219200"/>
          </a:xfrm>
        </p:spPr>
        <p:txBody>
          <a:bodyPr/>
          <a:lstStyle/>
          <a:p>
            <a:r>
              <a:rPr lang="en-US" b="1" dirty="0">
                <a:solidFill>
                  <a:schemeClr val="bg1"/>
                </a:solidFill>
              </a:rPr>
              <a:t>CYBER NOTARY</a:t>
            </a:r>
          </a:p>
        </p:txBody>
      </p:sp>
      <p:sp>
        <p:nvSpPr>
          <p:cNvPr id="3" name="TextBox 2"/>
          <p:cNvSpPr txBox="1"/>
          <p:nvPr/>
        </p:nvSpPr>
        <p:spPr>
          <a:xfrm>
            <a:off x="470647" y="2700629"/>
            <a:ext cx="10995639" cy="4154984"/>
          </a:xfrm>
          <a:prstGeom prst="rect">
            <a:avLst/>
          </a:prstGeom>
          <a:solidFill>
            <a:schemeClr val="bg2">
              <a:lumMod val="10000"/>
            </a:schemeClr>
          </a:solidFill>
        </p:spPr>
        <p:txBody>
          <a:bodyPr wrap="square" rtlCol="0">
            <a:spAutoFit/>
          </a:bodyPr>
          <a:lstStyle/>
          <a:p>
            <a:pPr marL="285750" indent="-285750">
              <a:buFont typeface="Arial" panose="020B0604020202020204" pitchFamily="34" charset="0"/>
              <a:buChar char="•"/>
            </a:pPr>
            <a:r>
              <a:rPr lang="en-US" sz="2400" dirty="0" err="1">
                <a:solidFill>
                  <a:schemeClr val="bg1"/>
                </a:solidFill>
              </a:rPr>
              <a:t>Konsep</a:t>
            </a:r>
            <a:r>
              <a:rPr lang="en-US" sz="2400" dirty="0">
                <a:solidFill>
                  <a:schemeClr val="bg1"/>
                </a:solidFill>
              </a:rPr>
              <a:t> </a:t>
            </a:r>
            <a:r>
              <a:rPr lang="en-US" sz="2400" dirty="0" err="1">
                <a:solidFill>
                  <a:schemeClr val="bg1"/>
                </a:solidFill>
              </a:rPr>
              <a:t>tsb</a:t>
            </a:r>
            <a:r>
              <a:rPr lang="en-US" sz="2400" dirty="0">
                <a:solidFill>
                  <a:schemeClr val="bg1"/>
                </a:solidFill>
              </a:rPr>
              <a:t> </a:t>
            </a:r>
            <a:r>
              <a:rPr lang="en-US" sz="2400" dirty="0" err="1">
                <a:solidFill>
                  <a:schemeClr val="bg1"/>
                </a:solidFill>
              </a:rPr>
              <a:t>sdh</a:t>
            </a:r>
            <a:r>
              <a:rPr lang="en-US" sz="2400" dirty="0">
                <a:solidFill>
                  <a:schemeClr val="bg1"/>
                </a:solidFill>
              </a:rPr>
              <a:t> </a:t>
            </a:r>
            <a:r>
              <a:rPr lang="en-US" sz="2400" dirty="0" err="1">
                <a:solidFill>
                  <a:schemeClr val="bg1"/>
                </a:solidFill>
              </a:rPr>
              <a:t>diperkenalkan</a:t>
            </a:r>
            <a:r>
              <a:rPr lang="en-US" sz="2400" dirty="0">
                <a:solidFill>
                  <a:schemeClr val="bg1"/>
                </a:solidFill>
              </a:rPr>
              <a:t> </a:t>
            </a:r>
            <a:r>
              <a:rPr lang="en-US" sz="2400" dirty="0" err="1">
                <a:solidFill>
                  <a:schemeClr val="bg1"/>
                </a:solidFill>
              </a:rPr>
              <a:t>sejak</a:t>
            </a:r>
            <a:r>
              <a:rPr lang="en-US" sz="2400" dirty="0">
                <a:solidFill>
                  <a:schemeClr val="bg1"/>
                </a:solidFill>
              </a:rPr>
              <a:t> </a:t>
            </a:r>
            <a:r>
              <a:rPr lang="en-US" sz="2400" dirty="0" err="1">
                <a:solidFill>
                  <a:schemeClr val="bg1"/>
                </a:solidFill>
              </a:rPr>
              <a:t>th</a:t>
            </a:r>
            <a:r>
              <a:rPr lang="en-US" sz="2400" dirty="0">
                <a:solidFill>
                  <a:schemeClr val="bg1"/>
                </a:solidFill>
              </a:rPr>
              <a:t> 1995</a:t>
            </a:r>
          </a:p>
          <a:p>
            <a:endParaRPr lang="en-US" sz="2400" dirty="0">
              <a:solidFill>
                <a:schemeClr val="bg1"/>
              </a:solidFill>
            </a:endParaRPr>
          </a:p>
          <a:p>
            <a:pPr marL="285750" indent="-285750">
              <a:buFont typeface="Arial" panose="020B0604020202020204" pitchFamily="34" charset="0"/>
              <a:buChar char="•"/>
            </a:pPr>
            <a:r>
              <a:rPr lang="en-US" sz="2400" dirty="0" err="1">
                <a:solidFill>
                  <a:schemeClr val="bg1"/>
                </a:solidFill>
              </a:rPr>
              <a:t>Konsep</a:t>
            </a:r>
            <a:r>
              <a:rPr lang="en-US" sz="2400" dirty="0">
                <a:solidFill>
                  <a:schemeClr val="bg1"/>
                </a:solidFill>
              </a:rPr>
              <a:t> </a:t>
            </a:r>
            <a:r>
              <a:rPr lang="en-US" sz="2400" dirty="0" err="1">
                <a:solidFill>
                  <a:schemeClr val="bg1"/>
                </a:solidFill>
              </a:rPr>
              <a:t>memanfaatkan</a:t>
            </a:r>
            <a:r>
              <a:rPr lang="en-US" sz="2400" dirty="0">
                <a:solidFill>
                  <a:schemeClr val="bg1"/>
                </a:solidFill>
              </a:rPr>
              <a:t> </a:t>
            </a:r>
            <a:r>
              <a:rPr lang="en-US" sz="2400" dirty="0" err="1">
                <a:solidFill>
                  <a:schemeClr val="bg1"/>
                </a:solidFill>
              </a:rPr>
              <a:t>kemajuan</a:t>
            </a:r>
            <a:r>
              <a:rPr lang="en-US" sz="2400" dirty="0">
                <a:solidFill>
                  <a:schemeClr val="bg1"/>
                </a:solidFill>
              </a:rPr>
              <a:t> </a:t>
            </a:r>
            <a:r>
              <a:rPr lang="en-US" sz="2400" dirty="0" err="1">
                <a:solidFill>
                  <a:schemeClr val="bg1"/>
                </a:solidFill>
              </a:rPr>
              <a:t>teknologi</a:t>
            </a:r>
            <a:r>
              <a:rPr lang="en-US" sz="2400" dirty="0">
                <a:solidFill>
                  <a:schemeClr val="bg1"/>
                </a:solidFill>
              </a:rPr>
              <a:t> </a:t>
            </a:r>
            <a:r>
              <a:rPr lang="en-US" sz="2400" dirty="0" err="1">
                <a:solidFill>
                  <a:schemeClr val="bg1"/>
                </a:solidFill>
              </a:rPr>
              <a:t>bagi</a:t>
            </a:r>
            <a:r>
              <a:rPr lang="en-US" sz="2400" dirty="0">
                <a:solidFill>
                  <a:schemeClr val="bg1"/>
                </a:solidFill>
              </a:rPr>
              <a:t> </a:t>
            </a:r>
            <a:r>
              <a:rPr lang="en-US" sz="2400" dirty="0" err="1">
                <a:solidFill>
                  <a:schemeClr val="bg1"/>
                </a:solidFill>
              </a:rPr>
              <a:t>notaris</a:t>
            </a:r>
            <a:r>
              <a:rPr lang="en-US" sz="2400" dirty="0">
                <a:solidFill>
                  <a:schemeClr val="bg1"/>
                </a:solidFill>
              </a:rPr>
              <a:t> </a:t>
            </a:r>
            <a:r>
              <a:rPr lang="en-US" sz="2400" dirty="0" err="1">
                <a:solidFill>
                  <a:schemeClr val="bg1"/>
                </a:solidFill>
              </a:rPr>
              <a:t>dalam</a:t>
            </a:r>
            <a:r>
              <a:rPr lang="en-US" sz="2400" dirty="0">
                <a:solidFill>
                  <a:schemeClr val="bg1"/>
                </a:solidFill>
              </a:rPr>
              <a:t> </a:t>
            </a:r>
            <a:r>
              <a:rPr lang="en-US" sz="2400" dirty="0" err="1">
                <a:solidFill>
                  <a:schemeClr val="bg1"/>
                </a:solidFill>
              </a:rPr>
              <a:t>menjalankan</a:t>
            </a:r>
            <a:r>
              <a:rPr lang="en-US" sz="2400" dirty="0">
                <a:solidFill>
                  <a:schemeClr val="bg1"/>
                </a:solidFill>
              </a:rPr>
              <a:t> </a:t>
            </a:r>
            <a:r>
              <a:rPr lang="en-US" sz="2400" dirty="0" err="1">
                <a:solidFill>
                  <a:schemeClr val="bg1"/>
                </a:solidFill>
              </a:rPr>
              <a:t>tugasnya</a:t>
            </a:r>
            <a:r>
              <a:rPr lang="en-US" sz="2400" dirty="0">
                <a:solidFill>
                  <a:schemeClr val="bg1"/>
                </a:solidFill>
              </a:rPr>
              <a:t> </a:t>
            </a:r>
            <a:r>
              <a:rPr lang="en-US" sz="2400" dirty="0" err="1">
                <a:solidFill>
                  <a:schemeClr val="bg1"/>
                </a:solidFill>
              </a:rPr>
              <a:t>seperti</a:t>
            </a:r>
            <a:r>
              <a:rPr lang="en-US" sz="2400" dirty="0">
                <a:solidFill>
                  <a:schemeClr val="bg1"/>
                </a:solidFill>
              </a:rPr>
              <a:t> :</a:t>
            </a:r>
          </a:p>
          <a:p>
            <a:r>
              <a:rPr lang="en-US" sz="2400" dirty="0">
                <a:solidFill>
                  <a:schemeClr val="bg1"/>
                </a:solidFill>
              </a:rPr>
              <a:t>    -</a:t>
            </a:r>
            <a:r>
              <a:rPr lang="en-US" sz="2400" dirty="0" err="1">
                <a:solidFill>
                  <a:schemeClr val="bg1"/>
                </a:solidFill>
              </a:rPr>
              <a:t>Digitalisasi</a:t>
            </a:r>
            <a:r>
              <a:rPr lang="en-US" sz="2400" dirty="0">
                <a:solidFill>
                  <a:schemeClr val="bg1"/>
                </a:solidFill>
              </a:rPr>
              <a:t> </a:t>
            </a:r>
            <a:r>
              <a:rPr lang="en-US" sz="2400" dirty="0" err="1">
                <a:solidFill>
                  <a:schemeClr val="bg1"/>
                </a:solidFill>
              </a:rPr>
              <a:t>dokumen</a:t>
            </a:r>
            <a:endParaRPr lang="en-US" sz="2400" dirty="0">
              <a:solidFill>
                <a:schemeClr val="bg1"/>
              </a:solidFill>
            </a:endParaRPr>
          </a:p>
          <a:p>
            <a:r>
              <a:rPr lang="en-US" sz="2400" dirty="0">
                <a:solidFill>
                  <a:schemeClr val="bg1"/>
                </a:solidFill>
              </a:rPr>
              <a:t>    -</a:t>
            </a:r>
            <a:r>
              <a:rPr lang="en-US" sz="2400" dirty="0" err="1">
                <a:solidFill>
                  <a:schemeClr val="bg1"/>
                </a:solidFill>
              </a:rPr>
              <a:t>Ttd</a:t>
            </a:r>
            <a:r>
              <a:rPr lang="en-US" sz="2400" dirty="0">
                <a:solidFill>
                  <a:schemeClr val="bg1"/>
                </a:solidFill>
              </a:rPr>
              <a:t> </a:t>
            </a:r>
            <a:r>
              <a:rPr lang="en-US" sz="2400" dirty="0" err="1">
                <a:solidFill>
                  <a:schemeClr val="bg1"/>
                </a:solidFill>
              </a:rPr>
              <a:t>elektronik</a:t>
            </a:r>
            <a:endParaRPr lang="en-US" sz="2400" dirty="0">
              <a:solidFill>
                <a:schemeClr val="bg1"/>
              </a:solidFill>
            </a:endParaRPr>
          </a:p>
          <a:p>
            <a:r>
              <a:rPr lang="en-US" sz="2400" dirty="0">
                <a:solidFill>
                  <a:schemeClr val="bg1"/>
                </a:solidFill>
              </a:rPr>
              <a:t>    -</a:t>
            </a:r>
            <a:r>
              <a:rPr lang="en-US" sz="2400" dirty="0" err="1">
                <a:solidFill>
                  <a:schemeClr val="bg1"/>
                </a:solidFill>
              </a:rPr>
              <a:t>Rups</a:t>
            </a:r>
            <a:r>
              <a:rPr lang="en-US" sz="2400" dirty="0">
                <a:solidFill>
                  <a:schemeClr val="bg1"/>
                </a:solidFill>
              </a:rPr>
              <a:t> </a:t>
            </a:r>
            <a:r>
              <a:rPr lang="en-US" sz="2400" dirty="0" err="1">
                <a:solidFill>
                  <a:schemeClr val="bg1"/>
                </a:solidFill>
              </a:rPr>
              <a:t>secara</a:t>
            </a:r>
            <a:r>
              <a:rPr lang="en-US" sz="2400" dirty="0">
                <a:solidFill>
                  <a:schemeClr val="bg1"/>
                </a:solidFill>
              </a:rPr>
              <a:t> teleconference (</a:t>
            </a:r>
            <a:r>
              <a:rPr lang="en-US" sz="2400" dirty="0" err="1">
                <a:solidFill>
                  <a:schemeClr val="bg1"/>
                </a:solidFill>
              </a:rPr>
              <a:t>ps</a:t>
            </a:r>
            <a:r>
              <a:rPr lang="en-US" sz="2400" dirty="0">
                <a:solidFill>
                  <a:schemeClr val="bg1"/>
                </a:solidFill>
              </a:rPr>
              <a:t> 77 UUPT </a:t>
            </a:r>
            <a:r>
              <a:rPr lang="en-US" sz="2400" dirty="0" err="1">
                <a:solidFill>
                  <a:schemeClr val="bg1"/>
                </a:solidFill>
              </a:rPr>
              <a:t>ayat</a:t>
            </a:r>
            <a:r>
              <a:rPr lang="en-US" sz="2400" dirty="0">
                <a:solidFill>
                  <a:schemeClr val="bg1"/>
                </a:solidFill>
              </a:rPr>
              <a:t> 1 </a:t>
            </a:r>
            <a:r>
              <a:rPr lang="en-US" sz="2400" dirty="0" err="1">
                <a:solidFill>
                  <a:schemeClr val="bg1"/>
                </a:solidFill>
              </a:rPr>
              <a:t>vs</a:t>
            </a:r>
            <a:r>
              <a:rPr lang="en-US" sz="2400" dirty="0">
                <a:solidFill>
                  <a:schemeClr val="bg1"/>
                </a:solidFill>
              </a:rPr>
              <a:t> </a:t>
            </a:r>
            <a:r>
              <a:rPr lang="en-US" sz="2400" dirty="0" err="1">
                <a:solidFill>
                  <a:schemeClr val="bg1"/>
                </a:solidFill>
              </a:rPr>
              <a:t>ps</a:t>
            </a:r>
            <a:r>
              <a:rPr lang="en-US" sz="2400" dirty="0">
                <a:solidFill>
                  <a:schemeClr val="bg1"/>
                </a:solidFill>
              </a:rPr>
              <a:t> 38 UUJN)</a:t>
            </a:r>
          </a:p>
          <a:p>
            <a:endParaRPr lang="en-US" sz="2400" dirty="0">
              <a:solidFill>
                <a:schemeClr val="bg1"/>
              </a:solidFill>
            </a:endParaRPr>
          </a:p>
          <a:p>
            <a:pPr marL="285750" indent="-285750">
              <a:buFont typeface="Arial" panose="020B0604020202020204" pitchFamily="34" charset="0"/>
              <a:buChar char="•"/>
            </a:pPr>
            <a:r>
              <a:rPr lang="en-US" sz="2400" dirty="0" err="1">
                <a:solidFill>
                  <a:schemeClr val="bg1"/>
                </a:solidFill>
              </a:rPr>
              <a:t>Tapi</a:t>
            </a:r>
            <a:r>
              <a:rPr lang="en-US" sz="2400" dirty="0">
                <a:solidFill>
                  <a:schemeClr val="bg1"/>
                </a:solidFill>
              </a:rPr>
              <a:t> </a:t>
            </a:r>
            <a:r>
              <a:rPr lang="en-US" sz="2400" dirty="0" err="1">
                <a:solidFill>
                  <a:schemeClr val="bg1"/>
                </a:solidFill>
              </a:rPr>
              <a:t>sampai</a:t>
            </a:r>
            <a:r>
              <a:rPr lang="en-US" sz="2400" dirty="0">
                <a:solidFill>
                  <a:schemeClr val="bg1"/>
                </a:solidFill>
              </a:rPr>
              <a:t> </a:t>
            </a:r>
            <a:r>
              <a:rPr lang="en-US" sz="2400" dirty="0" err="1">
                <a:solidFill>
                  <a:schemeClr val="bg1"/>
                </a:solidFill>
              </a:rPr>
              <a:t>belum</a:t>
            </a:r>
            <a:r>
              <a:rPr lang="en-US" sz="2400" dirty="0">
                <a:solidFill>
                  <a:schemeClr val="bg1"/>
                </a:solidFill>
              </a:rPr>
              <a:t> </a:t>
            </a:r>
            <a:r>
              <a:rPr lang="en-US" sz="2400" dirty="0" err="1">
                <a:solidFill>
                  <a:schemeClr val="bg1"/>
                </a:solidFill>
              </a:rPr>
              <a:t>ada</a:t>
            </a:r>
            <a:r>
              <a:rPr lang="en-US" sz="2400" dirty="0">
                <a:solidFill>
                  <a:schemeClr val="bg1"/>
                </a:solidFill>
              </a:rPr>
              <a:t> UU </a:t>
            </a:r>
            <a:r>
              <a:rPr lang="en-US" sz="2400" dirty="0" err="1">
                <a:solidFill>
                  <a:schemeClr val="bg1"/>
                </a:solidFill>
              </a:rPr>
              <a:t>yg</a:t>
            </a:r>
            <a:r>
              <a:rPr lang="en-US" sz="2400" dirty="0">
                <a:solidFill>
                  <a:schemeClr val="bg1"/>
                </a:solidFill>
              </a:rPr>
              <a:t> </a:t>
            </a:r>
            <a:r>
              <a:rPr lang="en-US" sz="2400" dirty="0" err="1">
                <a:solidFill>
                  <a:schemeClr val="bg1"/>
                </a:solidFill>
              </a:rPr>
              <a:t>mengatur</a:t>
            </a:r>
            <a:r>
              <a:rPr lang="en-US" sz="2400" dirty="0">
                <a:solidFill>
                  <a:schemeClr val="bg1"/>
                </a:solidFill>
              </a:rPr>
              <a:t> cyber notary </a:t>
            </a:r>
          </a:p>
          <a:p>
            <a:r>
              <a:rPr lang="en-US" sz="2400" dirty="0">
                <a:solidFill>
                  <a:schemeClr val="bg1"/>
                </a:solidFill>
              </a:rPr>
              <a:t>    (</a:t>
            </a:r>
            <a:r>
              <a:rPr lang="en-US" sz="2400" dirty="0" err="1">
                <a:solidFill>
                  <a:schemeClr val="bg1"/>
                </a:solidFill>
              </a:rPr>
              <a:t>belum</a:t>
            </a:r>
            <a:r>
              <a:rPr lang="en-US" sz="2400" dirty="0">
                <a:solidFill>
                  <a:schemeClr val="bg1"/>
                </a:solidFill>
              </a:rPr>
              <a:t> </a:t>
            </a:r>
            <a:r>
              <a:rPr lang="en-US" sz="2400" dirty="0" err="1">
                <a:solidFill>
                  <a:schemeClr val="bg1"/>
                </a:solidFill>
              </a:rPr>
              <a:t>diakomodasi</a:t>
            </a:r>
            <a:r>
              <a:rPr lang="en-US" sz="2400" dirty="0">
                <a:solidFill>
                  <a:schemeClr val="bg1"/>
                </a:solidFill>
              </a:rPr>
              <a:t> </a:t>
            </a:r>
            <a:r>
              <a:rPr lang="en-US" sz="2400" dirty="0" err="1">
                <a:solidFill>
                  <a:schemeClr val="bg1"/>
                </a:solidFill>
              </a:rPr>
              <a:t>dalam</a:t>
            </a:r>
            <a:r>
              <a:rPr lang="en-US" sz="2400" dirty="0">
                <a:solidFill>
                  <a:schemeClr val="bg1"/>
                </a:solidFill>
              </a:rPr>
              <a:t> UUJN)</a:t>
            </a:r>
          </a:p>
          <a:p>
            <a:endParaRPr lang="en-US" sz="2400" dirty="0">
              <a:solidFill>
                <a:schemeClr val="bg1"/>
              </a:solidFill>
            </a:endParaRPr>
          </a:p>
        </p:txBody>
      </p:sp>
    </p:spTree>
    <p:extLst>
      <p:ext uri="{BB962C8B-B14F-4D97-AF65-F5344CB8AC3E}">
        <p14:creationId xmlns:p14="http://schemas.microsoft.com/office/powerpoint/2010/main" val="292313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dilema</a:t>
            </a:r>
            <a:endParaRPr lang="en-US" dirty="0"/>
          </a:p>
        </p:txBody>
      </p:sp>
      <p:sp>
        <p:nvSpPr>
          <p:cNvPr id="3" name="TextBox 2"/>
          <p:cNvSpPr txBox="1"/>
          <p:nvPr/>
        </p:nvSpPr>
        <p:spPr>
          <a:xfrm>
            <a:off x="1075765" y="2111188"/>
            <a:ext cx="10125635"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err="1"/>
              <a:t>Bisnis</a:t>
            </a:r>
            <a:r>
              <a:rPr lang="en-US" sz="2800" dirty="0"/>
              <a:t> </a:t>
            </a:r>
            <a:r>
              <a:rPr lang="en-US" sz="2800" dirty="0" err="1"/>
              <a:t>butuh</a:t>
            </a:r>
            <a:r>
              <a:rPr lang="en-US" sz="2800" dirty="0"/>
              <a:t> </a:t>
            </a:r>
            <a:r>
              <a:rPr lang="en-US" sz="2800" dirty="0" err="1"/>
              <a:t>kecepatan</a:t>
            </a:r>
            <a:r>
              <a:rPr lang="en-US" sz="2800" dirty="0"/>
              <a:t> </a:t>
            </a:r>
            <a:r>
              <a:rPr lang="en-US" sz="2800" dirty="0" err="1"/>
              <a:t>dan</a:t>
            </a:r>
            <a:r>
              <a:rPr lang="en-US" sz="2800" dirty="0"/>
              <a:t> </a:t>
            </a:r>
            <a:r>
              <a:rPr lang="en-US" sz="2800" dirty="0" err="1"/>
              <a:t>ketepatan</a:t>
            </a:r>
            <a:r>
              <a:rPr lang="en-US" sz="2800" dirty="0"/>
              <a:t>, </a:t>
            </a:r>
            <a:r>
              <a:rPr lang="en-US" sz="2800" dirty="0" err="1"/>
              <a:t>tetapi</a:t>
            </a:r>
            <a:r>
              <a:rPr lang="en-US" sz="2800" dirty="0"/>
              <a:t> </a:t>
            </a:r>
            <a:r>
              <a:rPr lang="en-US" sz="2800" dirty="0" err="1"/>
              <a:t>disisi</a:t>
            </a:r>
            <a:r>
              <a:rPr lang="en-US" sz="2800" dirty="0"/>
              <a:t> lain </a:t>
            </a:r>
            <a:r>
              <a:rPr lang="en-US" sz="2800" dirty="0" err="1"/>
              <a:t>tetap</a:t>
            </a:r>
            <a:r>
              <a:rPr lang="en-US" sz="2800" dirty="0"/>
              <a:t> </a:t>
            </a:r>
            <a:r>
              <a:rPr lang="en-US" sz="2800" dirty="0" err="1"/>
              <a:t>harus</a:t>
            </a:r>
            <a:r>
              <a:rPr lang="en-US" sz="2800" dirty="0"/>
              <a:t> </a:t>
            </a:r>
            <a:r>
              <a:rPr lang="en-US" sz="2800" dirty="0" err="1"/>
              <a:t>dijaga</a:t>
            </a:r>
            <a:r>
              <a:rPr lang="en-US" sz="2800" dirty="0"/>
              <a:t> </a:t>
            </a:r>
            <a:r>
              <a:rPr lang="en-US" sz="2800" dirty="0" err="1"/>
              <a:t>sifat</a:t>
            </a:r>
            <a:r>
              <a:rPr lang="en-US" sz="2800" dirty="0"/>
              <a:t> </a:t>
            </a:r>
            <a:r>
              <a:rPr lang="en-US" sz="2800" dirty="0" err="1"/>
              <a:t>otentik</a:t>
            </a:r>
            <a:r>
              <a:rPr lang="en-US" sz="2800" dirty="0"/>
              <a:t> </a:t>
            </a:r>
            <a:r>
              <a:rPr lang="en-US" sz="2800" dirty="0" err="1"/>
              <a:t>dari</a:t>
            </a:r>
            <a:r>
              <a:rPr lang="en-US" sz="2800" dirty="0"/>
              <a:t> </a:t>
            </a:r>
            <a:r>
              <a:rPr lang="en-US" sz="2800" dirty="0" err="1"/>
              <a:t>suatu</a:t>
            </a:r>
            <a:r>
              <a:rPr lang="en-US" sz="2800" dirty="0"/>
              <a:t> </a:t>
            </a:r>
            <a:r>
              <a:rPr lang="en-US" sz="2800" dirty="0" err="1"/>
              <a:t>akta</a:t>
            </a:r>
            <a:r>
              <a:rPr lang="en-US" sz="2800" dirty="0"/>
              <a:t>.</a:t>
            </a:r>
          </a:p>
          <a:p>
            <a:pPr marL="285750" indent="-285750">
              <a:buFont typeface="Arial" panose="020B0604020202020204" pitchFamily="34" charset="0"/>
              <a:buChar char="•"/>
            </a:pPr>
            <a:r>
              <a:rPr lang="en-US" sz="2800" dirty="0" err="1"/>
              <a:t>Berdasar</a:t>
            </a:r>
            <a:r>
              <a:rPr lang="en-US" sz="2800" dirty="0"/>
              <a:t> </a:t>
            </a:r>
            <a:r>
              <a:rPr lang="en-US" sz="2800" dirty="0" err="1"/>
              <a:t>pada</a:t>
            </a:r>
            <a:r>
              <a:rPr lang="en-US" sz="2800" dirty="0"/>
              <a:t> :</a:t>
            </a:r>
          </a:p>
          <a:p>
            <a:r>
              <a:rPr lang="en-US" sz="2800" dirty="0"/>
              <a:t>  -</a:t>
            </a:r>
            <a:r>
              <a:rPr lang="en-US" sz="2800" dirty="0" err="1"/>
              <a:t>pasal</a:t>
            </a:r>
            <a:r>
              <a:rPr lang="en-US" sz="2800" dirty="0"/>
              <a:t> 1 </a:t>
            </a:r>
            <a:r>
              <a:rPr lang="en-US" sz="2800" dirty="0" err="1"/>
              <a:t>angka</a:t>
            </a:r>
            <a:r>
              <a:rPr lang="en-US" sz="2800" dirty="0"/>
              <a:t> 7 ( </a:t>
            </a:r>
            <a:r>
              <a:rPr lang="en-US" sz="2800" dirty="0" err="1"/>
              <a:t>akta</a:t>
            </a:r>
            <a:r>
              <a:rPr lang="en-US" sz="2800" dirty="0"/>
              <a:t> </a:t>
            </a:r>
            <a:r>
              <a:rPr lang="en-US" sz="2800" dirty="0" err="1"/>
              <a:t>otentik</a:t>
            </a:r>
            <a:r>
              <a:rPr lang="en-US" sz="2800" dirty="0"/>
              <a:t>)</a:t>
            </a:r>
          </a:p>
          <a:p>
            <a:r>
              <a:rPr lang="en-US" sz="2800" dirty="0"/>
              <a:t>  -</a:t>
            </a:r>
            <a:r>
              <a:rPr lang="en-US" sz="2800" dirty="0" err="1"/>
              <a:t>Pasal</a:t>
            </a:r>
            <a:r>
              <a:rPr lang="en-US" sz="2800" dirty="0"/>
              <a:t> 16  </a:t>
            </a:r>
            <a:r>
              <a:rPr lang="en-US" sz="2800" dirty="0" err="1"/>
              <a:t>ayat</a:t>
            </a:r>
            <a:r>
              <a:rPr lang="en-US" sz="2800" dirty="0"/>
              <a:t> 1 </a:t>
            </a:r>
          </a:p>
          <a:p>
            <a:pPr marL="457200" indent="-457200"/>
            <a:r>
              <a:rPr lang="en-US" sz="2800" dirty="0"/>
              <a:t>   ( </a:t>
            </a:r>
            <a:r>
              <a:rPr lang="en-US" sz="2800" dirty="0" err="1"/>
              <a:t>notaris</a:t>
            </a:r>
            <a:r>
              <a:rPr lang="en-US" sz="2800" dirty="0"/>
              <a:t> </a:t>
            </a:r>
            <a:r>
              <a:rPr lang="en-US" sz="2800" dirty="0" err="1"/>
              <a:t>wajib</a:t>
            </a:r>
            <a:r>
              <a:rPr lang="en-US" sz="2800" dirty="0"/>
              <a:t> </a:t>
            </a:r>
            <a:r>
              <a:rPr lang="en-US" sz="2800" dirty="0" err="1"/>
              <a:t>membaca</a:t>
            </a:r>
            <a:r>
              <a:rPr lang="en-US" sz="2800" dirty="0"/>
              <a:t> </a:t>
            </a:r>
            <a:r>
              <a:rPr lang="en-US" sz="2800" dirty="0" err="1"/>
              <a:t>akta</a:t>
            </a:r>
            <a:r>
              <a:rPr lang="en-US" sz="2800" dirty="0"/>
              <a:t> </a:t>
            </a:r>
            <a:r>
              <a:rPr lang="en-US" sz="2800" dirty="0" err="1"/>
              <a:t>dihadiri</a:t>
            </a:r>
            <a:r>
              <a:rPr lang="en-US" sz="2800" dirty="0"/>
              <a:t>  </a:t>
            </a:r>
            <a:r>
              <a:rPr lang="en-US" sz="2800" dirty="0" err="1"/>
              <a:t>sedikitnya</a:t>
            </a:r>
            <a:r>
              <a:rPr lang="en-US" sz="2800" dirty="0"/>
              <a:t> 2 </a:t>
            </a:r>
            <a:r>
              <a:rPr lang="en-US" sz="2800" dirty="0" err="1"/>
              <a:t>saksi</a:t>
            </a:r>
            <a:r>
              <a:rPr lang="en-US" sz="2800" dirty="0"/>
              <a:t> </a:t>
            </a:r>
            <a:r>
              <a:rPr lang="en-US" sz="2800" dirty="0" err="1"/>
              <a:t>dan</a:t>
            </a:r>
            <a:r>
              <a:rPr lang="en-US" sz="2800" dirty="0"/>
              <a:t> </a:t>
            </a:r>
            <a:r>
              <a:rPr lang="en-US" sz="2800" dirty="0" err="1"/>
              <a:t>dittd</a:t>
            </a:r>
            <a:r>
              <a:rPr lang="en-US" sz="2800" dirty="0"/>
              <a:t>  </a:t>
            </a:r>
            <a:r>
              <a:rPr lang="en-US" sz="2800" dirty="0" err="1"/>
              <a:t>penghadap</a:t>
            </a:r>
            <a:r>
              <a:rPr lang="en-US" sz="2800" dirty="0"/>
              <a:t>, </a:t>
            </a:r>
            <a:r>
              <a:rPr lang="en-US" sz="2800" dirty="0" err="1"/>
              <a:t>saksi</a:t>
            </a:r>
            <a:r>
              <a:rPr lang="en-US" sz="2800" dirty="0"/>
              <a:t> </a:t>
            </a:r>
            <a:r>
              <a:rPr lang="en-US" sz="2800" dirty="0" err="1"/>
              <a:t>dan</a:t>
            </a:r>
            <a:r>
              <a:rPr lang="en-US" sz="2800" dirty="0"/>
              <a:t> </a:t>
            </a:r>
            <a:r>
              <a:rPr lang="en-US" sz="2800" dirty="0" err="1"/>
              <a:t>notaris</a:t>
            </a:r>
            <a:r>
              <a:rPr lang="en-US" sz="2800" dirty="0"/>
              <a:t>)</a:t>
            </a:r>
          </a:p>
          <a:p>
            <a:pPr marL="285750" indent="-285750">
              <a:buFont typeface="Arial" panose="020B0604020202020204" pitchFamily="34" charset="0"/>
              <a:buChar char="•"/>
            </a:pPr>
            <a:endParaRPr lang="en-US" sz="2800" dirty="0"/>
          </a:p>
          <a:p>
            <a:endParaRPr lang="en-US" dirty="0"/>
          </a:p>
        </p:txBody>
      </p:sp>
    </p:spTree>
    <p:extLst>
      <p:ext uri="{BB962C8B-B14F-4D97-AF65-F5344CB8AC3E}">
        <p14:creationId xmlns:p14="http://schemas.microsoft.com/office/powerpoint/2010/main" val="84815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Box 2"/>
          <p:cNvSpPr txBox="1"/>
          <p:nvPr/>
        </p:nvSpPr>
        <p:spPr>
          <a:xfrm>
            <a:off x="1223682" y="2070847"/>
            <a:ext cx="9899932"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Dalam</a:t>
            </a:r>
            <a:r>
              <a:rPr lang="en-US" sz="2400" dirty="0"/>
              <a:t> </a:t>
            </a:r>
            <a:r>
              <a:rPr lang="en-US" sz="2400" dirty="0" err="1"/>
              <a:t>keadaan</a:t>
            </a:r>
            <a:r>
              <a:rPr lang="en-US" sz="2400" dirty="0"/>
              <a:t> new normal </a:t>
            </a:r>
          </a:p>
          <a:p>
            <a:endParaRPr lang="en-US" sz="2400" dirty="0"/>
          </a:p>
          <a:p>
            <a:pPr marL="285750" indent="-285750">
              <a:buFont typeface="Arial" panose="020B0604020202020204" pitchFamily="34" charset="0"/>
              <a:buChar char="•"/>
            </a:pPr>
            <a:r>
              <a:rPr lang="en-US" sz="2400" b="1" u="sng" dirty="0" err="1"/>
              <a:t>Tidak</a:t>
            </a:r>
            <a:r>
              <a:rPr lang="en-US" sz="2400" b="1" u="sng" dirty="0"/>
              <a:t> </a:t>
            </a:r>
            <a:r>
              <a:rPr lang="en-US" sz="2400" b="1" u="sng" dirty="0" err="1"/>
              <a:t>ada</a:t>
            </a:r>
            <a:r>
              <a:rPr lang="en-US" sz="2400" b="1" u="sng" dirty="0"/>
              <a:t> </a:t>
            </a:r>
            <a:r>
              <a:rPr lang="en-US" sz="2400" dirty="0" err="1"/>
              <a:t>pengaturan</a:t>
            </a:r>
            <a:r>
              <a:rPr lang="en-US" sz="2400" dirty="0"/>
              <a:t> </a:t>
            </a:r>
            <a:r>
              <a:rPr lang="en-US" sz="2400" dirty="0" err="1"/>
              <a:t>sbg</a:t>
            </a:r>
            <a:r>
              <a:rPr lang="en-US" sz="2400" dirty="0"/>
              <a:t> </a:t>
            </a:r>
            <a:r>
              <a:rPr lang="en-US" sz="2400" dirty="0" err="1"/>
              <a:t>dasar</a:t>
            </a:r>
            <a:r>
              <a:rPr lang="en-US" sz="2400" dirty="0"/>
              <a:t> </a:t>
            </a:r>
            <a:r>
              <a:rPr lang="en-US" sz="2400" dirty="0" err="1"/>
              <a:t>hukum</a:t>
            </a:r>
            <a:r>
              <a:rPr lang="en-US" sz="2400" dirty="0"/>
              <a:t> </a:t>
            </a:r>
            <a:r>
              <a:rPr lang="en-US" sz="2400" dirty="0" err="1"/>
              <a:t>berkaitan</a:t>
            </a:r>
            <a:r>
              <a:rPr lang="en-US" sz="2400" dirty="0"/>
              <a:t> </a:t>
            </a:r>
            <a:r>
              <a:rPr lang="en-US" sz="2400" u="sng" dirty="0" err="1"/>
              <a:t>pengesampingan</a:t>
            </a:r>
            <a:r>
              <a:rPr lang="en-US" sz="2400" dirty="0"/>
              <a:t> </a:t>
            </a:r>
            <a:r>
              <a:rPr lang="en-US" sz="2400" dirty="0" err="1"/>
              <a:t>ketentuan</a:t>
            </a:r>
            <a:r>
              <a:rPr lang="en-US" sz="2400" dirty="0"/>
              <a:t> UUJN, UUJN-P </a:t>
            </a:r>
            <a:r>
              <a:rPr lang="en-US" sz="2400" dirty="0" err="1"/>
              <a:t>dan</a:t>
            </a:r>
            <a:r>
              <a:rPr lang="en-US" sz="2400" dirty="0"/>
              <a:t> UU ITE </a:t>
            </a:r>
          </a:p>
          <a:p>
            <a:r>
              <a:rPr lang="en-US" sz="2400" dirty="0"/>
              <a:t>  (</a:t>
            </a:r>
            <a:r>
              <a:rPr lang="en-US" sz="2400" dirty="0" err="1"/>
              <a:t>ps</a:t>
            </a:r>
            <a:r>
              <a:rPr lang="en-US" sz="2400" dirty="0"/>
              <a:t> 5 </a:t>
            </a:r>
            <a:r>
              <a:rPr lang="en-US" sz="2400" dirty="0" err="1"/>
              <a:t>ayat</a:t>
            </a:r>
            <a:r>
              <a:rPr lang="en-US" sz="2400" dirty="0"/>
              <a:t> 4 )</a:t>
            </a:r>
          </a:p>
          <a:p>
            <a:endParaRPr lang="en-US" sz="2400" dirty="0"/>
          </a:p>
          <a:p>
            <a:pPr marL="342900" indent="-342900">
              <a:buFont typeface="Arial" panose="020B0604020202020204" pitchFamily="34" charset="0"/>
              <a:buChar char="•"/>
            </a:pPr>
            <a:r>
              <a:rPr lang="en-US" sz="2400" dirty="0"/>
              <a:t>UUJN </a:t>
            </a:r>
            <a:r>
              <a:rPr lang="en-US" sz="2400" dirty="0" err="1"/>
              <a:t>jo</a:t>
            </a:r>
            <a:r>
              <a:rPr lang="en-US" sz="2400" dirty="0"/>
              <a:t> UUJN-P </a:t>
            </a:r>
            <a:r>
              <a:rPr lang="en-US" sz="2400" dirty="0" err="1"/>
              <a:t>pemberlakuannya</a:t>
            </a:r>
            <a:r>
              <a:rPr lang="en-US" sz="2400" dirty="0"/>
              <a:t> </a:t>
            </a:r>
            <a:r>
              <a:rPr lang="en-US" sz="2400" b="1" u="sng" dirty="0" err="1"/>
              <a:t>bersifat</a:t>
            </a:r>
            <a:r>
              <a:rPr lang="en-US" sz="2400" b="1" u="sng" dirty="0"/>
              <a:t> </a:t>
            </a:r>
            <a:r>
              <a:rPr lang="en-US" sz="2400" b="1" u="sng" dirty="0" err="1"/>
              <a:t>memaksa</a:t>
            </a:r>
            <a:r>
              <a:rPr lang="en-US" sz="2400" b="1" u="sng" dirty="0"/>
              <a:t> </a:t>
            </a:r>
          </a:p>
          <a:p>
            <a:pPr marL="282575" indent="-282575"/>
            <a:r>
              <a:rPr lang="en-US" sz="2400" dirty="0"/>
              <a:t>   ( </a:t>
            </a:r>
            <a:r>
              <a:rPr lang="en-US" sz="2400" dirty="0" err="1"/>
              <a:t>dwingned</a:t>
            </a:r>
            <a:r>
              <a:rPr lang="en-US" sz="2400" dirty="0"/>
              <a:t> </a:t>
            </a:r>
            <a:r>
              <a:rPr lang="en-US" sz="2400" dirty="0" err="1"/>
              <a:t>recht</a:t>
            </a:r>
            <a:r>
              <a:rPr lang="en-US" sz="2400" dirty="0"/>
              <a:t>) </a:t>
            </a:r>
            <a:r>
              <a:rPr lang="en-US" sz="2400" dirty="0" err="1"/>
              <a:t>maksudnya</a:t>
            </a:r>
            <a:r>
              <a:rPr lang="en-US" sz="2400" dirty="0"/>
              <a:t> </a:t>
            </a:r>
            <a:r>
              <a:rPr lang="en-US" sz="2400" dirty="0" err="1"/>
              <a:t>peraturan</a:t>
            </a:r>
            <a:r>
              <a:rPr lang="en-US" sz="2400" dirty="0"/>
              <a:t> </a:t>
            </a:r>
            <a:r>
              <a:rPr lang="en-US" sz="2400" dirty="0" err="1"/>
              <a:t>hukum</a:t>
            </a:r>
            <a:r>
              <a:rPr lang="en-US" sz="2400" dirty="0"/>
              <a:t> </a:t>
            </a:r>
            <a:r>
              <a:rPr lang="en-US" sz="2400" dirty="0" err="1"/>
              <a:t>yg</a:t>
            </a:r>
            <a:r>
              <a:rPr lang="en-US" sz="2400" dirty="0"/>
              <a:t> </a:t>
            </a:r>
            <a:r>
              <a:rPr lang="en-US" sz="2400" dirty="0" err="1"/>
              <a:t>tidak</a:t>
            </a:r>
            <a:r>
              <a:rPr lang="en-US" sz="2400" dirty="0"/>
              <a:t> </a:t>
            </a:r>
            <a:r>
              <a:rPr lang="en-US" sz="2400" dirty="0" err="1"/>
              <a:t>boleh</a:t>
            </a:r>
            <a:r>
              <a:rPr lang="en-US" sz="2400" dirty="0"/>
              <a:t> </a:t>
            </a:r>
            <a:r>
              <a:rPr lang="en-US" sz="2400" dirty="0" err="1"/>
              <a:t>dikesampingkan</a:t>
            </a:r>
            <a:r>
              <a:rPr lang="en-US" sz="2400" dirty="0"/>
              <a:t> </a:t>
            </a:r>
            <a:r>
              <a:rPr lang="en-US" sz="2400" dirty="0" err="1"/>
              <a:t>atau</a:t>
            </a:r>
            <a:r>
              <a:rPr lang="en-US" sz="2400" dirty="0"/>
              <a:t> </a:t>
            </a:r>
            <a:r>
              <a:rPr lang="en-US" sz="2400" dirty="0" err="1"/>
              <a:t>disimpangi</a:t>
            </a:r>
            <a:r>
              <a:rPr lang="en-US" sz="2400" dirty="0"/>
              <a:t> </a:t>
            </a:r>
            <a:r>
              <a:rPr lang="en-US" sz="2400" dirty="0" err="1"/>
              <a:t>oleh</a:t>
            </a:r>
            <a:r>
              <a:rPr lang="en-US" sz="2400" dirty="0"/>
              <a:t> orang2 </a:t>
            </a:r>
            <a:r>
              <a:rPr lang="en-US" sz="2400" dirty="0" err="1"/>
              <a:t>yg</a:t>
            </a:r>
            <a:r>
              <a:rPr lang="en-US" sz="2400" dirty="0"/>
              <a:t> </a:t>
            </a:r>
            <a:r>
              <a:rPr lang="en-US" sz="2400" dirty="0" err="1"/>
              <a:t>berkepentingan</a:t>
            </a:r>
            <a:r>
              <a:rPr lang="en-US" sz="2400" dirty="0"/>
              <a:t> (</a:t>
            </a:r>
            <a:r>
              <a:rPr lang="en-US" sz="2400" dirty="0" err="1"/>
              <a:t>harus</a:t>
            </a:r>
            <a:r>
              <a:rPr lang="en-US" sz="2400" dirty="0"/>
              <a:t> </a:t>
            </a:r>
            <a:r>
              <a:rPr lang="en-US" sz="2400" dirty="0" err="1"/>
              <a:t>tunduk</a:t>
            </a:r>
            <a:r>
              <a:rPr lang="en-US" sz="2400" dirty="0"/>
              <a:t> </a:t>
            </a:r>
            <a:r>
              <a:rPr lang="en-US" sz="2400" dirty="0" err="1"/>
              <a:t>dan</a:t>
            </a:r>
            <a:r>
              <a:rPr lang="en-US" sz="2400" dirty="0"/>
              <a:t> </a:t>
            </a:r>
            <a:r>
              <a:rPr lang="en-US" sz="2400" dirty="0" err="1"/>
              <a:t>ditaati</a:t>
            </a:r>
            <a:r>
              <a:rPr lang="en-US" sz="2400" dirty="0"/>
              <a:t>)</a:t>
            </a:r>
          </a:p>
        </p:txBody>
      </p:sp>
    </p:spTree>
    <p:extLst>
      <p:ext uri="{BB962C8B-B14F-4D97-AF65-F5344CB8AC3E}">
        <p14:creationId xmlns:p14="http://schemas.microsoft.com/office/powerpoint/2010/main" val="127122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Pasal</a:t>
            </a:r>
            <a:r>
              <a:rPr lang="en-US" dirty="0"/>
              <a:t> 5 </a:t>
            </a:r>
            <a:r>
              <a:rPr lang="en-US" dirty="0" err="1"/>
              <a:t>ayat</a:t>
            </a:r>
            <a:r>
              <a:rPr lang="en-US" dirty="0"/>
              <a:t> 4 UU ITE </a:t>
            </a:r>
            <a:br>
              <a:rPr lang="en-US" dirty="0"/>
            </a:br>
            <a:endParaRPr lang="en-US" dirty="0"/>
          </a:p>
        </p:txBody>
      </p:sp>
      <p:sp>
        <p:nvSpPr>
          <p:cNvPr id="3" name="TextBox 2"/>
          <p:cNvSpPr txBox="1"/>
          <p:nvPr/>
        </p:nvSpPr>
        <p:spPr>
          <a:xfrm>
            <a:off x="1250576" y="1896035"/>
            <a:ext cx="9103659" cy="3416320"/>
          </a:xfrm>
          <a:prstGeom prst="rect">
            <a:avLst/>
          </a:prstGeom>
          <a:noFill/>
        </p:spPr>
        <p:txBody>
          <a:bodyPr wrap="square" rtlCol="0">
            <a:spAutoFit/>
          </a:bodyPr>
          <a:lstStyle/>
          <a:p>
            <a:r>
              <a:rPr lang="en-US" sz="2400" dirty="0" err="1"/>
              <a:t>Ketentuan</a:t>
            </a:r>
            <a:r>
              <a:rPr lang="en-US" sz="2400" dirty="0"/>
              <a:t> </a:t>
            </a:r>
            <a:r>
              <a:rPr lang="en-US" sz="2400" dirty="0" err="1"/>
              <a:t>mengenai</a:t>
            </a:r>
            <a:r>
              <a:rPr lang="en-US" sz="2400" dirty="0"/>
              <a:t> </a:t>
            </a:r>
            <a:r>
              <a:rPr lang="en-US" sz="2400" dirty="0" err="1"/>
              <a:t>informasi</a:t>
            </a:r>
            <a:r>
              <a:rPr lang="en-US" sz="2400" dirty="0"/>
              <a:t> </a:t>
            </a:r>
            <a:r>
              <a:rPr lang="en-US" sz="2400" dirty="0" err="1"/>
              <a:t>elektronik</a:t>
            </a:r>
            <a:r>
              <a:rPr lang="en-US" sz="2400" dirty="0"/>
              <a:t> </a:t>
            </a:r>
            <a:r>
              <a:rPr lang="en-US" sz="2400" dirty="0" err="1"/>
              <a:t>dan</a:t>
            </a:r>
            <a:r>
              <a:rPr lang="en-US" sz="2400" dirty="0"/>
              <a:t>/</a:t>
            </a:r>
            <a:r>
              <a:rPr lang="en-US" sz="2400" dirty="0" err="1"/>
              <a:t>atau</a:t>
            </a:r>
            <a:r>
              <a:rPr lang="en-US" sz="2400" dirty="0"/>
              <a:t> </a:t>
            </a:r>
            <a:r>
              <a:rPr lang="en-US" sz="2400" dirty="0" err="1"/>
              <a:t>dokumen</a:t>
            </a:r>
            <a:r>
              <a:rPr lang="en-US" sz="2400" dirty="0"/>
              <a:t> </a:t>
            </a:r>
            <a:r>
              <a:rPr lang="en-US" sz="2400" dirty="0" err="1"/>
              <a:t>elektronik</a:t>
            </a:r>
            <a:r>
              <a:rPr lang="en-US" sz="2400" dirty="0"/>
              <a:t> </a:t>
            </a:r>
            <a:r>
              <a:rPr lang="en-US" sz="2400" dirty="0" err="1"/>
              <a:t>sebagimana</a:t>
            </a:r>
            <a:r>
              <a:rPr lang="en-US" sz="2400" dirty="0"/>
              <a:t> </a:t>
            </a:r>
            <a:r>
              <a:rPr lang="en-US" sz="2400" dirty="0" err="1"/>
              <a:t>dimaksud</a:t>
            </a:r>
            <a:r>
              <a:rPr lang="en-US" sz="2400" dirty="0"/>
              <a:t> </a:t>
            </a:r>
            <a:r>
              <a:rPr lang="en-US" sz="2400" dirty="0" err="1"/>
              <a:t>pada</a:t>
            </a:r>
            <a:r>
              <a:rPr lang="en-US" sz="2400" dirty="0"/>
              <a:t> </a:t>
            </a:r>
            <a:r>
              <a:rPr lang="en-US" sz="2400" dirty="0" err="1"/>
              <a:t>ayat</a:t>
            </a:r>
            <a:r>
              <a:rPr lang="en-US" sz="2400" dirty="0"/>
              <a:t> 1 </a:t>
            </a:r>
            <a:r>
              <a:rPr lang="en-US" sz="2400" dirty="0" err="1"/>
              <a:t>tidak</a:t>
            </a:r>
            <a:r>
              <a:rPr lang="en-US" sz="2400" dirty="0"/>
              <a:t> </a:t>
            </a:r>
            <a:r>
              <a:rPr lang="en-US" sz="2400" dirty="0" err="1"/>
              <a:t>berlaku</a:t>
            </a:r>
            <a:r>
              <a:rPr lang="en-US" sz="2400" dirty="0"/>
              <a:t> </a:t>
            </a:r>
            <a:r>
              <a:rPr lang="en-US" sz="2400" dirty="0" err="1"/>
              <a:t>untuk</a:t>
            </a:r>
            <a:r>
              <a:rPr lang="en-US" sz="2400" dirty="0"/>
              <a:t> :</a:t>
            </a:r>
          </a:p>
          <a:p>
            <a:endParaRPr lang="en-US" sz="2400" dirty="0"/>
          </a:p>
          <a:p>
            <a:pPr marL="342900" indent="-342900">
              <a:buAutoNum type="arabicPeriod"/>
            </a:pPr>
            <a:r>
              <a:rPr lang="en-US" sz="2400" dirty="0" err="1"/>
              <a:t>Surat</a:t>
            </a:r>
            <a:r>
              <a:rPr lang="en-US" sz="2400" dirty="0"/>
              <a:t> </a:t>
            </a:r>
            <a:r>
              <a:rPr lang="en-US" sz="2400" dirty="0" err="1"/>
              <a:t>yg</a:t>
            </a:r>
            <a:r>
              <a:rPr lang="en-US" sz="2400" dirty="0"/>
              <a:t> </a:t>
            </a:r>
            <a:r>
              <a:rPr lang="en-US" sz="2400" dirty="0" err="1"/>
              <a:t>menurut</a:t>
            </a:r>
            <a:r>
              <a:rPr lang="en-US" sz="2400" dirty="0"/>
              <a:t> UU </a:t>
            </a:r>
            <a:r>
              <a:rPr lang="en-US" sz="2400" dirty="0" err="1"/>
              <a:t>harus</a:t>
            </a:r>
            <a:r>
              <a:rPr lang="en-US" sz="2400" dirty="0"/>
              <a:t> </a:t>
            </a:r>
            <a:r>
              <a:rPr lang="en-US" sz="2400" dirty="0" err="1"/>
              <a:t>dibuat</a:t>
            </a:r>
            <a:r>
              <a:rPr lang="en-US" sz="2400" dirty="0"/>
              <a:t> </a:t>
            </a:r>
            <a:r>
              <a:rPr lang="en-US" sz="2400" dirty="0" err="1"/>
              <a:t>dalam</a:t>
            </a:r>
            <a:r>
              <a:rPr lang="en-US" sz="2400" dirty="0"/>
              <a:t> </a:t>
            </a:r>
            <a:r>
              <a:rPr lang="en-US" sz="2400" dirty="0" err="1"/>
              <a:t>bentuk</a:t>
            </a:r>
            <a:r>
              <a:rPr lang="en-US" sz="2400" dirty="0"/>
              <a:t> </a:t>
            </a:r>
            <a:r>
              <a:rPr lang="en-US" sz="2400" dirty="0" err="1"/>
              <a:t>tertulis</a:t>
            </a:r>
            <a:endParaRPr lang="en-US" sz="2400" dirty="0"/>
          </a:p>
          <a:p>
            <a:pPr marL="342900" indent="-342900">
              <a:buAutoNum type="arabicPeriod"/>
            </a:pPr>
            <a:r>
              <a:rPr lang="en-US" sz="2400" dirty="0" err="1"/>
              <a:t>Surat</a:t>
            </a:r>
            <a:r>
              <a:rPr lang="en-US" sz="2400" dirty="0"/>
              <a:t> </a:t>
            </a:r>
            <a:r>
              <a:rPr lang="en-US" sz="2400" dirty="0" err="1"/>
              <a:t>beserta</a:t>
            </a:r>
            <a:r>
              <a:rPr lang="en-US" sz="2400" dirty="0"/>
              <a:t> </a:t>
            </a:r>
            <a:r>
              <a:rPr lang="en-US" sz="2400" dirty="0" err="1"/>
              <a:t>dokumennya</a:t>
            </a:r>
            <a:r>
              <a:rPr lang="en-US" sz="2400" dirty="0"/>
              <a:t> </a:t>
            </a:r>
            <a:r>
              <a:rPr lang="en-US" sz="2400" dirty="0" err="1"/>
              <a:t>yg</a:t>
            </a:r>
            <a:r>
              <a:rPr lang="en-US" sz="2400" dirty="0"/>
              <a:t> </a:t>
            </a:r>
            <a:r>
              <a:rPr lang="en-US" sz="2400" dirty="0" err="1"/>
              <a:t>menurut</a:t>
            </a:r>
            <a:r>
              <a:rPr lang="en-US" sz="2400" dirty="0"/>
              <a:t> UU </a:t>
            </a:r>
            <a:r>
              <a:rPr lang="en-US" sz="2400" dirty="0" err="1"/>
              <a:t>harus</a:t>
            </a:r>
            <a:r>
              <a:rPr lang="en-US" sz="2400" dirty="0"/>
              <a:t> </a:t>
            </a:r>
            <a:r>
              <a:rPr lang="en-US" sz="2400" dirty="0" err="1"/>
              <a:t>dibuat</a:t>
            </a:r>
            <a:r>
              <a:rPr lang="en-US" sz="2400" dirty="0"/>
              <a:t> </a:t>
            </a:r>
            <a:r>
              <a:rPr lang="en-US" sz="2400" dirty="0" err="1"/>
              <a:t>dalam</a:t>
            </a:r>
            <a:r>
              <a:rPr lang="en-US" sz="2400" dirty="0"/>
              <a:t> </a:t>
            </a:r>
            <a:r>
              <a:rPr lang="en-US" sz="2400" dirty="0" err="1"/>
              <a:t>bentuk</a:t>
            </a:r>
            <a:r>
              <a:rPr lang="en-US" sz="2400" dirty="0"/>
              <a:t> </a:t>
            </a:r>
            <a:r>
              <a:rPr lang="en-US" sz="2400" dirty="0" err="1"/>
              <a:t>akta</a:t>
            </a:r>
            <a:r>
              <a:rPr lang="en-US" sz="2400" dirty="0"/>
              <a:t> notarial </a:t>
            </a:r>
            <a:r>
              <a:rPr lang="en-US" sz="2400" dirty="0" err="1"/>
              <a:t>atau</a:t>
            </a:r>
            <a:r>
              <a:rPr lang="en-US" sz="2400" dirty="0"/>
              <a:t> </a:t>
            </a:r>
            <a:r>
              <a:rPr lang="en-US" sz="2400" dirty="0" err="1"/>
              <a:t>akta</a:t>
            </a:r>
            <a:r>
              <a:rPr lang="en-US" sz="2400" dirty="0"/>
              <a:t> </a:t>
            </a:r>
            <a:r>
              <a:rPr lang="en-US" sz="2400" dirty="0" err="1"/>
              <a:t>yg</a:t>
            </a:r>
            <a:r>
              <a:rPr lang="en-US" sz="2400" dirty="0"/>
              <a:t> </a:t>
            </a:r>
            <a:r>
              <a:rPr lang="en-US" sz="2400" dirty="0" err="1"/>
              <a:t>dibuat</a:t>
            </a:r>
            <a:r>
              <a:rPr lang="en-US" sz="2400" dirty="0"/>
              <a:t> </a:t>
            </a:r>
            <a:r>
              <a:rPr lang="en-US" sz="2400" dirty="0" err="1"/>
              <a:t>oleh</a:t>
            </a:r>
            <a:r>
              <a:rPr lang="en-US" sz="2400" dirty="0"/>
              <a:t> </a:t>
            </a:r>
            <a:r>
              <a:rPr lang="en-US" sz="2400" dirty="0" err="1"/>
              <a:t>pejabat</a:t>
            </a:r>
            <a:r>
              <a:rPr lang="en-US" sz="2400" dirty="0"/>
              <a:t> </a:t>
            </a:r>
            <a:r>
              <a:rPr lang="en-US" sz="2400" dirty="0" err="1"/>
              <a:t>pembuat</a:t>
            </a:r>
            <a:r>
              <a:rPr lang="en-US" sz="2400" dirty="0"/>
              <a:t> </a:t>
            </a:r>
            <a:r>
              <a:rPr lang="en-US" sz="2400" dirty="0" err="1"/>
              <a:t>akta</a:t>
            </a:r>
            <a:endParaRPr lang="en-US" sz="2400" dirty="0"/>
          </a:p>
        </p:txBody>
      </p:sp>
    </p:spTree>
    <p:extLst>
      <p:ext uri="{BB962C8B-B14F-4D97-AF65-F5344CB8AC3E}">
        <p14:creationId xmlns:p14="http://schemas.microsoft.com/office/powerpoint/2010/main" val="128703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RESIKO</a:t>
            </a:r>
          </a:p>
        </p:txBody>
      </p:sp>
      <p:sp>
        <p:nvSpPr>
          <p:cNvPr id="3" name="TextBox 2"/>
          <p:cNvSpPr txBox="1"/>
          <p:nvPr/>
        </p:nvSpPr>
        <p:spPr>
          <a:xfrm>
            <a:off x="1250576" y="1882588"/>
            <a:ext cx="8592671"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Untuk</a:t>
            </a:r>
            <a:r>
              <a:rPr lang="en-US" sz="2400" dirty="0"/>
              <a:t> </a:t>
            </a:r>
            <a:r>
              <a:rPr lang="en-US" sz="2400" dirty="0" err="1"/>
              <a:t>mendukung</a:t>
            </a:r>
            <a:r>
              <a:rPr lang="en-US" sz="2400" dirty="0"/>
              <a:t> </a:t>
            </a:r>
            <a:r>
              <a:rPr lang="en-US" sz="2400" dirty="0" err="1"/>
              <a:t>keabsahan</a:t>
            </a:r>
            <a:r>
              <a:rPr lang="en-US" sz="2400" dirty="0"/>
              <a:t> </a:t>
            </a:r>
            <a:r>
              <a:rPr lang="en-US" sz="2400" dirty="0" err="1"/>
              <a:t>akta</a:t>
            </a:r>
            <a:r>
              <a:rPr lang="en-US" sz="2400" dirty="0"/>
              <a:t> </a:t>
            </a:r>
            <a:r>
              <a:rPr lang="en-US" sz="2400" dirty="0" err="1"/>
              <a:t>notaris</a:t>
            </a:r>
            <a:r>
              <a:rPr lang="en-US" sz="2400" dirty="0"/>
              <a:t> </a:t>
            </a:r>
            <a:r>
              <a:rPr lang="en-US" sz="2400" dirty="0" err="1"/>
              <a:t>terdapat</a:t>
            </a:r>
            <a:r>
              <a:rPr lang="en-US" sz="2400" dirty="0"/>
              <a:t> </a:t>
            </a:r>
            <a:r>
              <a:rPr lang="en-US" sz="2400" dirty="0" err="1"/>
              <a:t>syarat</a:t>
            </a:r>
            <a:r>
              <a:rPr lang="en-US" sz="2400" dirty="0"/>
              <a:t> </a:t>
            </a:r>
            <a:r>
              <a:rPr lang="en-US" sz="2400" dirty="0" err="1"/>
              <a:t>formil</a:t>
            </a:r>
            <a:endParaRPr lang="en-US" sz="2400" dirty="0"/>
          </a:p>
          <a:p>
            <a:endParaRPr lang="en-US" sz="2400" dirty="0"/>
          </a:p>
          <a:p>
            <a:pPr marL="285750" indent="-285750">
              <a:buFont typeface="Arial" panose="020B0604020202020204" pitchFamily="34" charset="0"/>
              <a:buChar char="•"/>
            </a:pPr>
            <a:r>
              <a:rPr lang="en-US" sz="2400" dirty="0" err="1"/>
              <a:t>Bahwa</a:t>
            </a:r>
            <a:r>
              <a:rPr lang="en-US" sz="2400" dirty="0"/>
              <a:t> </a:t>
            </a:r>
            <a:r>
              <a:rPr lang="en-US" sz="2400" dirty="0" err="1"/>
              <a:t>syarat</a:t>
            </a:r>
            <a:r>
              <a:rPr lang="en-US" sz="2400" dirty="0"/>
              <a:t> </a:t>
            </a:r>
            <a:r>
              <a:rPr lang="en-US" sz="2400" dirty="0" err="1"/>
              <a:t>formil</a:t>
            </a:r>
            <a:r>
              <a:rPr lang="en-US" sz="2400" dirty="0"/>
              <a:t> </a:t>
            </a:r>
            <a:r>
              <a:rPr lang="en-US" sz="2400" dirty="0" err="1"/>
              <a:t>bersifat</a:t>
            </a:r>
            <a:r>
              <a:rPr lang="en-US" sz="2400" dirty="0"/>
              <a:t> </a:t>
            </a:r>
            <a:r>
              <a:rPr lang="en-US" sz="2400" dirty="0" err="1"/>
              <a:t>kumulatif</a:t>
            </a:r>
            <a:r>
              <a:rPr lang="en-US" sz="2400" dirty="0"/>
              <a:t>, </a:t>
            </a:r>
            <a:r>
              <a:rPr lang="en-US" sz="2400" dirty="0" err="1"/>
              <a:t>bukan</a:t>
            </a:r>
            <a:r>
              <a:rPr lang="en-US" sz="2400" dirty="0"/>
              <a:t> </a:t>
            </a:r>
            <a:r>
              <a:rPr lang="en-US" sz="2400" dirty="0" err="1"/>
              <a:t>alternatif</a:t>
            </a:r>
            <a:endParaRPr lang="en-US" sz="2400" dirty="0"/>
          </a:p>
          <a:p>
            <a:pPr marL="342900" indent="-342900">
              <a:buFont typeface="Arial" panose="020B0604020202020204" pitchFamily="34" charset="0"/>
              <a:buChar char="•"/>
            </a:pPr>
            <a:r>
              <a:rPr lang="en-US" sz="2400" dirty="0" err="1"/>
              <a:t>Sehingga</a:t>
            </a:r>
            <a:r>
              <a:rPr lang="en-US" sz="2400" dirty="0"/>
              <a:t> </a:t>
            </a:r>
            <a:r>
              <a:rPr lang="en-US" sz="2400" dirty="0" err="1"/>
              <a:t>jika</a:t>
            </a:r>
            <a:r>
              <a:rPr lang="en-US" sz="2400" dirty="0"/>
              <a:t> </a:t>
            </a:r>
            <a:r>
              <a:rPr lang="en-US" sz="2400" dirty="0" err="1"/>
              <a:t>terdapat</a:t>
            </a:r>
            <a:r>
              <a:rPr lang="en-US" sz="2400" dirty="0"/>
              <a:t> </a:t>
            </a:r>
            <a:r>
              <a:rPr lang="en-US" sz="2400" dirty="0" err="1"/>
              <a:t>satu</a:t>
            </a:r>
            <a:r>
              <a:rPr lang="en-US" sz="2400" dirty="0"/>
              <a:t> </a:t>
            </a:r>
            <a:r>
              <a:rPr lang="en-US" sz="2400" dirty="0" err="1"/>
              <a:t>syarat</a:t>
            </a:r>
            <a:r>
              <a:rPr lang="en-US" sz="2400" dirty="0"/>
              <a:t> yang </a:t>
            </a:r>
            <a:r>
              <a:rPr lang="en-US" sz="2400" dirty="0" err="1"/>
              <a:t>tidak</a:t>
            </a:r>
            <a:r>
              <a:rPr lang="en-US" sz="2400" dirty="0"/>
              <a:t> </a:t>
            </a:r>
            <a:r>
              <a:rPr lang="en-US" sz="2400" dirty="0" err="1"/>
              <a:t>dipenuhi</a:t>
            </a:r>
            <a:r>
              <a:rPr lang="en-US" sz="2400" dirty="0"/>
              <a:t>, </a:t>
            </a:r>
            <a:r>
              <a:rPr lang="en-US" sz="2400" dirty="0" err="1"/>
              <a:t>maka</a:t>
            </a:r>
            <a:r>
              <a:rPr lang="en-US" sz="2400" dirty="0"/>
              <a:t> </a:t>
            </a:r>
            <a:r>
              <a:rPr lang="en-US" sz="2400" dirty="0" err="1"/>
              <a:t>akta</a:t>
            </a:r>
            <a:r>
              <a:rPr lang="en-US" sz="2400" dirty="0"/>
              <a:t> </a:t>
            </a:r>
            <a:r>
              <a:rPr lang="en-US" sz="2400" dirty="0" err="1"/>
              <a:t>tsb</a:t>
            </a:r>
            <a:r>
              <a:rPr lang="en-US" sz="2400" dirty="0"/>
              <a:t> </a:t>
            </a:r>
            <a:r>
              <a:rPr lang="en-US" sz="2400" dirty="0" err="1"/>
              <a:t>mengadung</a:t>
            </a:r>
            <a:r>
              <a:rPr lang="en-US" sz="2400" dirty="0"/>
              <a:t> </a:t>
            </a:r>
            <a:r>
              <a:rPr lang="en-US" sz="2400" dirty="0" err="1"/>
              <a:t>cacat</a:t>
            </a:r>
            <a:r>
              <a:rPr lang="en-US" sz="2400" dirty="0"/>
              <a:t> </a:t>
            </a:r>
            <a:r>
              <a:rPr lang="en-US" sz="2400" dirty="0" err="1"/>
              <a:t>formil</a:t>
            </a:r>
            <a:r>
              <a:rPr lang="en-US" sz="2400" dirty="0"/>
              <a:t> </a:t>
            </a:r>
            <a:r>
              <a:rPr lang="en-US" sz="2400" dirty="0" err="1"/>
              <a:t>yg</a:t>
            </a:r>
            <a:r>
              <a:rPr lang="en-US" sz="2400" dirty="0"/>
              <a:t> </a:t>
            </a:r>
            <a:r>
              <a:rPr lang="en-US" sz="2400" dirty="0" err="1"/>
              <a:t>berakibat</a:t>
            </a:r>
            <a:r>
              <a:rPr lang="en-US" sz="2400" dirty="0"/>
              <a:t> </a:t>
            </a:r>
            <a:r>
              <a:rPr lang="en-US" sz="2400" dirty="0" err="1"/>
              <a:t>akta</a:t>
            </a:r>
            <a:r>
              <a:rPr lang="en-US" sz="2400" dirty="0"/>
              <a:t> </a:t>
            </a:r>
            <a:r>
              <a:rPr lang="en-US" sz="2400" dirty="0" err="1"/>
              <a:t>tsb</a:t>
            </a:r>
            <a:r>
              <a:rPr lang="en-US" sz="2400" dirty="0"/>
              <a:t> </a:t>
            </a:r>
            <a:r>
              <a:rPr lang="en-US" sz="2400" dirty="0" err="1"/>
              <a:t>tidak</a:t>
            </a:r>
            <a:r>
              <a:rPr lang="en-US" sz="2400" dirty="0"/>
              <a:t> </a:t>
            </a:r>
            <a:r>
              <a:rPr lang="en-US" sz="2400" dirty="0" err="1"/>
              <a:t>sah</a:t>
            </a:r>
            <a:r>
              <a:rPr lang="en-US" sz="2400" dirty="0"/>
              <a:t> </a:t>
            </a:r>
            <a:r>
              <a:rPr lang="en-US" sz="2400" dirty="0" err="1"/>
              <a:t>dan</a:t>
            </a:r>
            <a:r>
              <a:rPr lang="en-US" sz="2400" dirty="0"/>
              <a:t> </a:t>
            </a:r>
            <a:r>
              <a:rPr lang="en-US" sz="2400" dirty="0" err="1"/>
              <a:t>tidak</a:t>
            </a:r>
            <a:r>
              <a:rPr lang="en-US" sz="2400" dirty="0"/>
              <a:t> </a:t>
            </a:r>
            <a:r>
              <a:rPr lang="en-US" sz="2400" dirty="0" err="1"/>
              <a:t>mempunyai</a:t>
            </a:r>
            <a:r>
              <a:rPr lang="en-US" sz="2400" dirty="0"/>
              <a:t> </a:t>
            </a:r>
            <a:r>
              <a:rPr lang="en-US" sz="2400" dirty="0" err="1"/>
              <a:t>kekuatan</a:t>
            </a:r>
            <a:r>
              <a:rPr lang="en-US" sz="2400" dirty="0"/>
              <a:t> </a:t>
            </a:r>
            <a:r>
              <a:rPr lang="en-US" sz="2400" dirty="0" err="1"/>
              <a:t>pembuktian</a:t>
            </a:r>
            <a:endParaRPr lang="en-US" sz="2400" dirty="0"/>
          </a:p>
        </p:txBody>
      </p:sp>
    </p:spTree>
    <p:extLst>
      <p:ext uri="{BB962C8B-B14F-4D97-AF65-F5344CB8AC3E}">
        <p14:creationId xmlns:p14="http://schemas.microsoft.com/office/powerpoint/2010/main" val="75900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8884" y="0"/>
            <a:ext cx="10523785" cy="6858000"/>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364901" y="0"/>
            <a:ext cx="10523785" cy="6858000"/>
          </a:xfrm>
          <a:prstGeom prst="rect">
            <a:avLst/>
          </a:prstGeom>
        </p:spPr>
      </p:pic>
      <p:sp>
        <p:nvSpPr>
          <p:cNvPr id="2" name="Title 1"/>
          <p:cNvSpPr>
            <a:spLocks noGrp="1"/>
          </p:cNvSpPr>
          <p:nvPr>
            <p:ph type="title"/>
          </p:nvPr>
        </p:nvSpPr>
        <p:spPr>
          <a:xfrm>
            <a:off x="651091" y="730371"/>
            <a:ext cx="6975702" cy="1219200"/>
          </a:xfrm>
          <a:solidFill>
            <a:schemeClr val="accent6">
              <a:lumMod val="50000"/>
            </a:schemeClr>
          </a:solidFill>
        </p:spPr>
        <p:txBody>
          <a:bodyPr anchor="ctr"/>
          <a:lstStyle/>
          <a:p>
            <a:r>
              <a:rPr lang="en-US" dirty="0">
                <a:solidFill>
                  <a:schemeClr val="bg1"/>
                </a:solidFill>
                <a:latin typeface="Arial Narrow" panose="020B0606020202030204" pitchFamily="34" charset="0"/>
              </a:rPr>
              <a:t>DISRUPSI  PEKERJAAN NOTARIS  ?</a:t>
            </a:r>
          </a:p>
        </p:txBody>
      </p:sp>
      <p:sp>
        <p:nvSpPr>
          <p:cNvPr id="4" name="TextBox 3"/>
          <p:cNvSpPr txBox="1"/>
          <p:nvPr/>
        </p:nvSpPr>
        <p:spPr>
          <a:xfrm>
            <a:off x="651091" y="1949571"/>
            <a:ext cx="5818947" cy="3539430"/>
          </a:xfrm>
          <a:prstGeom prst="rect">
            <a:avLst/>
          </a:prstGeom>
          <a:solidFill>
            <a:schemeClr val="accent6">
              <a:lumMod val="50000"/>
            </a:schemeClr>
          </a:solidFill>
        </p:spPr>
        <p:txBody>
          <a:bodyPr wrap="square" rtlCol="0">
            <a:spAutoFit/>
          </a:bodyPr>
          <a:lstStyle/>
          <a:p>
            <a:pPr marL="285750" indent="-285750">
              <a:buFont typeface="Arial" panose="020B0604020202020204" pitchFamily="34" charset="0"/>
              <a:buChar char="•"/>
            </a:pPr>
            <a:r>
              <a:rPr lang="en-US" sz="2800" dirty="0" err="1">
                <a:solidFill>
                  <a:schemeClr val="bg1"/>
                </a:solidFill>
                <a:latin typeface="Arial Narrow" panose="020B0606020202030204" pitchFamily="34" charset="0"/>
              </a:rPr>
              <a:t>Adanya</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otomatisasi</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kontrak</a:t>
            </a:r>
            <a:r>
              <a:rPr lang="en-US" sz="2800" dirty="0">
                <a:solidFill>
                  <a:schemeClr val="bg1"/>
                </a:solidFill>
                <a:latin typeface="Arial Narrow" panose="020B0606020202030204" pitchFamily="34" charset="0"/>
              </a:rPr>
              <a:t>/digital contract, digital documents, digital signature, </a:t>
            </a:r>
            <a:r>
              <a:rPr lang="en-US" sz="2800" dirty="0" err="1">
                <a:solidFill>
                  <a:schemeClr val="bg1"/>
                </a:solidFill>
                <a:latin typeface="Arial Narrow" panose="020B0606020202030204" pitchFamily="34" charset="0"/>
              </a:rPr>
              <a:t>etc</a:t>
            </a:r>
            <a:endParaRPr lang="en-US" sz="2800" dirty="0">
              <a:solidFill>
                <a:schemeClr val="bg1"/>
              </a:solidFill>
              <a:latin typeface="Arial Narrow" panose="020B0606020202030204" pitchFamily="34" charset="0"/>
            </a:endParaRPr>
          </a:p>
          <a:p>
            <a:pPr marL="285750" indent="-285750">
              <a:buFont typeface="Arial" panose="020B0604020202020204" pitchFamily="34" charset="0"/>
              <a:buChar char="•"/>
            </a:pPr>
            <a:r>
              <a:rPr lang="en-US" sz="2800" dirty="0" err="1">
                <a:solidFill>
                  <a:schemeClr val="bg1"/>
                </a:solidFill>
                <a:latin typeface="Arial Narrow" panose="020B0606020202030204" pitchFamily="34" charset="0"/>
              </a:rPr>
              <a:t>Notaris</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bersaing</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dengan</a:t>
            </a:r>
            <a:r>
              <a:rPr lang="en-US" sz="2800" dirty="0">
                <a:solidFill>
                  <a:schemeClr val="bg1"/>
                </a:solidFill>
                <a:latin typeface="Arial Narrow" panose="020B0606020202030204" pitchFamily="34" charset="0"/>
              </a:rPr>
              <a:t> artificial </a:t>
            </a:r>
            <a:r>
              <a:rPr lang="en-US" sz="2800" dirty="0" err="1">
                <a:solidFill>
                  <a:schemeClr val="bg1"/>
                </a:solidFill>
                <a:latin typeface="Arial Narrow" panose="020B0606020202030204" pitchFamily="34" charset="0"/>
              </a:rPr>
              <a:t>intellegence</a:t>
            </a:r>
            <a:r>
              <a:rPr lang="en-US" sz="2800" dirty="0">
                <a:solidFill>
                  <a:schemeClr val="bg1"/>
                </a:solidFill>
                <a:latin typeface="Arial Narrow" panose="020B0606020202030204" pitchFamily="34" charset="0"/>
              </a:rPr>
              <a:t> (AI) ?</a:t>
            </a:r>
          </a:p>
          <a:p>
            <a:pPr marL="285750" indent="-285750">
              <a:buFont typeface="Arial" panose="020B0604020202020204" pitchFamily="34" charset="0"/>
              <a:buChar char="•"/>
            </a:pPr>
            <a:r>
              <a:rPr lang="en-US" sz="2800" dirty="0" err="1">
                <a:solidFill>
                  <a:schemeClr val="bg1"/>
                </a:solidFill>
                <a:latin typeface="Arial Narrow" panose="020B0606020202030204" pitchFamily="34" charset="0"/>
              </a:rPr>
              <a:t>Digitalisasi</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seluruh</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produk</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hukum</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dan</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pendaftaran</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produk</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Notaris</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pada</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instansi</a:t>
            </a:r>
            <a:r>
              <a:rPr lang="en-US" sz="2800" dirty="0">
                <a:solidFill>
                  <a:schemeClr val="bg1"/>
                </a:solidFill>
                <a:latin typeface="Arial Narrow" panose="020B0606020202030204" pitchFamily="34" charset="0"/>
              </a:rPr>
              <a:t> </a:t>
            </a:r>
            <a:r>
              <a:rPr lang="en-US" sz="2800" dirty="0" err="1">
                <a:solidFill>
                  <a:schemeClr val="bg1"/>
                </a:solidFill>
                <a:latin typeface="Arial Narrow" panose="020B0606020202030204" pitchFamily="34" charset="0"/>
              </a:rPr>
              <a:t>terkait</a:t>
            </a:r>
            <a:endParaRPr lang="en-US" sz="28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18267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5" y="304800"/>
            <a:ext cx="10505049" cy="1219200"/>
          </a:xfrm>
        </p:spPr>
        <p:txBody>
          <a:bodyPr>
            <a:normAutofit/>
          </a:bodyPr>
          <a:lstStyle/>
          <a:p>
            <a:r>
              <a:rPr lang="en-US" sz="2800" dirty="0">
                <a:latin typeface="Arial Narrow" panose="020B0606020202030204" pitchFamily="34" charset="0"/>
              </a:rPr>
              <a:t>UU No 19 </a:t>
            </a:r>
            <a:r>
              <a:rPr lang="en-US" sz="2800" dirty="0" err="1">
                <a:latin typeface="Arial Narrow" panose="020B0606020202030204" pitchFamily="34" charset="0"/>
              </a:rPr>
              <a:t>Tahun</a:t>
            </a:r>
            <a:r>
              <a:rPr lang="en-US" sz="2800" dirty="0">
                <a:latin typeface="Arial Narrow" panose="020B0606020202030204" pitchFamily="34" charset="0"/>
              </a:rPr>
              <a:t> 2016 </a:t>
            </a:r>
            <a:r>
              <a:rPr lang="en-US" sz="2800" dirty="0" err="1">
                <a:latin typeface="Arial Narrow" panose="020B0606020202030204" pitchFamily="34" charset="0"/>
              </a:rPr>
              <a:t>ttg</a:t>
            </a:r>
            <a:r>
              <a:rPr lang="en-US" sz="2800" dirty="0">
                <a:latin typeface="Arial Narrow" panose="020B0606020202030204" pitchFamily="34" charset="0"/>
              </a:rPr>
              <a:t> </a:t>
            </a:r>
            <a:r>
              <a:rPr lang="en-US" sz="2800" dirty="0" err="1">
                <a:latin typeface="Arial Narrow" panose="020B0606020202030204" pitchFamily="34" charset="0"/>
              </a:rPr>
              <a:t>perubahan</a:t>
            </a:r>
            <a:r>
              <a:rPr lang="en-US" sz="2800" dirty="0">
                <a:latin typeface="Arial Narrow" panose="020B0606020202030204" pitchFamily="34" charset="0"/>
              </a:rPr>
              <a:t> UU No 11 </a:t>
            </a:r>
            <a:r>
              <a:rPr lang="en-US" sz="2800" dirty="0" err="1">
                <a:latin typeface="Arial Narrow" panose="020B0606020202030204" pitchFamily="34" charset="0"/>
              </a:rPr>
              <a:t>Tahun</a:t>
            </a:r>
            <a:r>
              <a:rPr lang="en-US" sz="2800" dirty="0">
                <a:latin typeface="Arial Narrow" panose="020B0606020202030204" pitchFamily="34" charset="0"/>
              </a:rPr>
              <a:t> 2008 </a:t>
            </a:r>
            <a:r>
              <a:rPr lang="en-US" sz="2800" dirty="0" err="1">
                <a:latin typeface="Arial Narrow" panose="020B0606020202030204" pitchFamily="34" charset="0"/>
              </a:rPr>
              <a:t>tentang</a:t>
            </a:r>
            <a:r>
              <a:rPr lang="en-US" sz="2800" dirty="0">
                <a:latin typeface="Arial Narrow" panose="020B0606020202030204" pitchFamily="34" charset="0"/>
              </a:rPr>
              <a:t> ITE</a:t>
            </a:r>
          </a:p>
        </p:txBody>
      </p:sp>
      <p:sp>
        <p:nvSpPr>
          <p:cNvPr id="3" name="TextBox 2"/>
          <p:cNvSpPr txBox="1"/>
          <p:nvPr/>
        </p:nvSpPr>
        <p:spPr>
          <a:xfrm>
            <a:off x="685800" y="2084294"/>
            <a:ext cx="10542494"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latin typeface="Arial Narrow" panose="020B0606020202030204" pitchFamily="34" charset="0"/>
              </a:rPr>
              <a:t>Kontrak</a:t>
            </a:r>
            <a:r>
              <a:rPr lang="en-US" sz="2400" dirty="0">
                <a:latin typeface="Arial Narrow" panose="020B0606020202030204" pitchFamily="34" charset="0"/>
              </a:rPr>
              <a:t> </a:t>
            </a:r>
            <a:r>
              <a:rPr lang="en-US" sz="2400" dirty="0" err="1">
                <a:latin typeface="Arial Narrow" panose="020B0606020202030204" pitchFamily="34" charset="0"/>
              </a:rPr>
              <a:t>elektronik</a:t>
            </a:r>
            <a:r>
              <a:rPr lang="en-US" sz="2400" dirty="0">
                <a:latin typeface="Arial Narrow" panose="020B0606020202030204" pitchFamily="34" charset="0"/>
              </a:rPr>
              <a:t> </a:t>
            </a:r>
            <a:r>
              <a:rPr lang="en-US" sz="2400" dirty="0" err="1">
                <a:latin typeface="Arial Narrow" panose="020B0606020202030204" pitchFamily="34" charset="0"/>
              </a:rPr>
              <a:t>adalah</a:t>
            </a:r>
            <a:r>
              <a:rPr lang="en-US" sz="2400" dirty="0">
                <a:latin typeface="Arial Narrow" panose="020B0606020202030204" pitchFamily="34" charset="0"/>
              </a:rPr>
              <a:t> </a:t>
            </a:r>
            <a:r>
              <a:rPr lang="en-US" sz="2400" dirty="0" err="1">
                <a:latin typeface="Arial Narrow" panose="020B0606020202030204" pitchFamily="34" charset="0"/>
              </a:rPr>
              <a:t>perjanjian</a:t>
            </a:r>
            <a:r>
              <a:rPr lang="en-US" sz="2400" dirty="0">
                <a:latin typeface="Arial Narrow" panose="020B0606020202030204" pitchFamily="34" charset="0"/>
              </a:rPr>
              <a:t> para </a:t>
            </a:r>
            <a:r>
              <a:rPr lang="en-US" sz="2400" dirty="0" err="1">
                <a:latin typeface="Arial Narrow" panose="020B0606020202030204" pitchFamily="34" charset="0"/>
              </a:rPr>
              <a:t>pihak</a:t>
            </a:r>
            <a:r>
              <a:rPr lang="en-US" sz="2400" dirty="0">
                <a:latin typeface="Arial Narrow" panose="020B0606020202030204" pitchFamily="34" charset="0"/>
              </a:rPr>
              <a:t> yang </a:t>
            </a:r>
            <a:r>
              <a:rPr lang="en-US" sz="2400" dirty="0" err="1">
                <a:latin typeface="Arial Narrow" panose="020B0606020202030204" pitchFamily="34" charset="0"/>
              </a:rPr>
              <a:t>dibuat</a:t>
            </a:r>
            <a:r>
              <a:rPr lang="en-US" sz="2400" dirty="0">
                <a:latin typeface="Arial Narrow" panose="020B0606020202030204" pitchFamily="34" charset="0"/>
              </a:rPr>
              <a:t> </a:t>
            </a:r>
            <a:r>
              <a:rPr lang="en-US" sz="2400" dirty="0" err="1">
                <a:latin typeface="Arial Narrow" panose="020B0606020202030204" pitchFamily="34" charset="0"/>
              </a:rPr>
              <a:t>melalui</a:t>
            </a:r>
            <a:r>
              <a:rPr lang="en-US" sz="2400" dirty="0">
                <a:latin typeface="Arial Narrow" panose="020B0606020202030204" pitchFamily="34" charset="0"/>
              </a:rPr>
              <a:t> system </a:t>
            </a:r>
            <a:r>
              <a:rPr lang="en-US" sz="2400" dirty="0" err="1">
                <a:latin typeface="Arial Narrow" panose="020B0606020202030204" pitchFamily="34" charset="0"/>
              </a:rPr>
              <a:t>elektronik</a:t>
            </a:r>
            <a:r>
              <a:rPr lang="en-US" sz="2400" dirty="0">
                <a:latin typeface="Arial Narrow" panose="020B0606020202030204" pitchFamily="34" charset="0"/>
              </a:rPr>
              <a:t>.</a:t>
            </a:r>
          </a:p>
          <a:p>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Sistem</a:t>
            </a:r>
            <a:r>
              <a:rPr lang="en-US" sz="2400" dirty="0">
                <a:latin typeface="Arial Narrow" panose="020B0606020202030204" pitchFamily="34" charset="0"/>
              </a:rPr>
              <a:t> </a:t>
            </a:r>
            <a:r>
              <a:rPr lang="en-US" sz="2400" dirty="0" err="1">
                <a:latin typeface="Arial Narrow" panose="020B0606020202030204" pitchFamily="34" charset="0"/>
              </a:rPr>
              <a:t>elektronik</a:t>
            </a:r>
            <a:r>
              <a:rPr lang="en-US" sz="2400" dirty="0">
                <a:latin typeface="Arial Narrow" panose="020B0606020202030204" pitchFamily="34" charset="0"/>
              </a:rPr>
              <a:t> </a:t>
            </a:r>
            <a:r>
              <a:rPr lang="en-US" sz="2400" dirty="0" err="1">
                <a:latin typeface="Arial Narrow" panose="020B0606020202030204" pitchFamily="34" charset="0"/>
              </a:rPr>
              <a:t>adalah</a:t>
            </a:r>
            <a:r>
              <a:rPr lang="en-US" sz="2400" dirty="0">
                <a:latin typeface="Arial Narrow" panose="020B0606020202030204" pitchFamily="34" charset="0"/>
              </a:rPr>
              <a:t> </a:t>
            </a:r>
            <a:r>
              <a:rPr lang="en-US" sz="2400" dirty="0" err="1">
                <a:latin typeface="Arial Narrow" panose="020B0606020202030204" pitchFamily="34" charset="0"/>
              </a:rPr>
              <a:t>serangkaian</a:t>
            </a:r>
            <a:r>
              <a:rPr lang="en-US" sz="2400" dirty="0">
                <a:latin typeface="Arial Narrow" panose="020B0606020202030204" pitchFamily="34" charset="0"/>
              </a:rPr>
              <a:t> </a:t>
            </a:r>
            <a:r>
              <a:rPr lang="en-US" sz="2400" dirty="0" err="1">
                <a:latin typeface="Arial Narrow" panose="020B0606020202030204" pitchFamily="34" charset="0"/>
              </a:rPr>
              <a:t>perangkat</a:t>
            </a:r>
            <a:r>
              <a:rPr lang="en-US" sz="2400" dirty="0">
                <a:latin typeface="Arial Narrow" panose="020B0606020202030204" pitchFamily="34" charset="0"/>
              </a:rPr>
              <a:t> </a:t>
            </a:r>
            <a:r>
              <a:rPr lang="en-US" sz="2400" dirty="0" err="1">
                <a:latin typeface="Arial Narrow" panose="020B0606020202030204" pitchFamily="34" charset="0"/>
              </a:rPr>
              <a:t>dan</a:t>
            </a:r>
            <a:r>
              <a:rPr lang="en-US" sz="2400" dirty="0">
                <a:latin typeface="Arial Narrow" panose="020B0606020202030204" pitchFamily="34" charset="0"/>
              </a:rPr>
              <a:t> </a:t>
            </a:r>
            <a:r>
              <a:rPr lang="en-US" sz="2400" dirty="0" err="1">
                <a:latin typeface="Arial Narrow" panose="020B0606020202030204" pitchFamily="34" charset="0"/>
              </a:rPr>
              <a:t>prosedur</a:t>
            </a:r>
            <a:r>
              <a:rPr lang="en-US" sz="2400" dirty="0">
                <a:latin typeface="Arial Narrow" panose="020B0606020202030204" pitchFamily="34" charset="0"/>
              </a:rPr>
              <a:t> </a:t>
            </a:r>
            <a:r>
              <a:rPr lang="en-US" sz="2400" dirty="0" err="1">
                <a:latin typeface="Arial Narrow" panose="020B0606020202030204" pitchFamily="34" charset="0"/>
              </a:rPr>
              <a:t>elektronik</a:t>
            </a:r>
            <a:r>
              <a:rPr lang="en-US" sz="2400" dirty="0">
                <a:latin typeface="Arial Narrow" panose="020B0606020202030204" pitchFamily="34" charset="0"/>
              </a:rPr>
              <a:t> </a:t>
            </a:r>
            <a:r>
              <a:rPr lang="en-US" sz="2400" dirty="0" err="1">
                <a:latin typeface="Arial Narrow" panose="020B0606020202030204" pitchFamily="34" charset="0"/>
              </a:rPr>
              <a:t>yg</a:t>
            </a:r>
            <a:r>
              <a:rPr lang="en-US" sz="2400" dirty="0">
                <a:latin typeface="Arial Narrow" panose="020B0606020202030204" pitchFamily="34" charset="0"/>
              </a:rPr>
              <a:t> </a:t>
            </a:r>
            <a:r>
              <a:rPr lang="en-US" sz="2400" dirty="0" err="1">
                <a:latin typeface="Arial Narrow" panose="020B0606020202030204" pitchFamily="34" charset="0"/>
              </a:rPr>
              <a:t>berfungsi</a:t>
            </a:r>
            <a:r>
              <a:rPr lang="en-US" sz="2400" dirty="0">
                <a:latin typeface="Arial Narrow" panose="020B0606020202030204" pitchFamily="34" charset="0"/>
              </a:rPr>
              <a:t> </a:t>
            </a:r>
            <a:r>
              <a:rPr lang="en-US" sz="2400" dirty="0" err="1">
                <a:latin typeface="Arial Narrow" panose="020B0606020202030204" pitchFamily="34" charset="0"/>
              </a:rPr>
              <a:t>mempersiapkan</a:t>
            </a:r>
            <a:r>
              <a:rPr lang="en-US" sz="2400" dirty="0">
                <a:latin typeface="Arial Narrow" panose="020B0606020202030204" pitchFamily="34" charset="0"/>
              </a:rPr>
              <a:t>, </a:t>
            </a:r>
            <a:r>
              <a:rPr lang="en-US" sz="2400" dirty="0" err="1">
                <a:latin typeface="Arial Narrow" panose="020B0606020202030204" pitchFamily="34" charset="0"/>
              </a:rPr>
              <a:t>mengumpulkan</a:t>
            </a:r>
            <a:r>
              <a:rPr lang="en-US" sz="2400" dirty="0">
                <a:latin typeface="Arial Narrow" panose="020B0606020202030204" pitchFamily="34" charset="0"/>
              </a:rPr>
              <a:t>, </a:t>
            </a:r>
            <a:r>
              <a:rPr lang="en-US" sz="2400" dirty="0" err="1">
                <a:latin typeface="Arial Narrow" panose="020B0606020202030204" pitchFamily="34" charset="0"/>
              </a:rPr>
              <a:t>mengolah</a:t>
            </a:r>
            <a:r>
              <a:rPr lang="en-US" sz="2400" dirty="0">
                <a:latin typeface="Arial Narrow" panose="020B0606020202030204" pitchFamily="34" charset="0"/>
              </a:rPr>
              <a:t>, </a:t>
            </a:r>
            <a:r>
              <a:rPr lang="en-US" sz="2400" dirty="0" err="1">
                <a:latin typeface="Arial Narrow" panose="020B0606020202030204" pitchFamily="34" charset="0"/>
              </a:rPr>
              <a:t>menganalisis</a:t>
            </a:r>
            <a:r>
              <a:rPr lang="en-US" sz="2400" dirty="0">
                <a:latin typeface="Arial Narrow" panose="020B0606020202030204" pitchFamily="34" charset="0"/>
              </a:rPr>
              <a:t>, </a:t>
            </a:r>
            <a:r>
              <a:rPr lang="en-US" sz="2400" dirty="0" err="1">
                <a:latin typeface="Arial Narrow" panose="020B0606020202030204" pitchFamily="34" charset="0"/>
              </a:rPr>
              <a:t>menyimpan</a:t>
            </a:r>
            <a:r>
              <a:rPr lang="en-US" sz="2400" dirty="0">
                <a:latin typeface="Arial Narrow" panose="020B0606020202030204" pitchFamily="34" charset="0"/>
              </a:rPr>
              <a:t>, </a:t>
            </a:r>
            <a:r>
              <a:rPr lang="en-US" sz="2400" dirty="0" err="1">
                <a:latin typeface="Arial Narrow" panose="020B0606020202030204" pitchFamily="34" charset="0"/>
              </a:rPr>
              <a:t>menampilkan</a:t>
            </a:r>
            <a:r>
              <a:rPr lang="en-US" sz="2400" dirty="0">
                <a:latin typeface="Arial Narrow" panose="020B0606020202030204" pitchFamily="34" charset="0"/>
              </a:rPr>
              <a:t>, </a:t>
            </a:r>
            <a:r>
              <a:rPr lang="en-US" sz="2400" dirty="0" err="1">
                <a:latin typeface="Arial Narrow" panose="020B0606020202030204" pitchFamily="34" charset="0"/>
              </a:rPr>
              <a:t>mengumumkan</a:t>
            </a:r>
            <a:r>
              <a:rPr lang="en-US" sz="2400" dirty="0">
                <a:latin typeface="Arial Narrow" panose="020B0606020202030204" pitchFamily="34" charset="0"/>
              </a:rPr>
              <a:t>, </a:t>
            </a:r>
            <a:r>
              <a:rPr lang="en-US" sz="2400" dirty="0" err="1">
                <a:latin typeface="Arial Narrow" panose="020B0606020202030204" pitchFamily="34" charset="0"/>
              </a:rPr>
              <a:t>mengirimkan</a:t>
            </a:r>
            <a:r>
              <a:rPr lang="en-US" sz="2400" dirty="0">
                <a:latin typeface="Arial Narrow" panose="020B0606020202030204" pitchFamily="34" charset="0"/>
              </a:rPr>
              <a:t> </a:t>
            </a:r>
            <a:r>
              <a:rPr lang="en-US" sz="2400" dirty="0" err="1">
                <a:latin typeface="Arial Narrow" panose="020B0606020202030204" pitchFamily="34" charset="0"/>
              </a:rPr>
              <a:t>dan</a:t>
            </a:r>
            <a:r>
              <a:rPr lang="en-US" sz="2400" dirty="0">
                <a:latin typeface="Arial Narrow" panose="020B0606020202030204" pitchFamily="34" charset="0"/>
              </a:rPr>
              <a:t>/ </a:t>
            </a:r>
            <a:r>
              <a:rPr lang="en-US" sz="2400" dirty="0" err="1">
                <a:latin typeface="Arial Narrow" panose="020B0606020202030204" pitchFamily="34" charset="0"/>
              </a:rPr>
              <a:t>atau</a:t>
            </a:r>
            <a:r>
              <a:rPr lang="en-US" sz="2400" dirty="0">
                <a:latin typeface="Arial Narrow" panose="020B0606020202030204" pitchFamily="34" charset="0"/>
              </a:rPr>
              <a:t> </a:t>
            </a:r>
            <a:r>
              <a:rPr lang="en-US" sz="2400" dirty="0" err="1">
                <a:latin typeface="Arial Narrow" panose="020B0606020202030204" pitchFamily="34" charset="0"/>
              </a:rPr>
              <a:t>menyebarkan</a:t>
            </a:r>
            <a:r>
              <a:rPr lang="en-US" sz="2400" dirty="0">
                <a:latin typeface="Arial Narrow" panose="020B0606020202030204" pitchFamily="34" charset="0"/>
              </a:rPr>
              <a:t> </a:t>
            </a:r>
            <a:r>
              <a:rPr lang="en-US" sz="2400" dirty="0" err="1">
                <a:latin typeface="Arial Narrow" panose="020B0606020202030204" pitchFamily="34" charset="0"/>
              </a:rPr>
              <a:t>informasi</a:t>
            </a:r>
            <a:r>
              <a:rPr lang="en-US" sz="2400" dirty="0">
                <a:latin typeface="Arial Narrow" panose="020B0606020202030204" pitchFamily="34" charset="0"/>
              </a:rPr>
              <a:t> </a:t>
            </a:r>
            <a:r>
              <a:rPr lang="en-US" sz="2400" dirty="0" err="1">
                <a:latin typeface="Arial Narrow" panose="020B0606020202030204" pitchFamily="34" charset="0"/>
              </a:rPr>
              <a:t>elektronik</a:t>
            </a:r>
            <a:endParaRPr lang="en-US" sz="2400" dirty="0">
              <a:latin typeface="Arial Narrow" panose="020B0606020202030204" pitchFamily="34" charset="0"/>
            </a:endParaRPr>
          </a:p>
          <a:p>
            <a:pPr marL="285750" indent="-285750">
              <a:buFont typeface="Arial" panose="020B0604020202020204" pitchFamily="34" charset="0"/>
              <a:buChar char="•"/>
            </a:pPr>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Informasi</a:t>
            </a:r>
            <a:r>
              <a:rPr lang="en-US" sz="2400" dirty="0">
                <a:latin typeface="Arial Narrow" panose="020B0606020202030204" pitchFamily="34" charset="0"/>
              </a:rPr>
              <a:t> </a:t>
            </a:r>
            <a:r>
              <a:rPr lang="en-US" sz="2400" dirty="0" err="1">
                <a:latin typeface="Arial Narrow" panose="020B0606020202030204" pitchFamily="34" charset="0"/>
              </a:rPr>
              <a:t>elektronik</a:t>
            </a:r>
            <a:r>
              <a:rPr lang="en-US" sz="2400" dirty="0">
                <a:latin typeface="Arial Narrow" panose="020B0606020202030204" pitchFamily="34" charset="0"/>
              </a:rPr>
              <a:t> </a:t>
            </a:r>
            <a:r>
              <a:rPr lang="en-US" sz="2400" dirty="0" err="1">
                <a:latin typeface="Arial Narrow" panose="020B0606020202030204" pitchFamily="34" charset="0"/>
              </a:rPr>
              <a:t>adalah</a:t>
            </a:r>
            <a:r>
              <a:rPr lang="en-US" sz="2400" dirty="0">
                <a:latin typeface="Arial Narrow" panose="020B0606020202030204" pitchFamily="34" charset="0"/>
              </a:rPr>
              <a:t> </a:t>
            </a:r>
            <a:r>
              <a:rPr lang="en-US" sz="2400" dirty="0" err="1">
                <a:latin typeface="Arial Narrow" panose="020B0606020202030204" pitchFamily="34" charset="0"/>
              </a:rPr>
              <a:t>satu</a:t>
            </a:r>
            <a:r>
              <a:rPr lang="en-US" sz="2400" dirty="0">
                <a:latin typeface="Arial Narrow" panose="020B0606020202030204" pitchFamily="34" charset="0"/>
              </a:rPr>
              <a:t> </a:t>
            </a:r>
            <a:r>
              <a:rPr lang="en-US" sz="2400" dirty="0" err="1">
                <a:latin typeface="Arial Narrow" panose="020B0606020202030204" pitchFamily="34" charset="0"/>
              </a:rPr>
              <a:t>atau</a:t>
            </a:r>
            <a:r>
              <a:rPr lang="en-US" sz="2400" dirty="0">
                <a:latin typeface="Arial Narrow" panose="020B0606020202030204" pitchFamily="34" charset="0"/>
              </a:rPr>
              <a:t> </a:t>
            </a:r>
            <a:r>
              <a:rPr lang="en-US" sz="2400" dirty="0" err="1">
                <a:latin typeface="Arial Narrow" panose="020B0606020202030204" pitchFamily="34" charset="0"/>
              </a:rPr>
              <a:t>sekumpulan</a:t>
            </a:r>
            <a:r>
              <a:rPr lang="en-US" sz="2400" dirty="0">
                <a:latin typeface="Arial Narrow" panose="020B0606020202030204" pitchFamily="34" charset="0"/>
              </a:rPr>
              <a:t> data </a:t>
            </a:r>
            <a:r>
              <a:rPr lang="en-US" sz="2400" dirty="0" err="1">
                <a:latin typeface="Arial Narrow" panose="020B0606020202030204" pitchFamily="34" charset="0"/>
              </a:rPr>
              <a:t>elektronik</a:t>
            </a:r>
            <a:r>
              <a:rPr lang="en-US" sz="2400" dirty="0">
                <a:latin typeface="Arial Narrow" panose="020B0606020202030204" pitchFamily="34" charset="0"/>
              </a:rPr>
              <a:t> </a:t>
            </a:r>
            <a:r>
              <a:rPr lang="en-US" sz="2400" dirty="0" err="1">
                <a:latin typeface="Arial Narrow" panose="020B0606020202030204" pitchFamily="34" charset="0"/>
              </a:rPr>
              <a:t>termasuk</a:t>
            </a:r>
            <a:r>
              <a:rPr lang="en-US" sz="2400" dirty="0">
                <a:latin typeface="Arial Narrow" panose="020B0606020202030204" pitchFamily="34" charset="0"/>
              </a:rPr>
              <a:t> </a:t>
            </a:r>
            <a:r>
              <a:rPr lang="en-US" sz="2400" dirty="0" err="1">
                <a:latin typeface="Arial Narrow" panose="020B0606020202030204" pitchFamily="34" charset="0"/>
              </a:rPr>
              <a:t>tidak</a:t>
            </a:r>
            <a:r>
              <a:rPr lang="en-US" sz="2400" dirty="0">
                <a:latin typeface="Arial Narrow" panose="020B0606020202030204" pitchFamily="34" charset="0"/>
              </a:rPr>
              <a:t> </a:t>
            </a:r>
            <a:r>
              <a:rPr lang="en-US" sz="2400" dirty="0" err="1">
                <a:latin typeface="Arial Narrow" panose="020B0606020202030204" pitchFamily="34" charset="0"/>
              </a:rPr>
              <a:t>terbatas</a:t>
            </a:r>
            <a:r>
              <a:rPr lang="en-US" sz="2400" dirty="0">
                <a:latin typeface="Arial Narrow" panose="020B0606020202030204" pitchFamily="34" charset="0"/>
              </a:rPr>
              <a:t> </a:t>
            </a:r>
            <a:r>
              <a:rPr lang="en-US" sz="2400" dirty="0" err="1">
                <a:latin typeface="Arial Narrow" panose="020B0606020202030204" pitchFamily="34" charset="0"/>
              </a:rPr>
              <a:t>pada</a:t>
            </a:r>
            <a:r>
              <a:rPr lang="en-US" sz="2400" dirty="0">
                <a:latin typeface="Arial Narrow" panose="020B0606020202030204" pitchFamily="34" charset="0"/>
              </a:rPr>
              <a:t> </a:t>
            </a:r>
            <a:r>
              <a:rPr lang="en-US" sz="2400" dirty="0" err="1">
                <a:latin typeface="Arial Narrow" panose="020B0606020202030204" pitchFamily="34" charset="0"/>
              </a:rPr>
              <a:t>tulisan</a:t>
            </a:r>
            <a:r>
              <a:rPr lang="en-US" sz="2400" dirty="0">
                <a:latin typeface="Arial Narrow" panose="020B0606020202030204" pitchFamily="34" charset="0"/>
              </a:rPr>
              <a:t>, </a:t>
            </a:r>
            <a:r>
              <a:rPr lang="en-US" sz="2400" dirty="0" err="1">
                <a:latin typeface="Arial Narrow" panose="020B0606020202030204" pitchFamily="34" charset="0"/>
              </a:rPr>
              <a:t>suara</a:t>
            </a:r>
            <a:r>
              <a:rPr lang="en-US" sz="2400" dirty="0">
                <a:latin typeface="Arial Narrow" panose="020B0606020202030204" pitchFamily="34" charset="0"/>
              </a:rPr>
              <a:t>, </a:t>
            </a:r>
            <a:r>
              <a:rPr lang="en-US" sz="2400" dirty="0" err="1">
                <a:latin typeface="Arial Narrow" panose="020B0606020202030204" pitchFamily="34" charset="0"/>
              </a:rPr>
              <a:t>gambar</a:t>
            </a:r>
            <a:r>
              <a:rPr lang="en-US" sz="2400" dirty="0">
                <a:latin typeface="Arial Narrow" panose="020B0606020202030204" pitchFamily="34" charset="0"/>
              </a:rPr>
              <a:t>, </a:t>
            </a:r>
            <a:r>
              <a:rPr lang="en-US" sz="2400" dirty="0" err="1">
                <a:latin typeface="Arial Narrow" panose="020B0606020202030204" pitchFamily="34" charset="0"/>
              </a:rPr>
              <a:t>peta</a:t>
            </a:r>
            <a:r>
              <a:rPr lang="en-US" sz="2400" dirty="0">
                <a:latin typeface="Arial Narrow" panose="020B0606020202030204" pitchFamily="34" charset="0"/>
              </a:rPr>
              <a:t>, </a:t>
            </a:r>
            <a:r>
              <a:rPr lang="en-US" sz="2400" dirty="0" err="1">
                <a:latin typeface="Arial Narrow" panose="020B0606020202030204" pitchFamily="34" charset="0"/>
              </a:rPr>
              <a:t>rancangan</a:t>
            </a:r>
            <a:r>
              <a:rPr lang="en-US" sz="2400" dirty="0">
                <a:latin typeface="Arial Narrow" panose="020B0606020202030204" pitchFamily="34" charset="0"/>
              </a:rPr>
              <a:t>, </a:t>
            </a:r>
            <a:r>
              <a:rPr lang="en-US" sz="2400" dirty="0" err="1">
                <a:latin typeface="Arial Narrow" panose="020B0606020202030204" pitchFamily="34" charset="0"/>
              </a:rPr>
              <a:t>foto</a:t>
            </a:r>
            <a:r>
              <a:rPr lang="en-US" sz="2400" dirty="0">
                <a:latin typeface="Arial Narrow" panose="020B0606020202030204" pitchFamily="34" charset="0"/>
              </a:rPr>
              <a:t>, </a:t>
            </a:r>
            <a:r>
              <a:rPr lang="en-US" sz="2400" dirty="0" err="1">
                <a:latin typeface="Arial Narrow" panose="020B0606020202030204" pitchFamily="34" charset="0"/>
              </a:rPr>
              <a:t>edi</a:t>
            </a:r>
            <a:r>
              <a:rPr lang="en-US" sz="2400" dirty="0">
                <a:latin typeface="Arial Narrow" panose="020B0606020202030204" pitchFamily="34" charset="0"/>
              </a:rPr>
              <a:t>, </a:t>
            </a:r>
            <a:r>
              <a:rPr lang="en-US" sz="2400" dirty="0" err="1">
                <a:latin typeface="Arial Narrow" panose="020B0606020202030204" pitchFamily="34" charset="0"/>
              </a:rPr>
              <a:t>surat</a:t>
            </a:r>
            <a:r>
              <a:rPr lang="en-US" sz="2400" dirty="0">
                <a:latin typeface="Arial Narrow" panose="020B0606020202030204" pitchFamily="34" charset="0"/>
              </a:rPr>
              <a:t> </a:t>
            </a:r>
            <a:r>
              <a:rPr lang="en-US" sz="2400" dirty="0" err="1">
                <a:latin typeface="Arial Narrow" panose="020B0606020202030204" pitchFamily="34" charset="0"/>
              </a:rPr>
              <a:t>elektronik</a:t>
            </a:r>
            <a:r>
              <a:rPr lang="en-US" sz="2400" dirty="0">
                <a:latin typeface="Arial Narrow" panose="020B0606020202030204" pitchFamily="34" charset="0"/>
              </a:rPr>
              <a:t>, telegram, </a:t>
            </a:r>
            <a:r>
              <a:rPr lang="en-US" sz="2400" dirty="0" err="1">
                <a:latin typeface="Arial Narrow" panose="020B0606020202030204" pitchFamily="34" charset="0"/>
              </a:rPr>
              <a:t>teleks</a:t>
            </a:r>
            <a:r>
              <a:rPr lang="en-US" sz="2400" dirty="0">
                <a:latin typeface="Arial Narrow" panose="020B0606020202030204" pitchFamily="34" charset="0"/>
              </a:rPr>
              <a:t>, telecopy </a:t>
            </a:r>
            <a:r>
              <a:rPr lang="en-US" sz="2400" dirty="0" err="1">
                <a:latin typeface="Arial Narrow" panose="020B0606020202030204" pitchFamily="34" charset="0"/>
              </a:rPr>
              <a:t>atay</a:t>
            </a:r>
            <a:r>
              <a:rPr lang="en-US" sz="2400" dirty="0">
                <a:latin typeface="Arial Narrow" panose="020B0606020202030204" pitchFamily="34" charset="0"/>
              </a:rPr>
              <a:t> </a:t>
            </a:r>
            <a:r>
              <a:rPr lang="en-US" sz="2400" dirty="0" err="1">
                <a:latin typeface="Arial Narrow" panose="020B0606020202030204" pitchFamily="34" charset="0"/>
              </a:rPr>
              <a:t>sejenisnya</a:t>
            </a:r>
            <a:r>
              <a:rPr lang="en-US" sz="2400" dirty="0">
                <a:latin typeface="Arial Narrow" panose="020B0606020202030204" pitchFamily="34" charset="0"/>
              </a:rPr>
              <a:t>, </a:t>
            </a:r>
            <a:r>
              <a:rPr lang="en-US" sz="2400" dirty="0" err="1">
                <a:latin typeface="Arial Narrow" panose="020B0606020202030204" pitchFamily="34" charset="0"/>
              </a:rPr>
              <a:t>huuf</a:t>
            </a:r>
            <a:r>
              <a:rPr lang="en-US" sz="2400" dirty="0">
                <a:latin typeface="Arial Narrow" panose="020B0606020202030204" pitchFamily="34" charset="0"/>
              </a:rPr>
              <a:t>, </a:t>
            </a:r>
            <a:r>
              <a:rPr lang="en-US" sz="2400" dirty="0" err="1">
                <a:latin typeface="Arial Narrow" panose="020B0606020202030204" pitchFamily="34" charset="0"/>
              </a:rPr>
              <a:t>tanda</a:t>
            </a:r>
            <a:r>
              <a:rPr lang="en-US" sz="2400" dirty="0">
                <a:latin typeface="Arial Narrow" panose="020B0606020202030204" pitchFamily="34" charset="0"/>
              </a:rPr>
              <a:t>, </a:t>
            </a:r>
            <a:r>
              <a:rPr lang="en-US" sz="2400" dirty="0" err="1">
                <a:latin typeface="Arial Narrow" panose="020B0606020202030204" pitchFamily="34" charset="0"/>
              </a:rPr>
              <a:t>angak</a:t>
            </a:r>
            <a:r>
              <a:rPr lang="en-US" sz="2400" dirty="0">
                <a:latin typeface="Arial Narrow" panose="020B0606020202030204" pitchFamily="34" charset="0"/>
              </a:rPr>
              <a:t>, </a:t>
            </a:r>
            <a:r>
              <a:rPr lang="en-US" sz="2400" dirty="0" err="1">
                <a:latin typeface="Arial Narrow" panose="020B0606020202030204" pitchFamily="34" charset="0"/>
              </a:rPr>
              <a:t>kode</a:t>
            </a:r>
            <a:r>
              <a:rPr lang="en-US" sz="2400" dirty="0">
                <a:latin typeface="Arial Narrow" panose="020B0606020202030204" pitchFamily="34" charset="0"/>
              </a:rPr>
              <a:t> </a:t>
            </a:r>
            <a:r>
              <a:rPr lang="en-US" sz="2400" dirty="0" err="1">
                <a:latin typeface="Arial Narrow" panose="020B0606020202030204" pitchFamily="34" charset="0"/>
              </a:rPr>
              <a:t>akses</a:t>
            </a:r>
            <a:r>
              <a:rPr lang="en-US" sz="2400" dirty="0">
                <a:latin typeface="Arial Narrow" panose="020B0606020202030204" pitchFamily="34" charset="0"/>
              </a:rPr>
              <a:t>, symbol, </a:t>
            </a:r>
            <a:r>
              <a:rPr lang="en-US" sz="2400" dirty="0" err="1">
                <a:latin typeface="Arial Narrow" panose="020B0606020202030204" pitchFamily="34" charset="0"/>
              </a:rPr>
              <a:t>atau</a:t>
            </a:r>
            <a:r>
              <a:rPr lang="en-US" sz="2400" dirty="0">
                <a:latin typeface="Arial Narrow" panose="020B0606020202030204" pitchFamily="34" charset="0"/>
              </a:rPr>
              <a:t> </a:t>
            </a:r>
            <a:r>
              <a:rPr lang="en-US" sz="2400" dirty="0" err="1">
                <a:latin typeface="Arial Narrow" panose="020B0606020202030204" pitchFamily="34" charset="0"/>
              </a:rPr>
              <a:t>perforasi</a:t>
            </a:r>
            <a:r>
              <a:rPr lang="en-US" sz="2400" dirty="0">
                <a:latin typeface="Arial Narrow" panose="020B0606020202030204" pitchFamily="34" charset="0"/>
              </a:rPr>
              <a:t> </a:t>
            </a:r>
            <a:r>
              <a:rPr lang="en-US" sz="2400" dirty="0" err="1">
                <a:latin typeface="Arial Narrow" panose="020B0606020202030204" pitchFamily="34" charset="0"/>
              </a:rPr>
              <a:t>yg</a:t>
            </a:r>
            <a:r>
              <a:rPr lang="en-US" sz="2400" dirty="0">
                <a:latin typeface="Arial Narrow" panose="020B0606020202030204" pitchFamily="34" charset="0"/>
              </a:rPr>
              <a:t> </a:t>
            </a:r>
            <a:r>
              <a:rPr lang="en-US" sz="2400" dirty="0" err="1">
                <a:latin typeface="Arial Narrow" panose="020B0606020202030204" pitchFamily="34" charset="0"/>
              </a:rPr>
              <a:t>telah</a:t>
            </a:r>
            <a:r>
              <a:rPr lang="en-US" sz="2400" dirty="0">
                <a:latin typeface="Arial Narrow" panose="020B0606020202030204" pitchFamily="34" charset="0"/>
              </a:rPr>
              <a:t> </a:t>
            </a:r>
            <a:r>
              <a:rPr lang="en-US" sz="2400" dirty="0" err="1">
                <a:latin typeface="Arial Narrow" panose="020B0606020202030204" pitchFamily="34" charset="0"/>
              </a:rPr>
              <a:t>diolah</a:t>
            </a:r>
            <a:r>
              <a:rPr lang="en-US" sz="2400" dirty="0">
                <a:latin typeface="Arial Narrow" panose="020B0606020202030204" pitchFamily="34" charset="0"/>
              </a:rPr>
              <a:t> </a:t>
            </a:r>
            <a:r>
              <a:rPr lang="en-US" sz="2400" dirty="0" err="1">
                <a:latin typeface="Arial Narrow" panose="020B0606020202030204" pitchFamily="34" charset="0"/>
              </a:rPr>
              <a:t>yg</a:t>
            </a:r>
            <a:r>
              <a:rPr lang="en-US" sz="2400" dirty="0">
                <a:latin typeface="Arial Narrow" panose="020B0606020202030204" pitchFamily="34" charset="0"/>
              </a:rPr>
              <a:t> </a:t>
            </a:r>
            <a:r>
              <a:rPr lang="en-US" sz="2400" dirty="0" err="1">
                <a:latin typeface="Arial Narrow" panose="020B0606020202030204" pitchFamily="34" charset="0"/>
              </a:rPr>
              <a:t>memiliki</a:t>
            </a:r>
            <a:r>
              <a:rPr lang="en-US" sz="2400" dirty="0">
                <a:latin typeface="Arial Narrow" panose="020B0606020202030204" pitchFamily="34" charset="0"/>
              </a:rPr>
              <a:t> </a:t>
            </a:r>
            <a:r>
              <a:rPr lang="en-US" sz="2400" dirty="0" err="1">
                <a:latin typeface="Arial Narrow" panose="020B0606020202030204" pitchFamily="34" charset="0"/>
              </a:rPr>
              <a:t>arti</a:t>
            </a:r>
            <a:r>
              <a:rPr lang="en-US" sz="2400" dirty="0">
                <a:latin typeface="Arial Narrow" panose="020B0606020202030204" pitchFamily="34" charset="0"/>
              </a:rPr>
              <a:t> </a:t>
            </a:r>
            <a:r>
              <a:rPr lang="en-US" sz="2400" dirty="0" err="1">
                <a:latin typeface="Arial Narrow" panose="020B0606020202030204" pitchFamily="34" charset="0"/>
              </a:rPr>
              <a:t>atau</a:t>
            </a:r>
            <a:r>
              <a:rPr lang="en-US" sz="2400" dirty="0">
                <a:latin typeface="Arial Narrow" panose="020B0606020202030204" pitchFamily="34" charset="0"/>
              </a:rPr>
              <a:t> </a:t>
            </a:r>
            <a:r>
              <a:rPr lang="en-US" sz="2400" dirty="0" err="1">
                <a:latin typeface="Arial Narrow" panose="020B0606020202030204" pitchFamily="34" charset="0"/>
              </a:rPr>
              <a:t>dipahami</a:t>
            </a:r>
            <a:r>
              <a:rPr lang="en-US" sz="2400" dirty="0">
                <a:latin typeface="Arial Narrow" panose="020B0606020202030204" pitchFamily="34" charset="0"/>
              </a:rPr>
              <a:t> </a:t>
            </a:r>
            <a:r>
              <a:rPr lang="en-US" sz="2400" dirty="0" err="1">
                <a:latin typeface="Arial Narrow" panose="020B0606020202030204" pitchFamily="34" charset="0"/>
              </a:rPr>
              <a:t>oleh</a:t>
            </a:r>
            <a:r>
              <a:rPr lang="en-US" sz="2400" dirty="0">
                <a:latin typeface="Arial Narrow" panose="020B0606020202030204" pitchFamily="34" charset="0"/>
              </a:rPr>
              <a:t> orang </a:t>
            </a:r>
            <a:r>
              <a:rPr lang="en-US" sz="2400" dirty="0" err="1">
                <a:latin typeface="Arial Narrow" panose="020B0606020202030204" pitchFamily="34" charset="0"/>
              </a:rPr>
              <a:t>yg</a:t>
            </a:r>
            <a:r>
              <a:rPr lang="en-US" sz="2400" dirty="0">
                <a:latin typeface="Arial Narrow" panose="020B0606020202030204" pitchFamily="34" charset="0"/>
              </a:rPr>
              <a:t> </a:t>
            </a:r>
            <a:r>
              <a:rPr lang="en-US" sz="2400" dirty="0" err="1">
                <a:latin typeface="Arial Narrow" panose="020B0606020202030204" pitchFamily="34" charset="0"/>
              </a:rPr>
              <a:t>mampu</a:t>
            </a:r>
            <a:r>
              <a:rPr lang="en-US" sz="2400" dirty="0">
                <a:latin typeface="Arial Narrow" panose="020B0606020202030204" pitchFamily="34" charset="0"/>
              </a:rPr>
              <a:t> </a:t>
            </a:r>
            <a:r>
              <a:rPr lang="en-US" sz="2400" dirty="0" err="1">
                <a:latin typeface="Arial Narrow" panose="020B0606020202030204" pitchFamily="34" charset="0"/>
              </a:rPr>
              <a:t>memahaminya</a:t>
            </a:r>
            <a:endParaRPr lang="en-US" sz="2400" dirty="0">
              <a:latin typeface="Arial Narrow" panose="020B0606020202030204" pitchFamily="34" charset="0"/>
            </a:endParaRPr>
          </a:p>
        </p:txBody>
      </p:sp>
    </p:spTree>
    <p:extLst>
      <p:ext uri="{BB962C8B-B14F-4D97-AF65-F5344CB8AC3E}">
        <p14:creationId xmlns:p14="http://schemas.microsoft.com/office/powerpoint/2010/main" val="80964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933714" cy="6864101"/>
          </a:xfrm>
          <a:prstGeom prst="rect">
            <a:avLst/>
          </a:prstGeom>
        </p:spPr>
      </p:pic>
      <p:sp>
        <p:nvSpPr>
          <p:cNvPr id="2" name="Title 1"/>
          <p:cNvSpPr>
            <a:spLocks noGrp="1"/>
          </p:cNvSpPr>
          <p:nvPr>
            <p:ph type="title"/>
          </p:nvPr>
        </p:nvSpPr>
        <p:spPr>
          <a:xfrm>
            <a:off x="508854" y="464457"/>
            <a:ext cx="6806347" cy="1219200"/>
          </a:xfrm>
          <a:solidFill>
            <a:srgbClr val="016EA6"/>
          </a:solidFill>
        </p:spPr>
        <p:txBody>
          <a:bodyPr anchor="ctr"/>
          <a:lstStyle/>
          <a:p>
            <a:r>
              <a:rPr lang="en-US" dirty="0" err="1">
                <a:solidFill>
                  <a:schemeClr val="bg1"/>
                </a:solidFill>
                <a:latin typeface="Arial Narrow" panose="020B0606020202030204" pitchFamily="34" charset="0"/>
              </a:rPr>
              <a:t>Instansi</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terkait</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dengan</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Notaris</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yg</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telah</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melakukan</a:t>
            </a:r>
            <a:r>
              <a:rPr lang="en-US" dirty="0">
                <a:solidFill>
                  <a:schemeClr val="bg1"/>
                </a:solidFill>
                <a:latin typeface="Arial Narrow" panose="020B0606020202030204" pitchFamily="34" charset="0"/>
              </a:rPr>
              <a:t> </a:t>
            </a:r>
            <a:r>
              <a:rPr lang="en-US" dirty="0" err="1">
                <a:solidFill>
                  <a:schemeClr val="bg1"/>
                </a:solidFill>
                <a:latin typeface="Arial Narrow" panose="020B0606020202030204" pitchFamily="34" charset="0"/>
              </a:rPr>
              <a:t>digitalisasi</a:t>
            </a:r>
            <a:endParaRPr lang="en-US" dirty="0">
              <a:solidFill>
                <a:schemeClr val="bg1"/>
              </a:solidFill>
              <a:latin typeface="Arial Narrow" panose="020B0606020202030204" pitchFamily="34" charset="0"/>
            </a:endParaRPr>
          </a:p>
        </p:txBody>
      </p:sp>
      <p:sp>
        <p:nvSpPr>
          <p:cNvPr id="3" name="TextBox 2"/>
          <p:cNvSpPr txBox="1"/>
          <p:nvPr/>
        </p:nvSpPr>
        <p:spPr>
          <a:xfrm>
            <a:off x="508855" y="1683657"/>
            <a:ext cx="9041546" cy="4708981"/>
          </a:xfrm>
          <a:prstGeom prst="rect">
            <a:avLst/>
          </a:prstGeom>
          <a:solidFill>
            <a:srgbClr val="016EA6"/>
          </a:solidFill>
        </p:spPr>
        <p:txBody>
          <a:bodyPr wrap="square" rtlCol="0" anchor="ctr">
            <a:spAutoFit/>
          </a:bodyPr>
          <a:lstStyle/>
          <a:p>
            <a:pPr marL="285750" indent="-285750">
              <a:buFont typeface="Arial" panose="020B0604020202020204" pitchFamily="34" charset="0"/>
              <a:buChar char="•"/>
            </a:pPr>
            <a:r>
              <a:rPr lang="en-US" sz="2000" dirty="0" err="1">
                <a:solidFill>
                  <a:schemeClr val="bg1"/>
                </a:solidFill>
                <a:latin typeface="Arial Narrow" panose="020B0606020202030204" pitchFamily="34" charset="0"/>
              </a:rPr>
              <a:t>Dirjen</a:t>
            </a:r>
            <a:r>
              <a:rPr lang="en-US" sz="2000" dirty="0">
                <a:solidFill>
                  <a:schemeClr val="bg1"/>
                </a:solidFill>
                <a:latin typeface="Arial Narrow" panose="020B0606020202030204" pitchFamily="34" charset="0"/>
              </a:rPr>
              <a:t> AHU </a:t>
            </a:r>
            <a:r>
              <a:rPr lang="en-US" sz="2000" dirty="0" err="1">
                <a:solidFill>
                  <a:schemeClr val="bg1"/>
                </a:solidFill>
                <a:latin typeface="Arial Narrow" panose="020B0606020202030204" pitchFamily="34" charset="0"/>
              </a:rPr>
              <a:t>Kemenkumham</a:t>
            </a:r>
            <a:r>
              <a:rPr lang="en-US" sz="2000" dirty="0">
                <a:solidFill>
                  <a:schemeClr val="bg1"/>
                </a:solidFill>
                <a:latin typeface="Arial Narrow" panose="020B0606020202030204" pitchFamily="34" charset="0"/>
              </a:rPr>
              <a:t> :</a:t>
            </a:r>
          </a:p>
          <a:p>
            <a:r>
              <a:rPr lang="en-US" sz="2000" dirty="0">
                <a:solidFill>
                  <a:schemeClr val="bg1"/>
                </a:solidFill>
                <a:latin typeface="Arial Narrow" panose="020B0606020202030204" pitchFamily="34" charset="0"/>
              </a:rPr>
              <a:t>     - PT, CV, Firma, </a:t>
            </a:r>
            <a:r>
              <a:rPr lang="en-US" sz="2000" dirty="0" err="1">
                <a:solidFill>
                  <a:schemeClr val="bg1"/>
                </a:solidFill>
                <a:latin typeface="Arial Narrow" panose="020B0606020202030204" pitchFamily="34" charset="0"/>
              </a:rPr>
              <a:t>persekutuan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perdata</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koperasi</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yayasan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perkumpulan</a:t>
            </a:r>
            <a:endParaRPr lang="en-US" sz="2000" dirty="0">
              <a:solidFill>
                <a:schemeClr val="bg1"/>
              </a:solidFill>
              <a:latin typeface="Arial Narrow" panose="020B0606020202030204" pitchFamily="34" charset="0"/>
            </a:endParaRP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Pelaporan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pendafataran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dan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pengecekan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wasiat</a:t>
            </a:r>
            <a:endParaRPr lang="en-US" sz="2000" dirty="0">
              <a:solidFill>
                <a:schemeClr val="bg1"/>
              </a:solidFill>
              <a:latin typeface="Arial Narrow" panose="020B0606020202030204" pitchFamily="34" charset="0"/>
            </a:endParaRP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Fidusia</a:t>
            </a:r>
            <a:endParaRPr lang="en-US" sz="2000" dirty="0">
              <a:solidFill>
                <a:schemeClr val="bg1"/>
              </a:solidFill>
              <a:latin typeface="Arial Narrow" panose="020B0606020202030204" pitchFamily="34" charset="0"/>
            </a:endParaRP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Laporan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bulanan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Notaris</a:t>
            </a:r>
            <a:endParaRPr lang="en-US" sz="2000" dirty="0">
              <a:solidFill>
                <a:schemeClr val="bg1"/>
              </a:solidFill>
              <a:latin typeface="Arial Narrow" panose="020B0606020202030204" pitchFamily="34" charset="0"/>
            </a:endParaRP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Pengangkatan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perpanjangan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perpindahan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dan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pemberhentian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Notaris</a:t>
            </a:r>
            <a:endParaRPr lang="en-US" sz="2000" dirty="0">
              <a:solidFill>
                <a:schemeClr val="bg1"/>
              </a:solidFill>
              <a:latin typeface="Arial Narrow" panose="020B0606020202030204" pitchFamily="34" charset="0"/>
            </a:endParaRP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dll</a:t>
            </a:r>
            <a:endParaRPr lang="en-US" sz="2000" dirty="0">
              <a:solidFill>
                <a:schemeClr val="bg1"/>
              </a:solidFill>
              <a:latin typeface="Arial Narrow" panose="020B0606020202030204" pitchFamily="34" charset="0"/>
            </a:endParaRPr>
          </a:p>
          <a:p>
            <a:pPr marL="285750" indent="-285750">
              <a:buFont typeface="Arial" panose="020B0604020202020204" pitchFamily="34" charset="0"/>
              <a:buChar char="•"/>
            </a:pPr>
            <a:endParaRPr lang="en-US" sz="2000" dirty="0">
              <a:solidFill>
                <a:schemeClr val="bg1"/>
              </a:solidFill>
              <a:latin typeface="Arial Narrow" panose="020B0606020202030204" pitchFamily="34" charset="0"/>
            </a:endParaRPr>
          </a:p>
          <a:p>
            <a:pPr marL="285750" indent="-285750">
              <a:buFont typeface="Arial" panose="020B0604020202020204" pitchFamily="34" charset="0"/>
              <a:buChar char="•"/>
            </a:pPr>
            <a:r>
              <a:rPr lang="en-US" sz="2000" dirty="0">
                <a:solidFill>
                  <a:schemeClr val="bg1"/>
                </a:solidFill>
                <a:latin typeface="Arial Narrow" panose="020B0606020202030204" pitchFamily="34" charset="0"/>
              </a:rPr>
              <a:t>BNRI  :</a:t>
            </a: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Pengajuan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pelaporan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berita</a:t>
            </a:r>
            <a:r>
              <a:rPr lang="en-US" sz="2000" dirty="0">
                <a:solidFill>
                  <a:schemeClr val="bg1"/>
                </a:solidFill>
                <a:latin typeface="Arial Narrow" panose="020B0606020202030204" pitchFamily="34" charset="0"/>
              </a:rPr>
              <a:t> Negara</a:t>
            </a:r>
          </a:p>
          <a:p>
            <a:r>
              <a:rPr lang="en-US" sz="2000" dirty="0">
                <a:solidFill>
                  <a:schemeClr val="bg1"/>
                </a:solidFill>
                <a:latin typeface="Arial Narrow" panose="020B0606020202030204" pitchFamily="34" charset="0"/>
              </a:rPr>
              <a:t>      - </a:t>
            </a:r>
            <a:r>
              <a:rPr lang="en-US" sz="2000" dirty="0" err="1">
                <a:solidFill>
                  <a:schemeClr val="bg1"/>
                </a:solidFill>
                <a:latin typeface="Arial Narrow" panose="020B0606020202030204" pitchFamily="34" charset="0"/>
              </a:rPr>
              <a:t>Pengajuan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percetakan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berita</a:t>
            </a:r>
            <a:r>
              <a:rPr lang="en-US" sz="2000" dirty="0">
                <a:solidFill>
                  <a:schemeClr val="bg1"/>
                </a:solidFill>
                <a:latin typeface="Arial Narrow" panose="020B0606020202030204" pitchFamily="34" charset="0"/>
              </a:rPr>
              <a:t> Negara</a:t>
            </a:r>
          </a:p>
          <a:p>
            <a:endParaRPr lang="en-US" sz="2000" dirty="0">
              <a:solidFill>
                <a:schemeClr val="bg1"/>
              </a:solidFill>
              <a:latin typeface="Arial Narrow" panose="020B0606020202030204" pitchFamily="34" charset="0"/>
            </a:endParaRPr>
          </a:p>
          <a:p>
            <a:pPr marL="285750" indent="-285750">
              <a:buFont typeface="Arial" panose="020B0604020202020204" pitchFamily="34" charset="0"/>
              <a:buChar char="•"/>
            </a:pPr>
            <a:r>
              <a:rPr lang="en-US" sz="2000" dirty="0">
                <a:solidFill>
                  <a:schemeClr val="bg1"/>
                </a:solidFill>
                <a:latin typeface="Arial Narrow" panose="020B0606020202030204" pitchFamily="34" charset="0"/>
              </a:rPr>
              <a:t>PPAT  :</a:t>
            </a:r>
          </a:p>
          <a:p>
            <a:r>
              <a:rPr lang="en-US" sz="2000" dirty="0">
                <a:solidFill>
                  <a:schemeClr val="bg1"/>
                </a:solidFill>
                <a:latin typeface="Arial Narrow" panose="020B0606020202030204" pitchFamily="34" charset="0"/>
              </a:rPr>
              <a:t>      -GRPS ( gathering report and information system)</a:t>
            </a:r>
            <a:r>
              <a:rPr lang="en-US" sz="2000" dirty="0" err="1">
                <a:solidFill>
                  <a:schemeClr val="bg1"/>
                </a:solidFill>
                <a:latin typeface="Arial Narrow" panose="020B0606020202030204" pitchFamily="34" charset="0"/>
              </a:rPr>
              <a:t>terkait</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dengan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laporan</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Notaris</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terhadap</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transaksi</a:t>
            </a:r>
            <a:r>
              <a:rPr lang="en-US" sz="2000" dirty="0">
                <a:solidFill>
                  <a:schemeClr val="bg1"/>
                </a:solidFill>
                <a:latin typeface="Arial Narrow" panose="020B0606020202030204" pitchFamily="34" charset="0"/>
              </a:rPr>
              <a:t> </a:t>
            </a:r>
            <a:r>
              <a:rPr lang="en-US" sz="2000" dirty="0" err="1">
                <a:solidFill>
                  <a:schemeClr val="bg1"/>
                </a:solidFill>
                <a:latin typeface="Arial Narrow" panose="020B0606020202030204" pitchFamily="34" charset="0"/>
              </a:rPr>
              <a:t>mencurigakan</a:t>
            </a:r>
            <a:endParaRPr lang="en-US" sz="20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78876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Narrow" panose="020B0606020202030204" pitchFamily="34" charset="0"/>
              </a:rPr>
              <a:t>                                   DASAR  HUKUM</a:t>
            </a:r>
          </a:p>
        </p:txBody>
      </p:sp>
      <p:sp>
        <p:nvSpPr>
          <p:cNvPr id="3" name="TextBox 2"/>
          <p:cNvSpPr txBox="1"/>
          <p:nvPr/>
        </p:nvSpPr>
        <p:spPr>
          <a:xfrm>
            <a:off x="1169894" y="1882588"/>
            <a:ext cx="9953720" cy="3693319"/>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Narrow" panose="020B0606020202030204" pitchFamily="34" charset="0"/>
              </a:rPr>
              <a:t>PP No 24 </a:t>
            </a:r>
            <a:r>
              <a:rPr lang="en-US" sz="2400" dirty="0" err="1">
                <a:latin typeface="Arial Narrow" panose="020B0606020202030204" pitchFamily="34" charset="0"/>
              </a:rPr>
              <a:t>Tahun</a:t>
            </a:r>
            <a:r>
              <a:rPr lang="en-US" sz="2400" dirty="0">
                <a:latin typeface="Arial Narrow" panose="020B0606020202030204" pitchFamily="34" charset="0"/>
              </a:rPr>
              <a:t> 2018 </a:t>
            </a:r>
            <a:r>
              <a:rPr lang="en-US" sz="2400" dirty="0" err="1">
                <a:latin typeface="Arial Narrow" panose="020B0606020202030204" pitchFamily="34" charset="0"/>
              </a:rPr>
              <a:t>ttg</a:t>
            </a:r>
            <a:r>
              <a:rPr lang="en-US" sz="2400" dirty="0">
                <a:latin typeface="Arial Narrow" panose="020B0606020202030204" pitchFamily="34" charset="0"/>
              </a:rPr>
              <a:t> </a:t>
            </a:r>
            <a:r>
              <a:rPr lang="en-US" sz="2400" dirty="0" err="1">
                <a:latin typeface="Arial Narrow" panose="020B0606020202030204" pitchFamily="34" charset="0"/>
              </a:rPr>
              <a:t>pelayanan</a:t>
            </a:r>
            <a:r>
              <a:rPr lang="en-US" sz="2400" dirty="0">
                <a:latin typeface="Arial Narrow" panose="020B0606020202030204" pitchFamily="34" charset="0"/>
              </a:rPr>
              <a:t> </a:t>
            </a:r>
            <a:r>
              <a:rPr lang="en-US" sz="2400" dirty="0" err="1">
                <a:latin typeface="Arial Narrow" panose="020B0606020202030204" pitchFamily="34" charset="0"/>
              </a:rPr>
              <a:t>perijinan</a:t>
            </a:r>
            <a:r>
              <a:rPr lang="en-US" sz="2400" dirty="0">
                <a:latin typeface="Arial Narrow" panose="020B0606020202030204" pitchFamily="34" charset="0"/>
              </a:rPr>
              <a:t> </a:t>
            </a:r>
            <a:r>
              <a:rPr lang="en-US" sz="2400" dirty="0" err="1">
                <a:latin typeface="Arial Narrow" panose="020B0606020202030204" pitchFamily="34" charset="0"/>
              </a:rPr>
              <a:t>berusaha</a:t>
            </a:r>
            <a:r>
              <a:rPr lang="en-US" sz="2400" dirty="0">
                <a:latin typeface="Arial Narrow" panose="020B0606020202030204" pitchFamily="34" charset="0"/>
              </a:rPr>
              <a:t> </a:t>
            </a:r>
            <a:r>
              <a:rPr lang="en-US" sz="2400" dirty="0" err="1">
                <a:latin typeface="Arial Narrow" panose="020B0606020202030204" pitchFamily="34" charset="0"/>
              </a:rPr>
              <a:t>terintegrasi</a:t>
            </a:r>
            <a:r>
              <a:rPr lang="en-US" sz="2400" dirty="0">
                <a:latin typeface="Arial Narrow" panose="020B0606020202030204" pitchFamily="34" charset="0"/>
              </a:rPr>
              <a:t> </a:t>
            </a:r>
            <a:r>
              <a:rPr lang="en-US" sz="2400" dirty="0" err="1">
                <a:latin typeface="Arial Narrow" panose="020B0606020202030204" pitchFamily="34" charset="0"/>
              </a:rPr>
              <a:t>secara</a:t>
            </a:r>
            <a:r>
              <a:rPr lang="en-US" sz="2400" dirty="0">
                <a:latin typeface="Arial Narrow" panose="020B0606020202030204" pitchFamily="34" charset="0"/>
              </a:rPr>
              <a:t> </a:t>
            </a:r>
            <a:r>
              <a:rPr lang="en-US" sz="2400" dirty="0" err="1">
                <a:latin typeface="Arial Narrow" panose="020B0606020202030204" pitchFamily="34" charset="0"/>
              </a:rPr>
              <a:t>elektronik</a:t>
            </a:r>
            <a:r>
              <a:rPr lang="en-US" sz="2400" dirty="0">
                <a:latin typeface="Arial Narrow" panose="020B0606020202030204" pitchFamily="34" charset="0"/>
              </a:rPr>
              <a:t> (OSS)</a:t>
            </a:r>
          </a:p>
          <a:p>
            <a:pPr marL="282575" indent="-282575"/>
            <a:r>
              <a:rPr lang="en-US" sz="2400" dirty="0">
                <a:latin typeface="Arial Narrow" panose="020B0606020202030204" pitchFamily="34" charset="0"/>
              </a:rPr>
              <a:t>    </a:t>
            </a:r>
            <a:r>
              <a:rPr lang="en-US" sz="2400" dirty="0" err="1">
                <a:latin typeface="Arial Narrow" panose="020B0606020202030204" pitchFamily="34" charset="0"/>
              </a:rPr>
              <a:t>Pada</a:t>
            </a:r>
            <a:r>
              <a:rPr lang="en-US" sz="2400" dirty="0">
                <a:latin typeface="Arial Narrow" panose="020B0606020202030204" pitchFamily="34" charset="0"/>
              </a:rPr>
              <a:t> </a:t>
            </a:r>
            <a:r>
              <a:rPr lang="en-US" sz="2400" dirty="0" err="1">
                <a:latin typeface="Arial Narrow" panose="020B0606020202030204" pitchFamily="34" charset="0"/>
              </a:rPr>
              <a:t>pasal</a:t>
            </a:r>
            <a:r>
              <a:rPr lang="en-US" sz="2400" dirty="0">
                <a:latin typeface="Arial Narrow" panose="020B0606020202030204" pitchFamily="34" charset="0"/>
              </a:rPr>
              <a:t> 14 </a:t>
            </a:r>
            <a:r>
              <a:rPr lang="en-US" sz="2400" dirty="0" err="1">
                <a:latin typeface="Arial Narrow" panose="020B0606020202030204" pitchFamily="34" charset="0"/>
              </a:rPr>
              <a:t>bahwa</a:t>
            </a:r>
            <a:r>
              <a:rPr lang="en-US" sz="2400" dirty="0">
                <a:latin typeface="Arial Narrow" panose="020B0606020202030204" pitchFamily="34" charset="0"/>
              </a:rPr>
              <a:t> </a:t>
            </a:r>
            <a:r>
              <a:rPr lang="en-US" sz="2400" dirty="0" err="1">
                <a:latin typeface="Arial Narrow" panose="020B0606020202030204" pitchFamily="34" charset="0"/>
              </a:rPr>
              <a:t>kewenangan</a:t>
            </a:r>
            <a:r>
              <a:rPr lang="en-US" sz="2400" dirty="0">
                <a:latin typeface="Arial Narrow" panose="020B0606020202030204" pitchFamily="34" charset="0"/>
              </a:rPr>
              <a:t> </a:t>
            </a:r>
            <a:r>
              <a:rPr lang="en-US" sz="2400" dirty="0" err="1">
                <a:latin typeface="Arial Narrow" panose="020B0606020202030204" pitchFamily="34" charset="0"/>
              </a:rPr>
              <a:t>untuk</a:t>
            </a:r>
            <a:r>
              <a:rPr lang="en-US" sz="2400" dirty="0">
                <a:latin typeface="Arial Narrow" panose="020B0606020202030204" pitchFamily="34" charset="0"/>
              </a:rPr>
              <a:t>  proses </a:t>
            </a:r>
            <a:r>
              <a:rPr lang="en-US" sz="2400" dirty="0" err="1">
                <a:latin typeface="Arial Narrow" panose="020B0606020202030204" pitchFamily="34" charset="0"/>
              </a:rPr>
              <a:t>koperasi</a:t>
            </a:r>
            <a:r>
              <a:rPr lang="en-US" sz="2400" dirty="0">
                <a:latin typeface="Arial Narrow" panose="020B0606020202030204" pitchFamily="34" charset="0"/>
              </a:rPr>
              <a:t> </a:t>
            </a:r>
            <a:r>
              <a:rPr lang="en-US" sz="2400" dirty="0" err="1">
                <a:latin typeface="Arial Narrow" panose="020B0606020202030204" pitchFamily="34" charset="0"/>
              </a:rPr>
              <a:t>dan</a:t>
            </a:r>
            <a:r>
              <a:rPr lang="en-US" sz="2400" dirty="0">
                <a:latin typeface="Arial Narrow" panose="020B0606020202030204" pitchFamily="34" charset="0"/>
              </a:rPr>
              <a:t> </a:t>
            </a:r>
            <a:r>
              <a:rPr lang="en-US" sz="2400" dirty="0" err="1">
                <a:latin typeface="Arial Narrow" panose="020B0606020202030204" pitchFamily="34" charset="0"/>
              </a:rPr>
              <a:t>pada</a:t>
            </a:r>
            <a:r>
              <a:rPr lang="en-US" sz="2400" dirty="0">
                <a:latin typeface="Arial Narrow" panose="020B0606020202030204" pitchFamily="34" charset="0"/>
              </a:rPr>
              <a:t> </a:t>
            </a:r>
            <a:r>
              <a:rPr lang="en-US" sz="2400" dirty="0" err="1">
                <a:latin typeface="Arial Narrow" panose="020B0606020202030204" pitchFamily="34" charset="0"/>
              </a:rPr>
              <a:t>pasal</a:t>
            </a:r>
            <a:r>
              <a:rPr lang="en-US" sz="2400" dirty="0">
                <a:latin typeface="Arial Narrow" panose="020B0606020202030204" pitchFamily="34" charset="0"/>
              </a:rPr>
              <a:t> 15,16,17 </a:t>
            </a:r>
            <a:r>
              <a:rPr lang="en-US" sz="2400" dirty="0" err="1">
                <a:latin typeface="Arial Narrow" panose="020B0606020202030204" pitchFamily="34" charset="0"/>
              </a:rPr>
              <a:t>untuk</a:t>
            </a:r>
            <a:r>
              <a:rPr lang="en-US" sz="2400" dirty="0">
                <a:latin typeface="Arial Narrow" panose="020B0606020202030204" pitchFamily="34" charset="0"/>
              </a:rPr>
              <a:t> proses CV,  firma, </a:t>
            </a:r>
            <a:r>
              <a:rPr lang="en-US" sz="2400" dirty="0" err="1">
                <a:latin typeface="Arial Narrow" panose="020B0606020202030204" pitchFamily="34" charset="0"/>
              </a:rPr>
              <a:t>persekutuan</a:t>
            </a:r>
            <a:r>
              <a:rPr lang="en-US" sz="2400" dirty="0">
                <a:latin typeface="Arial Narrow" panose="020B0606020202030204" pitchFamily="34" charset="0"/>
              </a:rPr>
              <a:t> </a:t>
            </a:r>
            <a:r>
              <a:rPr lang="en-US" sz="2400" dirty="0" err="1">
                <a:latin typeface="Arial Narrow" panose="020B0606020202030204" pitchFamily="34" charset="0"/>
              </a:rPr>
              <a:t>perdata</a:t>
            </a:r>
            <a:r>
              <a:rPr lang="en-US" sz="2400" dirty="0">
                <a:latin typeface="Arial Narrow" panose="020B0606020202030204" pitchFamily="34" charset="0"/>
              </a:rPr>
              <a:t> </a:t>
            </a:r>
            <a:r>
              <a:rPr lang="en-US" sz="2400" dirty="0" err="1">
                <a:latin typeface="Arial Narrow" panose="020B0606020202030204" pitchFamily="34" charset="0"/>
              </a:rPr>
              <a:t>berpindah</a:t>
            </a:r>
            <a:r>
              <a:rPr lang="en-US" sz="2400" dirty="0">
                <a:latin typeface="Arial Narrow" panose="020B0606020202030204" pitchFamily="34" charset="0"/>
              </a:rPr>
              <a:t> </a:t>
            </a:r>
            <a:r>
              <a:rPr lang="en-US" sz="2400" dirty="0" err="1">
                <a:latin typeface="Arial Narrow" panose="020B0606020202030204" pitchFamily="34" charset="0"/>
              </a:rPr>
              <a:t>kemenkumham</a:t>
            </a:r>
            <a:r>
              <a:rPr lang="en-US" sz="2400" dirty="0">
                <a:latin typeface="Arial Narrow" panose="020B0606020202030204" pitchFamily="34" charset="0"/>
              </a:rPr>
              <a:t>.</a:t>
            </a:r>
          </a:p>
          <a:p>
            <a:pPr marL="282575" indent="-282575"/>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Permenkumham</a:t>
            </a:r>
            <a:r>
              <a:rPr lang="en-US" sz="2400" dirty="0">
                <a:latin typeface="Arial Narrow" panose="020B0606020202030204" pitchFamily="34" charset="0"/>
              </a:rPr>
              <a:t> No 17 </a:t>
            </a:r>
            <a:r>
              <a:rPr lang="en-US" sz="2400" dirty="0" err="1">
                <a:latin typeface="Arial Narrow" panose="020B0606020202030204" pitchFamily="34" charset="0"/>
              </a:rPr>
              <a:t>Tahun</a:t>
            </a:r>
            <a:r>
              <a:rPr lang="en-US" sz="2400" dirty="0">
                <a:latin typeface="Arial Narrow" panose="020B0606020202030204" pitchFamily="34" charset="0"/>
              </a:rPr>
              <a:t> 2018 </a:t>
            </a:r>
            <a:r>
              <a:rPr lang="en-US" sz="2400" dirty="0" err="1">
                <a:latin typeface="Arial Narrow" panose="020B0606020202030204" pitchFamily="34" charset="0"/>
              </a:rPr>
              <a:t>tentang</a:t>
            </a:r>
            <a:r>
              <a:rPr lang="en-US" sz="2400" dirty="0">
                <a:latin typeface="Arial Narrow" panose="020B0606020202030204" pitchFamily="34" charset="0"/>
              </a:rPr>
              <a:t> </a:t>
            </a:r>
            <a:r>
              <a:rPr lang="en-US" sz="2400" dirty="0" err="1">
                <a:latin typeface="Arial Narrow" panose="020B0606020202030204" pitchFamily="34" charset="0"/>
              </a:rPr>
              <a:t>pendaftaran</a:t>
            </a:r>
            <a:r>
              <a:rPr lang="en-US" sz="2400" dirty="0">
                <a:latin typeface="Arial Narrow" panose="020B0606020202030204" pitchFamily="34" charset="0"/>
              </a:rPr>
              <a:t> CV, firma </a:t>
            </a:r>
            <a:r>
              <a:rPr lang="en-US" sz="2400" dirty="0" err="1">
                <a:latin typeface="Arial Narrow" panose="020B0606020202030204" pitchFamily="34" charset="0"/>
              </a:rPr>
              <a:t>dan</a:t>
            </a:r>
            <a:r>
              <a:rPr lang="en-US" sz="2400" dirty="0">
                <a:latin typeface="Arial Narrow" panose="020B0606020202030204" pitchFamily="34" charset="0"/>
              </a:rPr>
              <a:t> </a:t>
            </a:r>
            <a:r>
              <a:rPr lang="en-US" sz="2400" dirty="0" err="1">
                <a:latin typeface="Arial Narrow" panose="020B0606020202030204" pitchFamily="34" charset="0"/>
              </a:rPr>
              <a:t>persekutuan</a:t>
            </a:r>
            <a:r>
              <a:rPr lang="en-US" sz="2400" dirty="0">
                <a:latin typeface="Arial Narrow" panose="020B0606020202030204" pitchFamily="34" charset="0"/>
              </a:rPr>
              <a:t> </a:t>
            </a:r>
            <a:r>
              <a:rPr lang="en-US" sz="2400" dirty="0" err="1">
                <a:latin typeface="Arial Narrow" panose="020B0606020202030204" pitchFamily="34" charset="0"/>
              </a:rPr>
              <a:t>perdata</a:t>
            </a:r>
            <a:endParaRPr lang="en-US" sz="2400" dirty="0">
              <a:latin typeface="Arial Narrow" panose="020B0606020202030204" pitchFamily="34" charset="0"/>
            </a:endParaRPr>
          </a:p>
          <a:p>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Permenkumham</a:t>
            </a:r>
            <a:r>
              <a:rPr lang="en-US" sz="2400" dirty="0">
                <a:latin typeface="Arial Narrow" panose="020B0606020202030204" pitchFamily="34" charset="0"/>
              </a:rPr>
              <a:t> No 14 </a:t>
            </a:r>
            <a:r>
              <a:rPr lang="en-US" sz="2400" dirty="0" err="1">
                <a:latin typeface="Arial Narrow" panose="020B0606020202030204" pitchFamily="34" charset="0"/>
              </a:rPr>
              <a:t>Tahun</a:t>
            </a:r>
            <a:r>
              <a:rPr lang="en-US" sz="2400" dirty="0">
                <a:latin typeface="Arial Narrow" panose="020B0606020202030204" pitchFamily="34" charset="0"/>
              </a:rPr>
              <a:t>  2019 </a:t>
            </a:r>
            <a:r>
              <a:rPr lang="en-US" sz="2400" dirty="0" err="1">
                <a:latin typeface="Arial Narrow" panose="020B0606020202030204" pitchFamily="34" charset="0"/>
              </a:rPr>
              <a:t>tentang</a:t>
            </a:r>
            <a:r>
              <a:rPr lang="en-US" sz="2400" dirty="0">
                <a:latin typeface="Arial Narrow" panose="020B0606020202030204" pitchFamily="34" charset="0"/>
              </a:rPr>
              <a:t> </a:t>
            </a:r>
            <a:r>
              <a:rPr lang="en-US" sz="2400" dirty="0" err="1">
                <a:latin typeface="Arial Narrow" panose="020B0606020202030204" pitchFamily="34" charset="0"/>
              </a:rPr>
              <a:t>pengesahan</a:t>
            </a:r>
            <a:r>
              <a:rPr lang="en-US" sz="2400" dirty="0">
                <a:latin typeface="Arial Narrow" panose="020B0606020202030204" pitchFamily="34" charset="0"/>
              </a:rPr>
              <a:t> </a:t>
            </a:r>
            <a:r>
              <a:rPr lang="en-US" sz="2400" dirty="0" err="1">
                <a:latin typeface="Arial Narrow" panose="020B0606020202030204" pitchFamily="34" charset="0"/>
              </a:rPr>
              <a:t>koperasi</a:t>
            </a:r>
            <a:endParaRPr lang="en-US" sz="2400" dirty="0">
              <a:latin typeface="Arial Narrow" panose="020B0606020202030204" pitchFamily="34" charset="0"/>
            </a:endParaRPr>
          </a:p>
          <a:p>
            <a:endParaRPr lang="en-US" dirty="0">
              <a:latin typeface="Arial Narrow" panose="020B0606020202030204" pitchFamily="34" charset="0"/>
            </a:endParaRPr>
          </a:p>
        </p:txBody>
      </p:sp>
    </p:spTree>
    <p:extLst>
      <p:ext uri="{BB962C8B-B14F-4D97-AF65-F5344CB8AC3E}">
        <p14:creationId xmlns:p14="http://schemas.microsoft.com/office/powerpoint/2010/main" val="169505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KESIMPULAN</a:t>
            </a:r>
          </a:p>
        </p:txBody>
      </p:sp>
      <p:sp>
        <p:nvSpPr>
          <p:cNvPr id="3" name="TextBox 2"/>
          <p:cNvSpPr txBox="1"/>
          <p:nvPr/>
        </p:nvSpPr>
        <p:spPr>
          <a:xfrm>
            <a:off x="1065212" y="1990165"/>
            <a:ext cx="9800012" cy="2554545"/>
          </a:xfrm>
          <a:prstGeom prst="rect">
            <a:avLst/>
          </a:prstGeom>
          <a:noFill/>
        </p:spPr>
        <p:txBody>
          <a:bodyPr wrap="square" rtlCol="0">
            <a:spAutoFit/>
          </a:bodyPr>
          <a:lstStyle/>
          <a:p>
            <a:r>
              <a:rPr lang="en-US" sz="4000" dirty="0">
                <a:latin typeface="Arial Narrow" panose="020B0606020202030204" pitchFamily="34" charset="0"/>
              </a:rPr>
              <a:t>PADA KONDISI  NEW NORMAL, </a:t>
            </a:r>
          </a:p>
          <a:p>
            <a:r>
              <a:rPr lang="en-US" sz="4000" dirty="0">
                <a:latin typeface="Arial Narrow" panose="020B0606020202030204" pitchFamily="34" charset="0"/>
              </a:rPr>
              <a:t>NOTARIS DALAM MENJALANKAN JABATANNYA </a:t>
            </a:r>
            <a:r>
              <a:rPr lang="en-US" sz="4000" b="1" u="sng" dirty="0">
                <a:latin typeface="Arial Narrow" panose="020B0606020202030204" pitchFamily="34" charset="0"/>
              </a:rPr>
              <a:t>TETAP</a:t>
            </a:r>
            <a:r>
              <a:rPr lang="en-US" sz="4000" u="sng" dirty="0">
                <a:latin typeface="Arial Narrow" panose="020B0606020202030204" pitchFamily="34" charset="0"/>
              </a:rPr>
              <a:t> </a:t>
            </a:r>
            <a:r>
              <a:rPr lang="en-US" sz="4000" dirty="0">
                <a:latin typeface="Arial Narrow" panose="020B0606020202030204" pitchFamily="34" charset="0"/>
              </a:rPr>
              <a:t>HARUS BERPEDOMAN/ MENDASARKAN PADA UUJN </a:t>
            </a:r>
            <a:r>
              <a:rPr lang="en-US" sz="4000" dirty="0" err="1">
                <a:latin typeface="Arial Narrow" panose="020B0606020202030204" pitchFamily="34" charset="0"/>
              </a:rPr>
              <a:t>juncto</a:t>
            </a:r>
            <a:r>
              <a:rPr lang="en-US" sz="4000" dirty="0">
                <a:latin typeface="Arial Narrow" panose="020B0606020202030204" pitchFamily="34" charset="0"/>
              </a:rPr>
              <a:t> UUJN-P</a:t>
            </a:r>
          </a:p>
        </p:txBody>
      </p:sp>
    </p:spTree>
    <p:extLst>
      <p:ext uri="{BB962C8B-B14F-4D97-AF65-F5344CB8AC3E}">
        <p14:creationId xmlns:p14="http://schemas.microsoft.com/office/powerpoint/2010/main" val="2267092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#5  point</a:t>
            </a:r>
          </a:p>
        </p:txBody>
      </p:sp>
      <p:sp>
        <p:nvSpPr>
          <p:cNvPr id="3" name="Content Placeholder 2"/>
          <p:cNvSpPr>
            <a:spLocks noGrp="1"/>
          </p:cNvSpPr>
          <p:nvPr>
            <p:ph idx="1"/>
          </p:nvPr>
        </p:nvSpPr>
        <p:spPr/>
        <p:txBody>
          <a:bodyPr>
            <a:normAutofit/>
          </a:bodyPr>
          <a:lstStyle/>
          <a:p>
            <a:pPr marL="0" indent="0">
              <a:buNone/>
            </a:pPr>
            <a:r>
              <a:rPr lang="en-US" sz="8000" dirty="0"/>
              <a:t>      UKEN</a:t>
            </a:r>
          </a:p>
        </p:txBody>
      </p:sp>
    </p:spTree>
    <p:extLst>
      <p:ext uri="{BB962C8B-B14F-4D97-AF65-F5344CB8AC3E}">
        <p14:creationId xmlns:p14="http://schemas.microsoft.com/office/powerpoint/2010/main" val="269455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KODE ETIK</a:t>
            </a:r>
          </a:p>
        </p:txBody>
      </p:sp>
      <p:sp>
        <p:nvSpPr>
          <p:cNvPr id="3" name="TextBox 2"/>
          <p:cNvSpPr txBox="1"/>
          <p:nvPr/>
        </p:nvSpPr>
        <p:spPr>
          <a:xfrm>
            <a:off x="672353" y="2339788"/>
            <a:ext cx="10367682" cy="4524315"/>
          </a:xfrm>
          <a:prstGeom prst="rect">
            <a:avLst/>
          </a:prstGeom>
          <a:noFill/>
        </p:spPr>
        <p:txBody>
          <a:bodyPr wrap="square" rtlCol="0">
            <a:spAutoFit/>
          </a:bodyPr>
          <a:lstStyle/>
          <a:p>
            <a:pPr marL="285750" indent="-285750">
              <a:buFont typeface="Arial" panose="020B0604020202020204" pitchFamily="34" charset="0"/>
              <a:buChar char="•"/>
            </a:pPr>
            <a:r>
              <a:rPr lang="en-US" sz="3600" dirty="0"/>
              <a:t>KAIDAH MORAL</a:t>
            </a:r>
          </a:p>
          <a:p>
            <a:endParaRPr lang="en-US" sz="3600" dirty="0"/>
          </a:p>
          <a:p>
            <a:pPr marL="285750" indent="-285750">
              <a:buFont typeface="Arial" panose="020B0604020202020204" pitchFamily="34" charset="0"/>
              <a:buChar char="•"/>
            </a:pPr>
            <a:r>
              <a:rPr lang="en-US" sz="3600" dirty="0"/>
              <a:t>BERDASARKAN KEPUTUSAN KONGRES</a:t>
            </a:r>
          </a:p>
          <a:p>
            <a:endParaRPr lang="en-US" sz="3600" dirty="0"/>
          </a:p>
          <a:p>
            <a:pPr marL="285750" indent="-285750">
              <a:buFont typeface="Arial" panose="020B0604020202020204" pitchFamily="34" charset="0"/>
              <a:buChar char="•"/>
            </a:pPr>
            <a:r>
              <a:rPr lang="en-US" sz="3600" dirty="0"/>
              <a:t>KEWAJIBAN DAN LARANGAN </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WAJIB DITAATI ANGGOTA</a:t>
            </a:r>
          </a:p>
          <a:p>
            <a:pPr marL="285750" indent="-285750">
              <a:buFont typeface="Arial" panose="020B0604020202020204" pitchFamily="34" charset="0"/>
              <a:buChar char="•"/>
            </a:pPr>
            <a:endParaRPr lang="en-US" sz="3600" dirty="0"/>
          </a:p>
        </p:txBody>
      </p:sp>
    </p:spTree>
    <p:extLst>
      <p:ext uri="{BB962C8B-B14F-4D97-AF65-F5344CB8AC3E}">
        <p14:creationId xmlns:p14="http://schemas.microsoft.com/office/powerpoint/2010/main" val="273694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err="1"/>
              <a:t>Bimtek</a:t>
            </a:r>
            <a:r>
              <a:rPr lang="en-US" dirty="0"/>
              <a:t> UKEN</a:t>
            </a:r>
          </a:p>
        </p:txBody>
      </p:sp>
      <p:sp>
        <p:nvSpPr>
          <p:cNvPr id="3" name="TextBox 2"/>
          <p:cNvSpPr txBox="1"/>
          <p:nvPr/>
        </p:nvSpPr>
        <p:spPr>
          <a:xfrm>
            <a:off x="1175657" y="2133600"/>
            <a:ext cx="9869714" cy="4801314"/>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latin typeface="Arial Narrow" panose="020B0606020202030204" pitchFamily="34" charset="0"/>
              </a:rPr>
              <a:t>Sejarah</a:t>
            </a:r>
            <a:r>
              <a:rPr lang="en-US" sz="2400" dirty="0">
                <a:latin typeface="Arial Narrow" panose="020B0606020202030204" pitchFamily="34" charset="0"/>
              </a:rPr>
              <a:t> </a:t>
            </a:r>
            <a:r>
              <a:rPr lang="en-US" sz="2400" dirty="0" err="1">
                <a:latin typeface="Arial Narrow" panose="020B0606020202030204" pitchFamily="34" charset="0"/>
              </a:rPr>
              <a:t>organisasi</a:t>
            </a:r>
            <a:r>
              <a:rPr lang="en-US" sz="2400" dirty="0">
                <a:latin typeface="Arial Narrow" panose="020B0606020202030204" pitchFamily="34" charset="0"/>
              </a:rPr>
              <a:t> INI</a:t>
            </a:r>
          </a:p>
          <a:p>
            <a:pPr marL="285750" indent="-285750">
              <a:buFont typeface="Arial" panose="020B0604020202020204" pitchFamily="34" charset="0"/>
              <a:buChar char="•"/>
            </a:pPr>
            <a:r>
              <a:rPr lang="en-US" sz="2400" dirty="0" err="1">
                <a:latin typeface="Arial Narrow" panose="020B0606020202030204" pitchFamily="34" charset="0"/>
              </a:rPr>
              <a:t>Bentuk</a:t>
            </a:r>
            <a:r>
              <a:rPr lang="en-US" sz="2400" dirty="0">
                <a:latin typeface="Arial Narrow" panose="020B0606020202030204" pitchFamily="34" charset="0"/>
              </a:rPr>
              <a:t> </a:t>
            </a:r>
            <a:r>
              <a:rPr lang="en-US" sz="2400" dirty="0" err="1">
                <a:latin typeface="Arial Narrow" panose="020B0606020202030204" pitchFamily="34" charset="0"/>
              </a:rPr>
              <a:t>organiasai</a:t>
            </a:r>
            <a:r>
              <a:rPr lang="en-US" sz="2400" dirty="0">
                <a:latin typeface="Arial Narrow" panose="020B0606020202030204" pitchFamily="34" charset="0"/>
              </a:rPr>
              <a:t> INI</a:t>
            </a:r>
          </a:p>
          <a:p>
            <a:pPr marL="285750" indent="-285750">
              <a:buFont typeface="Arial" panose="020B0604020202020204" pitchFamily="34" charset="0"/>
              <a:buChar char="•"/>
            </a:pPr>
            <a:r>
              <a:rPr lang="en-US" sz="2400" dirty="0">
                <a:latin typeface="Arial Narrow" panose="020B0606020202030204" pitchFamily="34" charset="0"/>
              </a:rPr>
              <a:t>INI </a:t>
            </a:r>
            <a:r>
              <a:rPr lang="en-US" sz="2400" dirty="0" err="1">
                <a:latin typeface="Arial Narrow" panose="020B0606020202030204" pitchFamily="34" charset="0"/>
              </a:rPr>
              <a:t>satu-satunya</a:t>
            </a:r>
            <a:r>
              <a:rPr lang="en-US" sz="2400" dirty="0">
                <a:latin typeface="Arial Narrow" panose="020B0606020202030204" pitchFamily="34" charset="0"/>
              </a:rPr>
              <a:t> </a:t>
            </a:r>
            <a:r>
              <a:rPr lang="en-US" sz="2400" dirty="0" err="1">
                <a:latin typeface="Arial Narrow" panose="020B0606020202030204" pitchFamily="34" charset="0"/>
              </a:rPr>
              <a:t>wadah</a:t>
            </a:r>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Asas</a:t>
            </a:r>
            <a:r>
              <a:rPr lang="en-US" sz="2400" dirty="0">
                <a:latin typeface="Arial Narrow" panose="020B0606020202030204" pitchFamily="34" charset="0"/>
              </a:rPr>
              <a:t> </a:t>
            </a:r>
            <a:r>
              <a:rPr lang="en-US" sz="2400" dirty="0" err="1">
                <a:latin typeface="Arial Narrow" panose="020B0606020202030204" pitchFamily="34" charset="0"/>
              </a:rPr>
              <a:t>organisasi</a:t>
            </a:r>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Tujuan</a:t>
            </a:r>
            <a:r>
              <a:rPr lang="en-US" sz="2400" dirty="0">
                <a:latin typeface="Arial Narrow" panose="020B0606020202030204" pitchFamily="34" charset="0"/>
              </a:rPr>
              <a:t> </a:t>
            </a:r>
            <a:r>
              <a:rPr lang="en-US" sz="2400" dirty="0" err="1">
                <a:latin typeface="Arial Narrow" panose="020B0606020202030204" pitchFamily="34" charset="0"/>
              </a:rPr>
              <a:t>perkumpulan</a:t>
            </a:r>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Struktur</a:t>
            </a:r>
            <a:r>
              <a:rPr lang="en-US" sz="2400" dirty="0">
                <a:latin typeface="Arial Narrow" panose="020B0606020202030204" pitchFamily="34" charset="0"/>
              </a:rPr>
              <a:t> </a:t>
            </a:r>
            <a:r>
              <a:rPr lang="en-US" sz="2400" dirty="0" err="1">
                <a:latin typeface="Arial Narrow" panose="020B0606020202030204" pitchFamily="34" charset="0"/>
              </a:rPr>
              <a:t>organisasi</a:t>
            </a:r>
            <a:r>
              <a:rPr lang="en-US" sz="2400" dirty="0">
                <a:latin typeface="Arial Narrow" panose="020B0606020202030204" pitchFamily="34" charset="0"/>
              </a:rPr>
              <a:t> (alt </a:t>
            </a:r>
            <a:r>
              <a:rPr lang="en-US" sz="2400" dirty="0" err="1">
                <a:latin typeface="Arial Narrow" panose="020B0606020202030204" pitchFamily="34" charset="0"/>
              </a:rPr>
              <a:t>perlengkapan</a:t>
            </a:r>
            <a:r>
              <a:rPr lang="en-US" sz="2400" dirty="0">
                <a:latin typeface="Arial Narrow" panose="020B0606020202030204" pitchFamily="34" charset="0"/>
              </a:rPr>
              <a:t> </a:t>
            </a:r>
            <a:r>
              <a:rPr lang="en-US" sz="2400" dirty="0" err="1">
                <a:latin typeface="Arial Narrow" panose="020B0606020202030204" pitchFamily="34" charset="0"/>
              </a:rPr>
              <a:t>perkumpulan</a:t>
            </a:r>
            <a:r>
              <a:rPr lang="en-US" sz="2400" dirty="0">
                <a:latin typeface="Arial Narrow" panose="020B0606020202030204" pitchFamily="34" charset="0"/>
              </a:rPr>
              <a:t>) :</a:t>
            </a:r>
          </a:p>
          <a:p>
            <a:pPr marL="342900" indent="-342900">
              <a:buFont typeface="+mj-lt"/>
              <a:buAutoNum type="arabicPeriod"/>
            </a:pPr>
            <a:r>
              <a:rPr lang="en-US" sz="2400" dirty="0" err="1">
                <a:latin typeface="Arial Narrow" panose="020B0606020202030204" pitchFamily="34" charset="0"/>
              </a:rPr>
              <a:t>Rapat</a:t>
            </a:r>
            <a:r>
              <a:rPr lang="en-US" sz="2400" dirty="0">
                <a:latin typeface="Arial Narrow" panose="020B0606020202030204" pitchFamily="34" charset="0"/>
              </a:rPr>
              <a:t> </a:t>
            </a:r>
            <a:r>
              <a:rPr lang="en-US" sz="2400" dirty="0" err="1">
                <a:latin typeface="Arial Narrow" panose="020B0606020202030204" pitchFamily="34" charset="0"/>
              </a:rPr>
              <a:t>Anggota</a:t>
            </a:r>
            <a:r>
              <a:rPr lang="en-US" sz="2400" dirty="0">
                <a:latin typeface="Arial Narrow" panose="020B0606020202030204" pitchFamily="34" charset="0"/>
              </a:rPr>
              <a:t> ( </a:t>
            </a:r>
            <a:r>
              <a:rPr lang="en-US" sz="2400" dirty="0" err="1">
                <a:latin typeface="Arial Narrow" panose="020B0606020202030204" pitchFamily="34" charset="0"/>
              </a:rPr>
              <a:t>Konggres</a:t>
            </a:r>
            <a:r>
              <a:rPr lang="en-US" sz="2400" dirty="0">
                <a:latin typeface="Arial Narrow" panose="020B0606020202030204" pitchFamily="34" charset="0"/>
              </a:rPr>
              <a:t>/KLB, </a:t>
            </a:r>
            <a:r>
              <a:rPr lang="en-US" sz="2400" dirty="0" err="1">
                <a:latin typeface="Arial Narrow" panose="020B0606020202030204" pitchFamily="34" charset="0"/>
              </a:rPr>
              <a:t>Konferwil</a:t>
            </a:r>
            <a:r>
              <a:rPr lang="en-US" sz="2400" dirty="0">
                <a:latin typeface="Arial Narrow" panose="020B0606020202030204" pitchFamily="34" charset="0"/>
              </a:rPr>
              <a:t>/</a:t>
            </a:r>
            <a:r>
              <a:rPr lang="en-US" sz="2400" dirty="0" err="1">
                <a:latin typeface="Arial Narrow" panose="020B0606020202030204" pitchFamily="34" charset="0"/>
              </a:rPr>
              <a:t>konferwil</a:t>
            </a:r>
            <a:r>
              <a:rPr lang="en-US" sz="2400" dirty="0">
                <a:latin typeface="Arial Narrow" panose="020B0606020202030204" pitchFamily="34" charset="0"/>
              </a:rPr>
              <a:t> LB, </a:t>
            </a:r>
            <a:r>
              <a:rPr lang="en-US" sz="2400" dirty="0" err="1">
                <a:latin typeface="Arial Narrow" panose="020B0606020202030204" pitchFamily="34" charset="0"/>
              </a:rPr>
              <a:t>Konferda</a:t>
            </a:r>
            <a:r>
              <a:rPr lang="en-US" sz="2400" dirty="0">
                <a:latin typeface="Arial Narrow" panose="020B0606020202030204" pitchFamily="34" charset="0"/>
              </a:rPr>
              <a:t>/</a:t>
            </a:r>
            <a:r>
              <a:rPr lang="en-US" sz="2400" dirty="0" err="1">
                <a:latin typeface="Arial Narrow" panose="020B0606020202030204" pitchFamily="34" charset="0"/>
              </a:rPr>
              <a:t>konferda</a:t>
            </a:r>
            <a:r>
              <a:rPr lang="en-US" sz="2400" dirty="0">
                <a:latin typeface="Arial Narrow" panose="020B0606020202030204" pitchFamily="34" charset="0"/>
              </a:rPr>
              <a:t> LB)</a:t>
            </a:r>
          </a:p>
          <a:p>
            <a:pPr marL="342900" indent="-342900">
              <a:buFont typeface="+mj-lt"/>
              <a:buAutoNum type="arabicPeriod"/>
            </a:pPr>
            <a:r>
              <a:rPr lang="en-US" sz="2400" dirty="0" err="1">
                <a:latin typeface="Arial Narrow" panose="020B0606020202030204" pitchFamily="34" charset="0"/>
              </a:rPr>
              <a:t>Kepengurusan</a:t>
            </a:r>
            <a:r>
              <a:rPr lang="en-US" sz="2400" dirty="0">
                <a:latin typeface="Arial Narrow" panose="020B0606020202030204" pitchFamily="34" charset="0"/>
              </a:rPr>
              <a:t> ( PP, </a:t>
            </a:r>
            <a:r>
              <a:rPr lang="en-US" sz="2400" dirty="0" err="1">
                <a:latin typeface="Arial Narrow" panose="020B0606020202030204" pitchFamily="34" charset="0"/>
              </a:rPr>
              <a:t>Pengwil</a:t>
            </a:r>
            <a:r>
              <a:rPr lang="en-US" sz="2400" dirty="0">
                <a:latin typeface="Arial Narrow" panose="020B0606020202030204" pitchFamily="34" charset="0"/>
              </a:rPr>
              <a:t>, </a:t>
            </a:r>
            <a:r>
              <a:rPr lang="en-US" sz="2400" dirty="0" err="1">
                <a:latin typeface="Arial Narrow" panose="020B0606020202030204" pitchFamily="34" charset="0"/>
              </a:rPr>
              <a:t>Pengda</a:t>
            </a:r>
            <a:r>
              <a:rPr lang="en-US" sz="2400" dirty="0">
                <a:latin typeface="Arial Narrow" panose="020B0606020202030204" pitchFamily="34" charset="0"/>
              </a:rPr>
              <a:t>)</a:t>
            </a:r>
          </a:p>
          <a:p>
            <a:pPr marL="342900" indent="-342900">
              <a:buFont typeface="+mj-lt"/>
              <a:buAutoNum type="arabicPeriod"/>
            </a:pPr>
            <a:r>
              <a:rPr lang="en-US" sz="2400" dirty="0" err="1">
                <a:latin typeface="Arial Narrow" panose="020B0606020202030204" pitchFamily="34" charset="0"/>
              </a:rPr>
              <a:t>Dewan</a:t>
            </a:r>
            <a:r>
              <a:rPr lang="en-US" sz="2400" dirty="0">
                <a:latin typeface="Arial Narrow" panose="020B0606020202030204" pitchFamily="34" charset="0"/>
              </a:rPr>
              <a:t> </a:t>
            </a:r>
            <a:r>
              <a:rPr lang="en-US" sz="2400" dirty="0" err="1">
                <a:latin typeface="Arial Narrow" panose="020B0606020202030204" pitchFamily="34" charset="0"/>
              </a:rPr>
              <a:t>Kehormatan</a:t>
            </a:r>
            <a:r>
              <a:rPr lang="en-US" sz="2400" dirty="0">
                <a:latin typeface="Arial Narrow" panose="020B0606020202030204" pitchFamily="34" charset="0"/>
              </a:rPr>
              <a:t>( DKP,DKW,DKD)</a:t>
            </a:r>
          </a:p>
          <a:p>
            <a:pPr marL="342900" indent="-342900">
              <a:buFont typeface="+mj-lt"/>
              <a:buAutoNum type="arabicPeriod"/>
            </a:pPr>
            <a:r>
              <a:rPr lang="en-US" sz="2400" dirty="0" err="1">
                <a:latin typeface="Arial Narrow" panose="020B0606020202030204" pitchFamily="34" charset="0"/>
              </a:rPr>
              <a:t>Mahkamah</a:t>
            </a:r>
            <a:r>
              <a:rPr lang="en-US" sz="2400" dirty="0">
                <a:latin typeface="Arial Narrow" panose="020B0606020202030204" pitchFamily="34" charset="0"/>
              </a:rPr>
              <a:t> </a:t>
            </a:r>
            <a:r>
              <a:rPr lang="en-US" sz="2400" dirty="0" err="1">
                <a:latin typeface="Arial Narrow" panose="020B0606020202030204" pitchFamily="34" charset="0"/>
              </a:rPr>
              <a:t>perkumpulan</a:t>
            </a:r>
            <a:endParaRPr lang="en-US" sz="2400" dirty="0">
              <a:latin typeface="Arial Narrow" panose="020B0606020202030204" pitchFamily="34" charset="0"/>
            </a:endParaRPr>
          </a:p>
          <a:p>
            <a:pPr marL="285750" indent="-285750">
              <a:buFont typeface="Arial" panose="020B0604020202020204" pitchFamily="34" charset="0"/>
              <a:buChar char="•"/>
            </a:pPr>
            <a:r>
              <a:rPr lang="en-US" sz="2400" dirty="0" err="1">
                <a:latin typeface="Arial Narrow" panose="020B0606020202030204" pitchFamily="34" charset="0"/>
              </a:rPr>
              <a:t>Macam</a:t>
            </a:r>
            <a:r>
              <a:rPr lang="en-US" sz="2400" dirty="0">
                <a:latin typeface="Arial Narrow" panose="020B0606020202030204" pitchFamily="34" charset="0"/>
              </a:rPr>
              <a:t> </a:t>
            </a:r>
            <a:r>
              <a:rPr lang="en-US" sz="2400" dirty="0" err="1">
                <a:latin typeface="Arial Narrow" panose="020B0606020202030204" pitchFamily="34" charset="0"/>
              </a:rPr>
              <a:t>keanggotan</a:t>
            </a:r>
            <a:r>
              <a:rPr lang="en-US" sz="2400" dirty="0">
                <a:latin typeface="Arial Narrow" panose="020B0606020202030204" pitchFamily="34" charset="0"/>
              </a:rPr>
              <a:t> INI </a:t>
            </a:r>
          </a:p>
          <a:p>
            <a:pPr marL="285750" indent="-285750">
              <a:buFont typeface="Arial" panose="020B0604020202020204" pitchFamily="34" charset="0"/>
              <a:buChar char="•"/>
            </a:pPr>
            <a:r>
              <a:rPr lang="en-US" sz="2400" dirty="0" err="1">
                <a:latin typeface="Arial Narrow" panose="020B0606020202030204" pitchFamily="34" charset="0"/>
              </a:rPr>
              <a:t>Syarat</a:t>
            </a:r>
            <a:r>
              <a:rPr lang="en-US" sz="2400" dirty="0">
                <a:latin typeface="Arial Narrow" panose="020B0606020202030204" pitchFamily="34" charset="0"/>
              </a:rPr>
              <a:t> </a:t>
            </a:r>
            <a:r>
              <a:rPr lang="en-US" sz="2400" dirty="0" err="1">
                <a:latin typeface="Arial Narrow" panose="020B0606020202030204" pitchFamily="34" charset="0"/>
              </a:rPr>
              <a:t>jadi</a:t>
            </a:r>
            <a:r>
              <a:rPr lang="en-US" sz="2400" dirty="0">
                <a:latin typeface="Arial Narrow" panose="020B0606020202030204" pitchFamily="34" charset="0"/>
              </a:rPr>
              <a:t> </a:t>
            </a:r>
            <a:r>
              <a:rPr lang="en-US" sz="2400" dirty="0" err="1">
                <a:latin typeface="Arial Narrow" panose="020B0606020202030204" pitchFamily="34" charset="0"/>
              </a:rPr>
              <a:t>anggota</a:t>
            </a:r>
            <a:r>
              <a:rPr lang="en-US" sz="2400" dirty="0">
                <a:latin typeface="Arial Narrow" panose="020B0606020202030204" pitchFamily="34" charset="0"/>
              </a:rPr>
              <a:t> INI</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514769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5875" y="864301"/>
            <a:ext cx="746709" cy="1246475"/>
          </a:xfrm>
          <a:prstGeom prst="rect">
            <a:avLst/>
          </a:prstGeom>
        </p:spPr>
      </p:pic>
      <p:pic>
        <p:nvPicPr>
          <p:cNvPr id="3" name="Picture 2"/>
          <p:cNvPicPr>
            <a:picLocks noChangeAspect="1"/>
          </p:cNvPicPr>
          <p:nvPr/>
        </p:nvPicPr>
        <p:blipFill>
          <a:blip r:embed="rId3"/>
          <a:stretch>
            <a:fillRect/>
          </a:stretch>
        </p:blipFill>
        <p:spPr>
          <a:xfrm>
            <a:off x="2693367" y="858422"/>
            <a:ext cx="776107" cy="1252354"/>
          </a:xfrm>
          <a:prstGeom prst="rect">
            <a:avLst/>
          </a:prstGeom>
        </p:spPr>
      </p:pic>
      <p:pic>
        <p:nvPicPr>
          <p:cNvPr id="4" name="Picture 3"/>
          <p:cNvPicPr>
            <a:picLocks noChangeAspect="1"/>
          </p:cNvPicPr>
          <p:nvPr/>
        </p:nvPicPr>
        <p:blipFill>
          <a:blip r:embed="rId4"/>
          <a:stretch>
            <a:fillRect/>
          </a:stretch>
        </p:blipFill>
        <p:spPr>
          <a:xfrm>
            <a:off x="7038390" y="170509"/>
            <a:ext cx="4145117" cy="2351839"/>
          </a:xfrm>
          <a:prstGeom prst="rect">
            <a:avLst/>
          </a:prstGeom>
        </p:spPr>
      </p:pic>
      <p:pic>
        <p:nvPicPr>
          <p:cNvPr id="5" name="Picture 4"/>
          <p:cNvPicPr>
            <a:picLocks noChangeAspect="1"/>
          </p:cNvPicPr>
          <p:nvPr/>
        </p:nvPicPr>
        <p:blipFill>
          <a:blip r:embed="rId5"/>
          <a:stretch>
            <a:fillRect/>
          </a:stretch>
        </p:blipFill>
        <p:spPr>
          <a:xfrm>
            <a:off x="3498872" y="2563505"/>
            <a:ext cx="4268588" cy="2857485"/>
          </a:xfrm>
          <a:prstGeom prst="rect">
            <a:avLst/>
          </a:prstGeom>
        </p:spPr>
      </p:pic>
      <p:pic>
        <p:nvPicPr>
          <p:cNvPr id="6" name="Picture 5"/>
          <p:cNvPicPr>
            <a:picLocks noChangeAspect="1"/>
          </p:cNvPicPr>
          <p:nvPr/>
        </p:nvPicPr>
        <p:blipFill>
          <a:blip r:embed="rId6"/>
          <a:stretch>
            <a:fillRect/>
          </a:stretch>
        </p:blipFill>
        <p:spPr>
          <a:xfrm>
            <a:off x="6838484" y="5415110"/>
            <a:ext cx="711431" cy="905458"/>
          </a:xfrm>
          <a:prstGeom prst="rect">
            <a:avLst/>
          </a:prstGeom>
        </p:spPr>
      </p:pic>
      <p:pic>
        <p:nvPicPr>
          <p:cNvPr id="7" name="Picture 6"/>
          <p:cNvPicPr>
            <a:picLocks noChangeAspect="1"/>
          </p:cNvPicPr>
          <p:nvPr/>
        </p:nvPicPr>
        <p:blipFill>
          <a:blip r:embed="rId7"/>
          <a:stretch>
            <a:fillRect/>
          </a:stretch>
        </p:blipFill>
        <p:spPr>
          <a:xfrm>
            <a:off x="7549915" y="4156876"/>
            <a:ext cx="3404287" cy="1322910"/>
          </a:xfrm>
          <a:prstGeom prst="rect">
            <a:avLst/>
          </a:prstGeom>
        </p:spPr>
      </p:pic>
      <p:pic>
        <p:nvPicPr>
          <p:cNvPr id="8" name="Picture 7"/>
          <p:cNvPicPr>
            <a:picLocks noChangeAspect="1"/>
          </p:cNvPicPr>
          <p:nvPr/>
        </p:nvPicPr>
        <p:blipFill>
          <a:blip r:embed="rId8"/>
          <a:stretch>
            <a:fillRect/>
          </a:stretch>
        </p:blipFill>
        <p:spPr>
          <a:xfrm>
            <a:off x="9484303" y="5420989"/>
            <a:ext cx="711431" cy="899579"/>
          </a:xfrm>
          <a:prstGeom prst="rect">
            <a:avLst/>
          </a:prstGeom>
        </p:spPr>
      </p:pic>
      <p:sp>
        <p:nvSpPr>
          <p:cNvPr id="9" name="Rectangle 8"/>
          <p:cNvSpPr/>
          <p:nvPr/>
        </p:nvSpPr>
        <p:spPr>
          <a:xfrm>
            <a:off x="1840825" y="1252354"/>
            <a:ext cx="899579" cy="458609"/>
          </a:xfrm>
          <a:prstGeom prst="rect">
            <a:avLst/>
          </a:prstGeom>
        </p:spPr>
        <p:txBody>
          <a:bodyPr lIns="0" tIns="0" rIns="0" bIns="0">
            <a:noAutofit/>
          </a:bodyPr>
          <a:lstStyle/>
          <a:p>
            <a:pPr marL="110242">
              <a:spcAft>
                <a:spcPts val="405"/>
              </a:spcAft>
            </a:pPr>
            <a:r>
              <a:rPr lang="en-US" sz="1350" b="1">
                <a:latin typeface="Arial"/>
              </a:rPr>
              <a:t>HINDIA</a:t>
            </a:r>
          </a:p>
          <a:p>
            <a:r>
              <a:rPr lang="en-US" sz="1350" b="1">
                <a:latin typeface="Arial"/>
              </a:rPr>
              <a:t>BELANDA</a:t>
            </a:r>
          </a:p>
        </p:txBody>
      </p:sp>
      <p:sp>
        <p:nvSpPr>
          <p:cNvPr id="10" name="Rectangle 9"/>
          <p:cNvSpPr/>
          <p:nvPr/>
        </p:nvSpPr>
        <p:spPr>
          <a:xfrm>
            <a:off x="720762" y="2537047"/>
            <a:ext cx="2481190" cy="2063738"/>
          </a:xfrm>
          <a:prstGeom prst="rect">
            <a:avLst/>
          </a:prstGeom>
        </p:spPr>
        <p:txBody>
          <a:bodyPr lIns="0" tIns="0" rIns="0" bIns="0">
            <a:noAutofit/>
          </a:bodyPr>
          <a:lstStyle/>
          <a:p>
            <a:pPr algn="ctr">
              <a:lnSpc>
                <a:spcPts val="2755"/>
              </a:lnSpc>
            </a:pPr>
            <a:r>
              <a:rPr lang="en-US" sz="2315" b="1" dirty="0" err="1">
                <a:latin typeface="Arial"/>
              </a:rPr>
              <a:t>didirikan</a:t>
            </a:r>
            <a:r>
              <a:rPr lang="en-US" sz="2315" b="1" dirty="0">
                <a:latin typeface="Arial"/>
              </a:rPr>
              <a:t> di Batavia (</a:t>
            </a:r>
            <a:r>
              <a:rPr lang="en-US" sz="2315" b="1" dirty="0" err="1">
                <a:latin typeface="Arial"/>
              </a:rPr>
              <a:t>sekarang</a:t>
            </a:r>
            <a:r>
              <a:rPr lang="en-US" sz="2315" b="1" dirty="0">
                <a:latin typeface="Arial"/>
              </a:rPr>
              <a:t> Jakarta) </a:t>
            </a:r>
            <a:r>
              <a:rPr lang="en-US" sz="2315" b="1" dirty="0" err="1">
                <a:latin typeface="Arial"/>
              </a:rPr>
              <a:t>pada</a:t>
            </a:r>
            <a:r>
              <a:rPr lang="en-US" sz="2315" b="1" dirty="0">
                <a:latin typeface="Arial"/>
              </a:rPr>
              <a:t> </a:t>
            </a:r>
            <a:r>
              <a:rPr lang="en-US" sz="2315" b="1" dirty="0" err="1">
                <a:latin typeface="Arial"/>
              </a:rPr>
              <a:t>tanggal</a:t>
            </a:r>
            <a:r>
              <a:rPr lang="en-US" sz="2315" b="1" dirty="0">
                <a:latin typeface="Arial"/>
              </a:rPr>
              <a:t> 1 </a:t>
            </a:r>
            <a:r>
              <a:rPr lang="en-US" sz="2315" b="1" dirty="0" err="1">
                <a:latin typeface="Arial"/>
              </a:rPr>
              <a:t>Juli</a:t>
            </a:r>
            <a:r>
              <a:rPr lang="en-US" sz="2315" b="1" dirty="0">
                <a:latin typeface="Arial"/>
              </a:rPr>
              <a:t> 1908 (</a:t>
            </a:r>
            <a:r>
              <a:rPr lang="en-US" sz="2315" b="1" dirty="0" err="1">
                <a:latin typeface="Arial"/>
              </a:rPr>
              <a:t>menurut</a:t>
            </a:r>
            <a:r>
              <a:rPr lang="en-US" sz="2315" b="1" dirty="0">
                <a:latin typeface="Arial"/>
              </a:rPr>
              <a:t> </a:t>
            </a:r>
            <a:r>
              <a:rPr lang="en-US" sz="2315" b="1" dirty="0" err="1">
                <a:latin typeface="Arial"/>
              </a:rPr>
              <a:t>anggaran</a:t>
            </a:r>
            <a:r>
              <a:rPr lang="en-US" sz="2315" b="1" dirty="0">
                <a:latin typeface="Arial"/>
              </a:rPr>
              <a:t> </a:t>
            </a:r>
            <a:r>
              <a:rPr lang="en-US" sz="2315" b="1" dirty="0" err="1">
                <a:latin typeface="Arial"/>
              </a:rPr>
              <a:t>dasar</a:t>
            </a:r>
            <a:endParaRPr lang="en-US" sz="2315" b="1" dirty="0">
              <a:latin typeface="Arial"/>
            </a:endParaRPr>
          </a:p>
        </p:txBody>
      </p:sp>
      <p:sp>
        <p:nvSpPr>
          <p:cNvPr id="11" name="Rectangle 10"/>
          <p:cNvSpPr/>
          <p:nvPr/>
        </p:nvSpPr>
        <p:spPr>
          <a:xfrm>
            <a:off x="897150" y="5157057"/>
            <a:ext cx="2304802" cy="3106271"/>
          </a:xfrm>
          <a:prstGeom prst="rect">
            <a:avLst/>
          </a:prstGeom>
        </p:spPr>
        <p:txBody>
          <a:bodyPr lIns="0" tIns="0" rIns="0" bIns="0">
            <a:noAutofit/>
          </a:bodyPr>
          <a:lstStyle/>
          <a:p>
            <a:pPr algn="ctr">
              <a:lnSpc>
                <a:spcPts val="2755"/>
              </a:lnSpc>
            </a:pPr>
            <a:r>
              <a:rPr lang="en-US" sz="2315" b="1" dirty="0" err="1">
                <a:latin typeface="Arial"/>
              </a:rPr>
              <a:t>Menteri</a:t>
            </a:r>
            <a:r>
              <a:rPr lang="en-US" sz="2315" b="1" dirty="0">
                <a:latin typeface="Arial"/>
              </a:rPr>
              <a:t> </a:t>
            </a:r>
            <a:r>
              <a:rPr lang="en-US" sz="2315" b="1" dirty="0" err="1">
                <a:latin typeface="Arial"/>
              </a:rPr>
              <a:t>Kehakiman</a:t>
            </a:r>
            <a:r>
              <a:rPr lang="en-US" sz="2315" b="1" dirty="0">
                <a:latin typeface="Arial"/>
              </a:rPr>
              <a:t> </a:t>
            </a:r>
            <a:r>
              <a:rPr lang="en-US" sz="2315" b="1" dirty="0" err="1">
                <a:latin typeface="Arial"/>
              </a:rPr>
              <a:t>pada</a:t>
            </a:r>
            <a:r>
              <a:rPr lang="en-US" sz="2315" b="1" dirty="0">
                <a:latin typeface="Arial"/>
              </a:rPr>
              <a:t> </a:t>
            </a:r>
            <a:r>
              <a:rPr lang="en-US" sz="2315" b="1" dirty="0" err="1">
                <a:latin typeface="Arial"/>
              </a:rPr>
              <a:t>tgl</a:t>
            </a:r>
            <a:r>
              <a:rPr lang="en-US" sz="2315" b="1" dirty="0">
                <a:latin typeface="Arial"/>
              </a:rPr>
              <a:t> 4 </a:t>
            </a:r>
            <a:r>
              <a:rPr lang="en-US" sz="2315" b="1" dirty="0" err="1">
                <a:latin typeface="Arial"/>
              </a:rPr>
              <a:t>Desember</a:t>
            </a:r>
            <a:r>
              <a:rPr lang="en-US" sz="2315" b="1" dirty="0">
                <a:latin typeface="Arial"/>
              </a:rPr>
              <a:t> 1958 No. J.A. 5/117/</a:t>
            </a:r>
          </a:p>
        </p:txBody>
      </p:sp>
      <p:sp>
        <p:nvSpPr>
          <p:cNvPr id="12" name="Rectangle 11"/>
          <p:cNvSpPr/>
          <p:nvPr/>
        </p:nvSpPr>
        <p:spPr>
          <a:xfrm>
            <a:off x="3492992" y="905458"/>
            <a:ext cx="3192622" cy="264582"/>
          </a:xfrm>
          <a:prstGeom prst="rect">
            <a:avLst/>
          </a:prstGeom>
        </p:spPr>
        <p:txBody>
          <a:bodyPr wrap="none" lIns="0" tIns="0" rIns="0" bIns="0">
            <a:noAutofit/>
          </a:bodyPr>
          <a:lstStyle/>
          <a:p>
            <a:r>
              <a:rPr lang="en-US" sz="1736" b="1">
                <a:latin typeface="Arial"/>
              </a:rPr>
              <a:t>berkembangnya peran notaris</a:t>
            </a:r>
          </a:p>
        </p:txBody>
      </p:sp>
      <p:sp>
        <p:nvSpPr>
          <p:cNvPr id="13" name="Rectangle 12"/>
          <p:cNvSpPr/>
          <p:nvPr/>
        </p:nvSpPr>
        <p:spPr>
          <a:xfrm>
            <a:off x="3510631" y="1634529"/>
            <a:ext cx="3139705" cy="229304"/>
          </a:xfrm>
          <a:prstGeom prst="rect">
            <a:avLst/>
          </a:prstGeom>
        </p:spPr>
        <p:txBody>
          <a:bodyPr wrap="none" lIns="0" tIns="0" rIns="0" bIns="0">
            <a:noAutofit/>
          </a:bodyPr>
          <a:lstStyle/>
          <a:p>
            <a:r>
              <a:rPr lang="en-US" sz="1736" b="1">
                <a:latin typeface="Arial"/>
              </a:rPr>
              <a:t>bertambahnya jumlah notaris</a:t>
            </a:r>
          </a:p>
        </p:txBody>
      </p:sp>
      <p:sp>
        <p:nvSpPr>
          <p:cNvPr id="14" name="Rectangle 13"/>
          <p:cNvSpPr/>
          <p:nvPr/>
        </p:nvSpPr>
        <p:spPr>
          <a:xfrm>
            <a:off x="7987945" y="2654639"/>
            <a:ext cx="3603420" cy="1328789"/>
          </a:xfrm>
          <a:prstGeom prst="rect">
            <a:avLst/>
          </a:prstGeom>
        </p:spPr>
        <p:txBody>
          <a:bodyPr lIns="0" tIns="0" rIns="0" bIns="0">
            <a:noAutofit/>
          </a:bodyPr>
          <a:lstStyle/>
          <a:p>
            <a:pPr algn="ctr">
              <a:lnSpc>
                <a:spcPts val="2755"/>
              </a:lnSpc>
            </a:pPr>
            <a:r>
              <a:rPr lang="en-US" sz="2315" b="1" dirty="0" err="1">
                <a:latin typeface="Arial"/>
              </a:rPr>
              <a:t>ajang</a:t>
            </a:r>
            <a:r>
              <a:rPr lang="en-US" sz="2315" b="1" dirty="0">
                <a:latin typeface="Arial"/>
              </a:rPr>
              <a:t> </a:t>
            </a:r>
            <a:r>
              <a:rPr lang="en-US" sz="2315" b="1" dirty="0" err="1">
                <a:latin typeface="Arial"/>
              </a:rPr>
              <a:t>pertemuan</a:t>
            </a:r>
            <a:r>
              <a:rPr lang="en-US" sz="2315" b="1" dirty="0">
                <a:latin typeface="Arial"/>
              </a:rPr>
              <a:t> </a:t>
            </a:r>
            <a:r>
              <a:rPr lang="en-US" sz="2315" b="1" dirty="0" err="1">
                <a:latin typeface="Arial"/>
              </a:rPr>
              <a:t>dan</a:t>
            </a:r>
            <a:r>
              <a:rPr lang="en-US" sz="2315" b="1" dirty="0">
                <a:latin typeface="Arial"/>
              </a:rPr>
              <a:t> </a:t>
            </a:r>
            <a:r>
              <a:rPr lang="en-US" sz="2315" b="1" dirty="0" err="1">
                <a:latin typeface="Arial"/>
              </a:rPr>
              <a:t>bersilaturahmi</a:t>
            </a:r>
            <a:r>
              <a:rPr lang="en-US" sz="2315" b="1" dirty="0">
                <a:latin typeface="Arial"/>
              </a:rPr>
              <a:t> </a:t>
            </a:r>
            <a:r>
              <a:rPr lang="en-US" sz="2315" b="1" dirty="0" err="1">
                <a:latin typeface="Arial"/>
              </a:rPr>
              <a:t>antara</a:t>
            </a:r>
            <a:r>
              <a:rPr lang="en-US" sz="2315" b="1" dirty="0">
                <a:latin typeface="Arial"/>
              </a:rPr>
              <a:t> para </a:t>
            </a:r>
            <a:r>
              <a:rPr lang="en-US" sz="2315" b="1" dirty="0" err="1">
                <a:latin typeface="Arial"/>
              </a:rPr>
              <a:t>notaris</a:t>
            </a:r>
            <a:r>
              <a:rPr lang="en-US" sz="2315" b="1" dirty="0">
                <a:latin typeface="Arial"/>
              </a:rPr>
              <a:t> yang </a:t>
            </a:r>
            <a:r>
              <a:rPr lang="en-US" sz="2315" b="1" dirty="0" err="1">
                <a:latin typeface="Arial"/>
              </a:rPr>
              <a:t>menjadi</a:t>
            </a:r>
            <a:r>
              <a:rPr lang="en-US" sz="2315" b="1" dirty="0">
                <a:latin typeface="Arial"/>
              </a:rPr>
              <a:t> </a:t>
            </a:r>
            <a:r>
              <a:rPr lang="en-US" sz="2315" b="1" dirty="0" err="1">
                <a:latin typeface="Arial"/>
              </a:rPr>
              <a:t>anggotanya</a:t>
            </a:r>
            <a:endParaRPr lang="en-US" sz="2315" b="1" dirty="0">
              <a:latin typeface="Arial"/>
            </a:endParaRPr>
          </a:p>
        </p:txBody>
      </p:sp>
      <p:sp>
        <p:nvSpPr>
          <p:cNvPr id="15" name="Rectangle 14"/>
          <p:cNvSpPr/>
          <p:nvPr/>
        </p:nvSpPr>
        <p:spPr>
          <a:xfrm>
            <a:off x="7579313" y="5620896"/>
            <a:ext cx="1881471" cy="476247"/>
          </a:xfrm>
          <a:prstGeom prst="rect">
            <a:avLst/>
          </a:prstGeom>
        </p:spPr>
        <p:txBody>
          <a:bodyPr lIns="0" tIns="0" rIns="0" bIns="0">
            <a:noAutofit/>
          </a:bodyPr>
          <a:lstStyle/>
          <a:p>
            <a:pPr algn="ctr">
              <a:lnSpc>
                <a:spcPts val="2037"/>
              </a:lnSpc>
            </a:pPr>
            <a:r>
              <a:rPr lang="en-US" sz="1736" b="1">
                <a:latin typeface="Arial"/>
              </a:rPr>
              <a:t>de Nederlandsch-Indische</a:t>
            </a:r>
          </a:p>
        </p:txBody>
      </p:sp>
    </p:spTree>
    <p:extLst>
      <p:ext uri="{BB962C8B-B14F-4D97-AF65-F5344CB8AC3E}">
        <p14:creationId xmlns:p14="http://schemas.microsoft.com/office/powerpoint/2010/main" val="832897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74932" y="346896"/>
            <a:ext cx="3174983" cy="1058328"/>
          </a:xfrm>
          <a:prstGeom prst="rect">
            <a:avLst/>
          </a:prstGeom>
        </p:spPr>
      </p:pic>
      <p:pic>
        <p:nvPicPr>
          <p:cNvPr id="3" name="Picture 2"/>
          <p:cNvPicPr>
            <a:picLocks noChangeAspect="1"/>
          </p:cNvPicPr>
          <p:nvPr/>
        </p:nvPicPr>
        <p:blipFill>
          <a:blip r:embed="rId3"/>
          <a:stretch>
            <a:fillRect/>
          </a:stretch>
        </p:blipFill>
        <p:spPr>
          <a:xfrm>
            <a:off x="6462189" y="5767886"/>
            <a:ext cx="529164" cy="535043"/>
          </a:xfrm>
          <a:prstGeom prst="rect">
            <a:avLst/>
          </a:prstGeom>
        </p:spPr>
      </p:pic>
      <p:pic>
        <p:nvPicPr>
          <p:cNvPr id="4" name="Picture 3"/>
          <p:cNvPicPr>
            <a:picLocks noChangeAspect="1"/>
          </p:cNvPicPr>
          <p:nvPr/>
        </p:nvPicPr>
        <p:blipFill>
          <a:blip r:embed="rId4"/>
          <a:stretch>
            <a:fillRect/>
          </a:stretch>
        </p:blipFill>
        <p:spPr>
          <a:xfrm>
            <a:off x="7743942" y="2475311"/>
            <a:ext cx="3510120" cy="729070"/>
          </a:xfrm>
          <a:prstGeom prst="rect">
            <a:avLst/>
          </a:prstGeom>
        </p:spPr>
      </p:pic>
      <p:sp>
        <p:nvSpPr>
          <p:cNvPr id="5" name="Rectangle 4"/>
          <p:cNvSpPr/>
          <p:nvPr/>
        </p:nvSpPr>
        <p:spPr>
          <a:xfrm>
            <a:off x="935367" y="2069619"/>
            <a:ext cx="3551277" cy="264582"/>
          </a:xfrm>
          <a:prstGeom prst="rect">
            <a:avLst/>
          </a:prstGeom>
        </p:spPr>
        <p:txBody>
          <a:bodyPr wrap="none" lIns="0" tIns="0" rIns="0" bIns="0">
            <a:noAutofit/>
          </a:bodyPr>
          <a:lstStyle/>
          <a:p>
            <a:r>
              <a:rPr lang="en-US" sz="1640" b="1">
                <a:latin typeface="Arial"/>
              </a:rPr>
              <a:t>PERKUMPULAN bagi para Notaris</a:t>
            </a:r>
          </a:p>
        </p:txBody>
      </p:sp>
      <p:sp>
        <p:nvSpPr>
          <p:cNvPr id="6" name="Rectangle 5"/>
          <p:cNvSpPr/>
          <p:nvPr/>
        </p:nvSpPr>
        <p:spPr>
          <a:xfrm>
            <a:off x="512036" y="3804100"/>
            <a:ext cx="6397003" cy="1322910"/>
          </a:xfrm>
          <a:prstGeom prst="rect">
            <a:avLst/>
          </a:prstGeom>
        </p:spPr>
        <p:txBody>
          <a:bodyPr lIns="0" tIns="0" rIns="0" bIns="0">
            <a:noAutofit/>
          </a:bodyPr>
          <a:lstStyle/>
          <a:p>
            <a:pPr marL="379724" indent="-379724">
              <a:lnSpc>
                <a:spcPts val="2778"/>
              </a:lnSpc>
            </a:pPr>
            <a:r>
              <a:rPr lang="en-US" sz="1833" b="1">
                <a:latin typeface="Arial"/>
              </a:rPr>
              <a:t>Merupakan </a:t>
            </a:r>
            <a:r>
              <a:rPr lang="en-US" sz="1833" b="1" u="sng">
                <a:latin typeface="Arial"/>
              </a:rPr>
              <a:t>SATU-SATUNYA</a:t>
            </a:r>
            <a:r>
              <a:rPr lang="en-US" sz="1833" b="1">
                <a:latin typeface="Arial"/>
              </a:rPr>
              <a:t> wadah pemersatu bagi semua dan setiap orang yang memangku dan menjalankan tugas jabatan sebagai Notaris di</a:t>
            </a:r>
          </a:p>
          <a:p>
            <a:pPr algn="ctr">
              <a:lnSpc>
                <a:spcPts val="2778"/>
              </a:lnSpc>
            </a:pPr>
            <a:r>
              <a:rPr lang="en-US" sz="1833" b="1">
                <a:latin typeface="Arial"/>
              </a:rPr>
              <a:t>indonesia</a:t>
            </a:r>
          </a:p>
        </p:txBody>
      </p:sp>
      <p:sp>
        <p:nvSpPr>
          <p:cNvPr id="7" name="Rectangle 6"/>
          <p:cNvSpPr/>
          <p:nvPr/>
        </p:nvSpPr>
        <p:spPr>
          <a:xfrm>
            <a:off x="8520049" y="1805037"/>
            <a:ext cx="2151933" cy="529164"/>
          </a:xfrm>
          <a:prstGeom prst="rect">
            <a:avLst/>
          </a:prstGeom>
        </p:spPr>
        <p:txBody>
          <a:bodyPr lIns="0" tIns="0" rIns="0" bIns="0">
            <a:noAutofit/>
          </a:bodyPr>
          <a:lstStyle/>
          <a:p>
            <a:pPr>
              <a:spcAft>
                <a:spcPts val="405"/>
              </a:spcAft>
            </a:pPr>
            <a:r>
              <a:rPr lang="en-US" sz="1350" b="1">
                <a:latin typeface="Arial"/>
              </a:rPr>
              <a:t>B A D A N H U K U M</a:t>
            </a:r>
          </a:p>
          <a:p>
            <a:pPr algn="ctr"/>
            <a:r>
              <a:rPr lang="en-US" sz="1640" b="1">
                <a:latin typeface="Arial"/>
              </a:rPr>
              <a:t>(rechtpersoon)</a:t>
            </a:r>
          </a:p>
        </p:txBody>
      </p:sp>
      <p:sp>
        <p:nvSpPr>
          <p:cNvPr id="8" name="Rectangle 7"/>
          <p:cNvSpPr/>
          <p:nvPr/>
        </p:nvSpPr>
        <p:spPr>
          <a:xfrm>
            <a:off x="7726303" y="3698268"/>
            <a:ext cx="3339612" cy="858421"/>
          </a:xfrm>
          <a:prstGeom prst="rect">
            <a:avLst/>
          </a:prstGeom>
        </p:spPr>
        <p:txBody>
          <a:bodyPr lIns="0" tIns="0" rIns="0" bIns="0">
            <a:noAutofit/>
          </a:bodyPr>
          <a:lstStyle/>
          <a:p>
            <a:pPr algn="ctr">
              <a:lnSpc>
                <a:spcPts val="2315"/>
              </a:lnSpc>
            </a:pPr>
            <a:r>
              <a:rPr lang="en-US" sz="1640" b="1">
                <a:latin typeface="Arial"/>
              </a:rPr>
              <a:t>Gouvernements Besluit (Penetapan Pemerintah) tanggal 5 September 1908 Nomor 9,</a:t>
            </a:r>
          </a:p>
        </p:txBody>
      </p:sp>
    </p:spTree>
    <p:extLst>
      <p:ext uri="{BB962C8B-B14F-4D97-AF65-F5344CB8AC3E}">
        <p14:creationId xmlns:p14="http://schemas.microsoft.com/office/powerpoint/2010/main" val="2135212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1083" y="1073027"/>
            <a:ext cx="9016364" cy="3172043"/>
          </a:xfrm>
          <a:prstGeom prst="rect">
            <a:avLst/>
          </a:prstGeom>
        </p:spPr>
        <p:txBody>
          <a:bodyPr lIns="0" tIns="0" rIns="0" bIns="0">
            <a:noAutofit/>
          </a:bodyPr>
          <a:lstStyle/>
          <a:p>
            <a:pPr algn="just">
              <a:lnSpc>
                <a:spcPts val="2269"/>
              </a:lnSpc>
            </a:pPr>
            <a:r>
              <a:rPr lang="en-US" sz="1833" b="1">
                <a:latin typeface="Arial"/>
              </a:rPr>
              <a:t>Diakui dan mendapat pengesahan dari Pemerintah berdasarkan Keputusan Menteri Kehakiman Republik Indonesia pada tanggal 23 Januari 1995 Nomor C2-1022.HT.01.06. Tahun 1995, dan telah diumumkan di dalam Berita Negara Republik Indonesia tanggal 7 April 1995 Nomor 28 Tambahan Nomor 1/P-1995, oleh karena itu sebagai dan merupakan organisasi Notaris sebagaimana yang dimaksud dalam Undang-undang Nomor 30 tahun 2004 tentang Jabatan Notaris yang diundangkan dalam Lembaran Negara Republik Indonesia tahun 2004 Nomor 117, sebagaimana telah diubah dengan Undang-undang Nomor 2 Tahun 2014 tentang Perubahan Atas Undang-Undang Nomor 30 Tahun 2004 tentang Jabatan Notaris yang telah diundangkan dalam Lembaran Negara Tahun 2014 Nomor 3, Tambahan Lembaran Negara Nomor 5491.</a:t>
            </a:r>
          </a:p>
        </p:txBody>
      </p:sp>
    </p:spTree>
    <p:extLst>
      <p:ext uri="{BB962C8B-B14F-4D97-AF65-F5344CB8AC3E}">
        <p14:creationId xmlns:p14="http://schemas.microsoft.com/office/powerpoint/2010/main" val="4082043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4835" y="2563505"/>
            <a:ext cx="5856080" cy="670274"/>
          </a:xfrm>
          <a:prstGeom prst="rect">
            <a:avLst/>
          </a:prstGeom>
        </p:spPr>
      </p:pic>
      <p:sp>
        <p:nvSpPr>
          <p:cNvPr id="3" name="Rectangle 2"/>
          <p:cNvSpPr/>
          <p:nvPr/>
        </p:nvSpPr>
        <p:spPr>
          <a:xfrm>
            <a:off x="788377" y="1037749"/>
            <a:ext cx="117592" cy="173448"/>
          </a:xfrm>
          <a:prstGeom prst="rect">
            <a:avLst/>
          </a:prstGeom>
        </p:spPr>
        <p:txBody>
          <a:bodyPr wrap="none" lIns="0" tIns="0" rIns="0" bIns="0">
            <a:noAutofit/>
          </a:bodyPr>
          <a:lstStyle/>
          <a:p>
            <a:r>
              <a:rPr lang="en-US" sz="1350">
                <a:solidFill>
                  <a:srgbClr val="1A9FDF"/>
                </a:solidFill>
                <a:latin typeface="Arial"/>
              </a:rPr>
              <a:t>/</a:t>
            </a:r>
          </a:p>
        </p:txBody>
      </p:sp>
      <p:sp>
        <p:nvSpPr>
          <p:cNvPr id="4" name="Rectangle 3"/>
          <p:cNvSpPr/>
          <p:nvPr/>
        </p:nvSpPr>
        <p:spPr>
          <a:xfrm>
            <a:off x="1864343" y="1675686"/>
            <a:ext cx="3745304" cy="376294"/>
          </a:xfrm>
          <a:prstGeom prst="rect">
            <a:avLst/>
          </a:prstGeom>
        </p:spPr>
        <p:txBody>
          <a:bodyPr wrap="none" lIns="0" tIns="0" rIns="0" bIns="0">
            <a:noAutofit/>
          </a:bodyPr>
          <a:lstStyle/>
          <a:p>
            <a:pPr>
              <a:spcAft>
                <a:spcPts val="2836"/>
              </a:spcAft>
            </a:pPr>
            <a:r>
              <a:rPr lang="en-US" sz="3086" b="1">
                <a:latin typeface="Segoe UI"/>
              </a:rPr>
              <a:t>ASAS ORGANISASI</a:t>
            </a:r>
          </a:p>
        </p:txBody>
      </p:sp>
      <p:sp>
        <p:nvSpPr>
          <p:cNvPr id="5" name="Rectangle 4"/>
          <p:cNvSpPr/>
          <p:nvPr/>
        </p:nvSpPr>
        <p:spPr>
          <a:xfrm>
            <a:off x="3466534" y="4289167"/>
            <a:ext cx="7070217" cy="2057859"/>
          </a:xfrm>
          <a:prstGeom prst="rect">
            <a:avLst/>
          </a:prstGeom>
        </p:spPr>
        <p:txBody>
          <a:bodyPr lIns="0" tIns="0" rIns="0" bIns="0">
            <a:noAutofit/>
          </a:bodyPr>
          <a:lstStyle/>
          <a:p>
            <a:pPr marL="699671" indent="-685952">
              <a:lnSpc>
                <a:spcPts val="4167"/>
              </a:lnSpc>
              <a:spcBef>
                <a:spcPts val="5671"/>
              </a:spcBef>
              <a:spcAft>
                <a:spcPts val="608"/>
              </a:spcAft>
            </a:pPr>
            <a:r>
              <a:rPr lang="en-US" sz="2797" b="1">
                <a:latin typeface="Arial"/>
              </a:rPr>
              <a:t>Perkumpulan berasaskan Pancasila dan Undang-Undang Dasar Negara Republik Indonesia Tahun 1945</a:t>
            </a:r>
          </a:p>
          <a:p>
            <a:pPr algn="just"/>
            <a:r>
              <a:rPr lang="en-US" sz="4437" b="1">
                <a:solidFill>
                  <a:srgbClr val="1A9FDF"/>
                </a:solidFill>
                <a:latin typeface="Segoe UI"/>
              </a:rPr>
              <a:t>___</a:t>
            </a:r>
            <a:r>
              <a:rPr lang="en-US" sz="4340" i="1" spc="-241">
                <a:solidFill>
                  <a:srgbClr val="1A9FDF"/>
                </a:solidFill>
                <a:latin typeface="Arial"/>
              </a:rPr>
              <a:t>r</a:t>
            </a:r>
          </a:p>
        </p:txBody>
      </p:sp>
    </p:spTree>
    <p:extLst>
      <p:ext uri="{BB962C8B-B14F-4D97-AF65-F5344CB8AC3E}">
        <p14:creationId xmlns:p14="http://schemas.microsoft.com/office/powerpoint/2010/main" val="892804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13196" y="1984365"/>
            <a:ext cx="3224960" cy="758835"/>
          </a:xfrm>
          <a:prstGeom prst="rect">
            <a:avLst/>
          </a:prstGeom>
          <a:solidFill>
            <a:srgbClr val="2CB0E8"/>
          </a:solidFill>
        </p:spPr>
        <p:txBody>
          <a:bodyPr wrap="none" lIns="0" tIns="0" rIns="0" bIns="0">
            <a:noAutofit/>
          </a:bodyPr>
          <a:lstStyle/>
          <a:p>
            <a:r>
              <a:rPr lang="en-US" sz="2400" b="1" dirty="0" err="1">
                <a:solidFill>
                  <a:srgbClr val="FFFFFF"/>
                </a:solidFill>
                <a:latin typeface="Arial"/>
              </a:rPr>
              <a:t>T</a:t>
            </a:r>
            <a:r>
              <a:rPr lang="en-US" sz="2400" b="1" cap="small" dirty="0" err="1">
                <a:solidFill>
                  <a:srgbClr val="FFFFFF"/>
                </a:solidFill>
                <a:latin typeface="Arial"/>
              </a:rPr>
              <a:t>ujuan</a:t>
            </a:r>
            <a:r>
              <a:rPr lang="en-US" sz="2400" b="1" cap="small" dirty="0">
                <a:solidFill>
                  <a:srgbClr val="FFFFFF"/>
                </a:solidFill>
                <a:latin typeface="Arial"/>
              </a:rPr>
              <a:t>   </a:t>
            </a:r>
            <a:r>
              <a:rPr lang="en-US" sz="2400" b="1" cap="small" dirty="0" err="1">
                <a:solidFill>
                  <a:srgbClr val="FFFFFF"/>
                </a:solidFill>
                <a:latin typeface="Arial"/>
              </a:rPr>
              <a:t>perkumpulan</a:t>
            </a:r>
            <a:endParaRPr lang="en-US" sz="2400" b="1" cap="small" dirty="0">
              <a:solidFill>
                <a:srgbClr val="FFFFFF"/>
              </a:solidFill>
              <a:latin typeface="Arial"/>
            </a:endParaRPr>
          </a:p>
        </p:txBody>
      </p:sp>
      <p:sp>
        <p:nvSpPr>
          <p:cNvPr id="3" name="Rectangle 2"/>
          <p:cNvSpPr/>
          <p:nvPr/>
        </p:nvSpPr>
        <p:spPr>
          <a:xfrm>
            <a:off x="1452772" y="3380769"/>
            <a:ext cx="9451454" cy="1740361"/>
          </a:xfrm>
          <a:prstGeom prst="rect">
            <a:avLst/>
          </a:prstGeom>
        </p:spPr>
        <p:txBody>
          <a:bodyPr lIns="0" tIns="0" rIns="0" bIns="0">
            <a:noAutofit/>
          </a:bodyPr>
          <a:lstStyle/>
          <a:p>
            <a:pPr algn="just">
              <a:lnSpc>
                <a:spcPts val="2269"/>
              </a:lnSpc>
            </a:pPr>
            <a:r>
              <a:rPr lang="en-US" sz="2122" b="1" spc="-48" dirty="0" err="1">
                <a:latin typeface="Arial"/>
              </a:rPr>
              <a:t>Tegaknya</a:t>
            </a:r>
            <a:r>
              <a:rPr lang="en-US" sz="2122" b="1" spc="-48" dirty="0">
                <a:latin typeface="Arial"/>
              </a:rPr>
              <a:t> </a:t>
            </a:r>
            <a:r>
              <a:rPr lang="en-US" sz="2122" b="1" spc="-48" dirty="0" err="1">
                <a:latin typeface="Arial"/>
              </a:rPr>
              <a:t>kebenaran</a:t>
            </a:r>
            <a:r>
              <a:rPr lang="en-US" sz="2122" b="1" spc="-48" dirty="0">
                <a:latin typeface="Arial"/>
              </a:rPr>
              <a:t> </a:t>
            </a:r>
            <a:r>
              <a:rPr lang="en-US" sz="2122" b="1" spc="-48" dirty="0" err="1">
                <a:latin typeface="Arial"/>
              </a:rPr>
              <a:t>dan</a:t>
            </a:r>
            <a:r>
              <a:rPr lang="en-US" sz="2122" b="1" spc="-48" dirty="0">
                <a:latin typeface="Arial"/>
              </a:rPr>
              <a:t> </a:t>
            </a:r>
            <a:r>
              <a:rPr lang="en-US" sz="2122" b="1" spc="-48" dirty="0" err="1">
                <a:latin typeface="Arial"/>
              </a:rPr>
              <a:t>keadilan</a:t>
            </a:r>
            <a:r>
              <a:rPr lang="en-US" sz="2122" b="1" spc="-48" dirty="0">
                <a:latin typeface="Arial"/>
              </a:rPr>
              <a:t> </a:t>
            </a:r>
            <a:r>
              <a:rPr lang="en-US" sz="2122" b="1" spc="-48" dirty="0" err="1">
                <a:latin typeface="Arial"/>
              </a:rPr>
              <a:t>serta</a:t>
            </a:r>
            <a:r>
              <a:rPr lang="en-US" sz="2122" b="1" spc="-48" dirty="0">
                <a:latin typeface="Arial"/>
              </a:rPr>
              <a:t> </a:t>
            </a:r>
            <a:r>
              <a:rPr lang="en-US" sz="2122" b="1" spc="-48" dirty="0" err="1">
                <a:latin typeface="Arial"/>
              </a:rPr>
              <a:t>terpeliharanya</a:t>
            </a:r>
            <a:r>
              <a:rPr lang="en-US" sz="2122" b="1" spc="-48" dirty="0">
                <a:latin typeface="Arial"/>
              </a:rPr>
              <a:t> </a:t>
            </a:r>
            <a:r>
              <a:rPr lang="en-US" sz="2122" b="1" spc="-48" dirty="0" err="1">
                <a:latin typeface="Arial"/>
              </a:rPr>
              <a:t>keluhuran</a:t>
            </a:r>
            <a:r>
              <a:rPr lang="en-US" sz="2122" b="1" spc="-48" dirty="0">
                <a:latin typeface="Arial"/>
              </a:rPr>
              <a:t> </a:t>
            </a:r>
            <a:r>
              <a:rPr lang="en-US" sz="2122" b="1" spc="-48" dirty="0" err="1">
                <a:latin typeface="Arial"/>
              </a:rPr>
              <a:t>martabat</a:t>
            </a:r>
            <a:r>
              <a:rPr lang="en-US" sz="2122" b="1" spc="-48" dirty="0">
                <a:latin typeface="Arial"/>
              </a:rPr>
              <a:t> </a:t>
            </a:r>
            <a:r>
              <a:rPr lang="en-US" sz="2122" b="1" spc="-48" dirty="0" err="1">
                <a:latin typeface="Arial"/>
              </a:rPr>
              <a:t>jabatan</a:t>
            </a:r>
            <a:r>
              <a:rPr lang="en-US" sz="2122" b="1" spc="-48" dirty="0">
                <a:latin typeface="Arial"/>
              </a:rPr>
              <a:t> </a:t>
            </a:r>
            <a:r>
              <a:rPr lang="en-US" sz="2122" b="1" spc="-48" dirty="0" err="1">
                <a:latin typeface="Arial"/>
              </a:rPr>
              <a:t>Notaris</a:t>
            </a:r>
            <a:r>
              <a:rPr lang="en-US" sz="2122" b="1" spc="-48" dirty="0">
                <a:latin typeface="Arial"/>
              </a:rPr>
              <a:t> </a:t>
            </a:r>
            <a:r>
              <a:rPr lang="en-US" sz="2122" b="1" spc="-48" dirty="0" err="1">
                <a:latin typeface="Arial"/>
              </a:rPr>
              <a:t>sebagai</a:t>
            </a:r>
            <a:r>
              <a:rPr lang="en-US" sz="2122" b="1" spc="-48" dirty="0">
                <a:latin typeface="Arial"/>
              </a:rPr>
              <a:t> </a:t>
            </a:r>
            <a:r>
              <a:rPr lang="en-US" sz="2122" b="1" spc="-48" dirty="0" err="1">
                <a:latin typeface="Arial"/>
              </a:rPr>
              <a:t>pejabat</a:t>
            </a:r>
            <a:r>
              <a:rPr lang="en-US" sz="2122" b="1" spc="-48" dirty="0">
                <a:latin typeface="Arial"/>
              </a:rPr>
              <a:t> </a:t>
            </a:r>
            <a:r>
              <a:rPr lang="en-US" sz="2122" b="1" spc="-48" dirty="0" err="1">
                <a:latin typeface="Arial"/>
              </a:rPr>
              <a:t>umum</a:t>
            </a:r>
            <a:r>
              <a:rPr lang="en-US" sz="2122" b="1" spc="-48" dirty="0">
                <a:latin typeface="Arial"/>
              </a:rPr>
              <a:t> yang </a:t>
            </a:r>
            <a:r>
              <a:rPr lang="en-US" sz="2122" b="1" spc="-48" dirty="0" err="1">
                <a:latin typeface="Arial"/>
              </a:rPr>
              <a:t>bermutu</a:t>
            </a:r>
            <a:r>
              <a:rPr lang="en-US" sz="2122" b="1" spc="-48" dirty="0">
                <a:latin typeface="Arial"/>
              </a:rPr>
              <a:t> </a:t>
            </a:r>
            <a:r>
              <a:rPr lang="en-US" sz="2122" b="1" spc="-48" dirty="0" err="1">
                <a:latin typeface="Arial"/>
              </a:rPr>
              <a:t>dalam</a:t>
            </a:r>
            <a:r>
              <a:rPr lang="en-US" sz="2122" b="1" spc="-48" dirty="0">
                <a:latin typeface="Arial"/>
              </a:rPr>
              <a:t> </a:t>
            </a:r>
            <a:r>
              <a:rPr lang="en-US" sz="2122" b="1" spc="-48" dirty="0" err="1">
                <a:latin typeface="Arial"/>
              </a:rPr>
              <a:t>rangka</a:t>
            </a:r>
            <a:r>
              <a:rPr lang="en-US" sz="2122" b="1" spc="-48" dirty="0">
                <a:latin typeface="Arial"/>
              </a:rPr>
              <a:t> </a:t>
            </a:r>
            <a:r>
              <a:rPr lang="en-US" sz="2122" b="1" spc="-48" dirty="0" err="1">
                <a:latin typeface="Arial"/>
              </a:rPr>
              <a:t>pengabdiannya</a:t>
            </a:r>
            <a:r>
              <a:rPr lang="en-US" sz="2122" b="1" spc="-48" dirty="0">
                <a:latin typeface="Arial"/>
              </a:rPr>
              <a:t> </a:t>
            </a:r>
            <a:r>
              <a:rPr lang="en-US" sz="2122" b="1" spc="-48" dirty="0" err="1">
                <a:latin typeface="Arial"/>
              </a:rPr>
              <a:t>kepada</a:t>
            </a:r>
            <a:r>
              <a:rPr lang="en-US" sz="2122" b="1" spc="-48" dirty="0">
                <a:latin typeface="Arial"/>
              </a:rPr>
              <a:t> </a:t>
            </a:r>
            <a:r>
              <a:rPr lang="en-US" sz="2122" b="1" spc="-48" dirty="0" err="1">
                <a:latin typeface="Arial"/>
              </a:rPr>
              <a:t>Tuhan</a:t>
            </a:r>
            <a:r>
              <a:rPr lang="en-US" sz="2122" b="1" spc="-48" dirty="0">
                <a:latin typeface="Arial"/>
              </a:rPr>
              <a:t> Yang </a:t>
            </a:r>
            <a:r>
              <a:rPr lang="en-US" sz="2122" b="1" spc="-48" dirty="0" err="1">
                <a:latin typeface="Arial"/>
              </a:rPr>
              <a:t>Maha</a:t>
            </a:r>
            <a:r>
              <a:rPr lang="en-US" sz="2122" b="1" spc="-48" dirty="0">
                <a:latin typeface="Arial"/>
              </a:rPr>
              <a:t> </a:t>
            </a:r>
            <a:r>
              <a:rPr lang="en-US" sz="2122" b="1" spc="-48" dirty="0" err="1">
                <a:latin typeface="Arial"/>
              </a:rPr>
              <a:t>Esa</a:t>
            </a:r>
            <a:r>
              <a:rPr lang="en-US" sz="2122" b="1" spc="-48" dirty="0">
                <a:latin typeface="Arial"/>
              </a:rPr>
              <a:t>, </a:t>
            </a:r>
            <a:r>
              <a:rPr lang="en-US" sz="2122" b="1" spc="-48" dirty="0" err="1">
                <a:latin typeface="Arial"/>
              </a:rPr>
              <a:t>bangsa</a:t>
            </a:r>
            <a:r>
              <a:rPr lang="en-US" sz="2122" b="1" spc="-48" dirty="0">
                <a:latin typeface="Arial"/>
              </a:rPr>
              <a:t> </a:t>
            </a:r>
            <a:r>
              <a:rPr lang="en-US" sz="2122" b="1" spc="-48" dirty="0" err="1">
                <a:latin typeface="Arial"/>
              </a:rPr>
              <a:t>dan</a:t>
            </a:r>
            <a:r>
              <a:rPr lang="en-US" sz="2122" b="1" spc="-48" dirty="0">
                <a:latin typeface="Arial"/>
              </a:rPr>
              <a:t> </a:t>
            </a:r>
            <a:r>
              <a:rPr lang="en-US" sz="2122" b="1" spc="-48" dirty="0" err="1">
                <a:latin typeface="Arial"/>
              </a:rPr>
              <a:t>negara</a:t>
            </a:r>
            <a:r>
              <a:rPr lang="en-US" sz="2122" b="1" spc="-48" dirty="0">
                <a:latin typeface="Arial"/>
              </a:rPr>
              <a:t> agar </a:t>
            </a:r>
            <a:r>
              <a:rPr lang="en-US" sz="2122" b="1" spc="-48" dirty="0" err="1">
                <a:latin typeface="Arial"/>
              </a:rPr>
              <a:t>terwujudnya</a:t>
            </a:r>
            <a:r>
              <a:rPr lang="en-US" sz="2122" b="1" spc="-48" dirty="0">
                <a:latin typeface="Arial"/>
              </a:rPr>
              <a:t> </a:t>
            </a:r>
            <a:r>
              <a:rPr lang="en-US" sz="2122" b="1" spc="-48" dirty="0" err="1">
                <a:latin typeface="Arial"/>
              </a:rPr>
              <a:t>kepastian</a:t>
            </a:r>
            <a:r>
              <a:rPr lang="en-US" sz="2122" b="1" spc="-48" dirty="0">
                <a:latin typeface="Arial"/>
              </a:rPr>
              <a:t> </a:t>
            </a:r>
            <a:r>
              <a:rPr lang="en-US" sz="2122" b="1" spc="-48" dirty="0" err="1">
                <a:latin typeface="Arial"/>
              </a:rPr>
              <a:t>hukum</a:t>
            </a:r>
            <a:r>
              <a:rPr lang="en-US" sz="2122" b="1" spc="-48" dirty="0">
                <a:latin typeface="Arial"/>
              </a:rPr>
              <a:t> </a:t>
            </a:r>
            <a:r>
              <a:rPr lang="en-US" sz="2122" b="1" spc="-48" dirty="0" err="1">
                <a:latin typeface="Arial"/>
              </a:rPr>
              <a:t>dan</a:t>
            </a:r>
            <a:r>
              <a:rPr lang="en-US" sz="2122" b="1" spc="-48" dirty="0">
                <a:latin typeface="Arial"/>
              </a:rPr>
              <a:t> </a:t>
            </a:r>
            <a:r>
              <a:rPr lang="en-US" sz="2122" b="1" spc="-48" dirty="0" err="1">
                <a:latin typeface="Arial"/>
              </a:rPr>
              <a:t>terbinanya</a:t>
            </a:r>
            <a:r>
              <a:rPr lang="en-US" sz="2122" b="1" spc="-48" dirty="0">
                <a:latin typeface="Arial"/>
              </a:rPr>
              <a:t> </a:t>
            </a:r>
            <a:r>
              <a:rPr lang="en-US" sz="2122" b="1" spc="-48" dirty="0" err="1">
                <a:latin typeface="Arial"/>
              </a:rPr>
              <a:t>persatuan</a:t>
            </a:r>
            <a:r>
              <a:rPr lang="en-US" sz="2122" b="1" spc="-48" dirty="0">
                <a:latin typeface="Arial"/>
              </a:rPr>
              <a:t> </a:t>
            </a:r>
            <a:r>
              <a:rPr lang="en-US" sz="2122" b="1" spc="-48" dirty="0" err="1">
                <a:latin typeface="Arial"/>
              </a:rPr>
              <a:t>dan</a:t>
            </a:r>
            <a:r>
              <a:rPr lang="en-US" sz="2122" b="1" spc="-48" dirty="0">
                <a:latin typeface="Arial"/>
              </a:rPr>
              <a:t> </a:t>
            </a:r>
            <a:r>
              <a:rPr lang="en-US" sz="2122" b="1" spc="-48" dirty="0" err="1">
                <a:latin typeface="Arial"/>
              </a:rPr>
              <a:t>kesatuan</a:t>
            </a:r>
            <a:r>
              <a:rPr lang="en-US" sz="2122" b="1" spc="-48" dirty="0">
                <a:latin typeface="Arial"/>
              </a:rPr>
              <a:t> </a:t>
            </a:r>
            <a:r>
              <a:rPr lang="en-US" sz="2122" b="1" spc="-48" dirty="0" err="1">
                <a:latin typeface="Arial"/>
              </a:rPr>
              <a:t>serta</a:t>
            </a:r>
            <a:r>
              <a:rPr lang="en-US" sz="2122" b="1" spc="-48" dirty="0">
                <a:latin typeface="Arial"/>
              </a:rPr>
              <a:t> </a:t>
            </a:r>
            <a:r>
              <a:rPr lang="en-US" sz="2122" b="1" spc="-48" dirty="0" err="1">
                <a:latin typeface="Arial"/>
              </a:rPr>
              <a:t>kesejahteraan</a:t>
            </a:r>
            <a:r>
              <a:rPr lang="en-US" sz="2122" b="1" spc="-48" dirty="0">
                <a:latin typeface="Arial"/>
              </a:rPr>
              <a:t> </a:t>
            </a:r>
            <a:r>
              <a:rPr lang="en-US" sz="2122" b="1" spc="-48" dirty="0" err="1">
                <a:latin typeface="Arial"/>
              </a:rPr>
              <a:t>anggotanya</a:t>
            </a:r>
            <a:r>
              <a:rPr lang="en-US" sz="2122" b="1" spc="-48" dirty="0">
                <a:latin typeface="Arial"/>
              </a:rPr>
              <a:t>.</a:t>
            </a:r>
          </a:p>
        </p:txBody>
      </p:sp>
    </p:spTree>
    <p:extLst>
      <p:ext uri="{BB962C8B-B14F-4D97-AF65-F5344CB8AC3E}">
        <p14:creationId xmlns:p14="http://schemas.microsoft.com/office/powerpoint/2010/main" val="4204063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4883" y="705552"/>
            <a:ext cx="4014411" cy="545024"/>
          </a:xfrm>
          <a:prstGeom prst="rect">
            <a:avLst/>
          </a:prstGeom>
        </p:spPr>
        <p:txBody>
          <a:bodyPr wrap="none" lIns="0" tIns="0" rIns="0" bIns="0">
            <a:noAutofit/>
          </a:bodyPr>
          <a:lstStyle/>
          <a:p>
            <a:pPr>
              <a:spcAft>
                <a:spcPts val="4659"/>
              </a:spcAft>
            </a:pPr>
            <a:r>
              <a:rPr lang="en-US" sz="2800" b="1" dirty="0">
                <a:latin typeface="Arial"/>
              </a:rPr>
              <a:t>DASAR HUKUM I.N.I</a:t>
            </a:r>
          </a:p>
        </p:txBody>
      </p:sp>
      <p:sp>
        <p:nvSpPr>
          <p:cNvPr id="3" name="Rectangle 2"/>
          <p:cNvSpPr/>
          <p:nvPr/>
        </p:nvSpPr>
        <p:spPr>
          <a:xfrm>
            <a:off x="1111755" y="1652167"/>
            <a:ext cx="8884073" cy="632057"/>
          </a:xfrm>
          <a:prstGeom prst="rect">
            <a:avLst/>
          </a:prstGeom>
        </p:spPr>
        <p:txBody>
          <a:bodyPr lIns="0" tIns="0" rIns="0" bIns="0">
            <a:noAutofit/>
          </a:bodyPr>
          <a:lstStyle/>
          <a:p>
            <a:pPr algn="just">
              <a:lnSpc>
                <a:spcPts val="1782"/>
              </a:lnSpc>
              <a:spcAft>
                <a:spcPts val="203"/>
              </a:spcAft>
            </a:pPr>
            <a:r>
              <a:rPr lang="en-US" sz="1640">
                <a:latin typeface="Arial"/>
              </a:rPr>
              <a:t>Pasal 82 ayat (1) Undang-Undang Nomor 30 Tahun 2004 tentang Jabatan Notaris menyatakan bahwa Notaris berhimpun dalam satu wadah Organisasi Notaris</a:t>
            </a:r>
          </a:p>
        </p:txBody>
      </p:sp>
      <p:sp>
        <p:nvSpPr>
          <p:cNvPr id="4" name="Rectangle 3"/>
          <p:cNvSpPr/>
          <p:nvPr/>
        </p:nvSpPr>
        <p:spPr>
          <a:xfrm>
            <a:off x="1105875" y="2404756"/>
            <a:ext cx="8889952" cy="449789"/>
          </a:xfrm>
          <a:prstGeom prst="rect">
            <a:avLst/>
          </a:prstGeom>
        </p:spPr>
        <p:txBody>
          <a:bodyPr lIns="0" tIns="0" rIns="0" bIns="0">
            <a:noAutofit/>
          </a:bodyPr>
          <a:lstStyle/>
          <a:p>
            <a:pPr algn="just">
              <a:lnSpc>
                <a:spcPts val="1782"/>
              </a:lnSpc>
              <a:spcAft>
                <a:spcPts val="203"/>
              </a:spcAft>
            </a:pPr>
            <a:r>
              <a:rPr lang="en-US" sz="1640">
                <a:latin typeface="Arial"/>
              </a:rPr>
              <a:t>Pasal 83 ayat (1) menyatakan bahwa “Organisasi Notaris menetapkan dan menegakkan Kode Etik Notaris”.</a:t>
            </a:r>
          </a:p>
        </p:txBody>
      </p:sp>
      <p:sp>
        <p:nvSpPr>
          <p:cNvPr id="5" name="Rectangle 4"/>
          <p:cNvSpPr/>
          <p:nvPr/>
        </p:nvSpPr>
        <p:spPr>
          <a:xfrm>
            <a:off x="1102936" y="2930980"/>
            <a:ext cx="8892892" cy="449789"/>
          </a:xfrm>
          <a:prstGeom prst="rect">
            <a:avLst/>
          </a:prstGeom>
        </p:spPr>
        <p:txBody>
          <a:bodyPr lIns="0" tIns="0" rIns="0" bIns="0">
            <a:noAutofit/>
          </a:bodyPr>
          <a:lstStyle/>
          <a:p>
            <a:pPr algn="just">
              <a:lnSpc>
                <a:spcPts val="1782"/>
              </a:lnSpc>
              <a:spcAft>
                <a:spcPts val="203"/>
              </a:spcAft>
            </a:pPr>
            <a:r>
              <a:rPr lang="en-US" sz="1640">
                <a:latin typeface="Arial"/>
              </a:rPr>
              <a:t>Pasal 82 ayat (1) Undang-Undang Nomor 2 Tahun 2014 Notaris berhimpun dalam satu wadah Organisasi Notaris.</a:t>
            </a:r>
          </a:p>
        </p:txBody>
      </p:sp>
      <p:sp>
        <p:nvSpPr>
          <p:cNvPr id="6" name="Rectangle 5"/>
          <p:cNvSpPr/>
          <p:nvPr/>
        </p:nvSpPr>
        <p:spPr>
          <a:xfrm>
            <a:off x="1108815" y="3457204"/>
            <a:ext cx="8884073" cy="449789"/>
          </a:xfrm>
          <a:prstGeom prst="rect">
            <a:avLst/>
          </a:prstGeom>
        </p:spPr>
        <p:txBody>
          <a:bodyPr lIns="0" tIns="0" rIns="0" bIns="0">
            <a:noAutofit/>
          </a:bodyPr>
          <a:lstStyle/>
          <a:p>
            <a:pPr algn="just">
              <a:lnSpc>
                <a:spcPts val="1782"/>
              </a:lnSpc>
              <a:spcAft>
                <a:spcPts val="203"/>
              </a:spcAft>
            </a:pPr>
            <a:r>
              <a:rPr lang="en-US" sz="1640">
                <a:latin typeface="Arial"/>
              </a:rPr>
              <a:t>Pasal 82 ayat (2) menyatakan bahwa Wadah Organisasi Notaris sebagaimana dimaksud pada ayat (1) adalah Ikatan Notaris Indonesia</a:t>
            </a:r>
          </a:p>
        </p:txBody>
      </p:sp>
      <p:sp>
        <p:nvSpPr>
          <p:cNvPr id="7" name="Rectangle 6"/>
          <p:cNvSpPr/>
          <p:nvPr/>
        </p:nvSpPr>
        <p:spPr>
          <a:xfrm>
            <a:off x="1105875" y="3983428"/>
            <a:ext cx="8889952" cy="902518"/>
          </a:xfrm>
          <a:prstGeom prst="rect">
            <a:avLst/>
          </a:prstGeom>
        </p:spPr>
        <p:txBody>
          <a:bodyPr lIns="0" tIns="0" rIns="0" bIns="0">
            <a:noAutofit/>
          </a:bodyPr>
          <a:lstStyle/>
          <a:p>
            <a:pPr algn="just">
              <a:lnSpc>
                <a:spcPts val="1782"/>
              </a:lnSpc>
              <a:spcAft>
                <a:spcPts val="203"/>
              </a:spcAft>
            </a:pPr>
            <a:r>
              <a:rPr lang="en-US" sz="1640">
                <a:latin typeface="Arial"/>
              </a:rPr>
              <a:t>Pasal 82 ayat (2) menyatakan bahwa Wadah Organisasi Notaris sebagaimana dimaksud pada ayat (1) </a:t>
            </a:r>
            <a:r>
              <a:rPr lang="en-US" sz="1833" b="1">
                <a:latin typeface="Arial"/>
              </a:rPr>
              <a:t>merupakan satu-satunya wadah profesi </a:t>
            </a:r>
            <a:r>
              <a:rPr lang="en-US" sz="1640">
                <a:latin typeface="Arial"/>
              </a:rPr>
              <a:t>Notaris yang bebas dan mandiri yang dibentuk dengan maksud dan tujuan untuk meningkatkan kualitas profesi Notaris.</a:t>
            </a:r>
          </a:p>
        </p:txBody>
      </p:sp>
      <p:sp>
        <p:nvSpPr>
          <p:cNvPr id="8" name="Rectangle 7"/>
          <p:cNvSpPr/>
          <p:nvPr/>
        </p:nvSpPr>
        <p:spPr>
          <a:xfrm>
            <a:off x="1111755" y="4965321"/>
            <a:ext cx="8881133" cy="676154"/>
          </a:xfrm>
          <a:prstGeom prst="rect">
            <a:avLst/>
          </a:prstGeom>
        </p:spPr>
        <p:txBody>
          <a:bodyPr lIns="0" tIns="0" rIns="0" bIns="0">
            <a:noAutofit/>
          </a:bodyPr>
          <a:lstStyle/>
          <a:p>
            <a:pPr algn="just">
              <a:lnSpc>
                <a:spcPts val="1782"/>
              </a:lnSpc>
            </a:pPr>
            <a:r>
              <a:rPr lang="en-US" sz="1640">
                <a:latin typeface="Arial"/>
              </a:rPr>
              <a:t>Keputusan Menteri Kehakiman RI Nomor M-04.HT.03.10 Tahun 1998 Tentang Pembinaan Notaris Pasal 1 angka 3 yang selanjutnya disebut INI, adalah orang profesi yang merupakan wadah satu-satunya bagi para Notaris</a:t>
            </a:r>
          </a:p>
        </p:txBody>
      </p:sp>
    </p:spTree>
    <p:extLst>
      <p:ext uri="{BB962C8B-B14F-4D97-AF65-F5344CB8AC3E}">
        <p14:creationId xmlns:p14="http://schemas.microsoft.com/office/powerpoint/2010/main" val="4001755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77471" y="1398494"/>
            <a:ext cx="9144000" cy="1569660"/>
          </a:xfrm>
          <a:prstGeom prst="rect">
            <a:avLst/>
          </a:prstGeom>
          <a:noFill/>
        </p:spPr>
        <p:txBody>
          <a:bodyPr wrap="square" rtlCol="0">
            <a:spAutoFit/>
          </a:bodyPr>
          <a:lstStyle/>
          <a:p>
            <a:r>
              <a:rPr lang="en-US" sz="3200" dirty="0"/>
              <a:t>STRUKTUR ORGANISASI </a:t>
            </a:r>
          </a:p>
          <a:p>
            <a:r>
              <a:rPr lang="en-US" sz="3200" dirty="0"/>
              <a:t>        ATAU </a:t>
            </a:r>
          </a:p>
          <a:p>
            <a:r>
              <a:rPr lang="en-US" sz="3200" dirty="0"/>
              <a:t>ALAT KELENGKAPAN PERKUMPULAN</a:t>
            </a:r>
          </a:p>
        </p:txBody>
      </p:sp>
    </p:spTree>
    <p:extLst>
      <p:ext uri="{BB962C8B-B14F-4D97-AF65-F5344CB8AC3E}">
        <p14:creationId xmlns:p14="http://schemas.microsoft.com/office/powerpoint/2010/main" val="1895602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23233" y="1081846"/>
            <a:ext cx="2745772" cy="5394531"/>
          </a:xfrm>
          <a:prstGeom prst="rect">
            <a:avLst/>
          </a:prstGeom>
        </p:spPr>
      </p:pic>
      <p:pic>
        <p:nvPicPr>
          <p:cNvPr id="3" name="Picture 2"/>
          <p:cNvPicPr>
            <a:picLocks noChangeAspect="1"/>
          </p:cNvPicPr>
          <p:nvPr/>
        </p:nvPicPr>
        <p:blipFill>
          <a:blip r:embed="rId3"/>
          <a:stretch>
            <a:fillRect/>
          </a:stretch>
        </p:blipFill>
        <p:spPr>
          <a:xfrm>
            <a:off x="4954072" y="1775639"/>
            <a:ext cx="1731542" cy="443910"/>
          </a:xfrm>
          <a:prstGeom prst="rect">
            <a:avLst/>
          </a:prstGeom>
        </p:spPr>
      </p:pic>
      <p:pic>
        <p:nvPicPr>
          <p:cNvPr id="4" name="Picture 3"/>
          <p:cNvPicPr>
            <a:picLocks noChangeAspect="1"/>
          </p:cNvPicPr>
          <p:nvPr/>
        </p:nvPicPr>
        <p:blipFill>
          <a:blip r:embed="rId4"/>
          <a:stretch>
            <a:fillRect/>
          </a:stretch>
        </p:blipFill>
        <p:spPr>
          <a:xfrm>
            <a:off x="4954072" y="2942739"/>
            <a:ext cx="1731542" cy="443910"/>
          </a:xfrm>
          <a:prstGeom prst="rect">
            <a:avLst/>
          </a:prstGeom>
        </p:spPr>
      </p:pic>
      <p:pic>
        <p:nvPicPr>
          <p:cNvPr id="5" name="Picture 4"/>
          <p:cNvPicPr>
            <a:picLocks noChangeAspect="1"/>
          </p:cNvPicPr>
          <p:nvPr/>
        </p:nvPicPr>
        <p:blipFill>
          <a:blip r:embed="rId5"/>
          <a:stretch>
            <a:fillRect/>
          </a:stretch>
        </p:blipFill>
        <p:spPr>
          <a:xfrm>
            <a:off x="4954072" y="4271529"/>
            <a:ext cx="1731542" cy="446849"/>
          </a:xfrm>
          <a:prstGeom prst="rect">
            <a:avLst/>
          </a:prstGeom>
        </p:spPr>
      </p:pic>
      <p:pic>
        <p:nvPicPr>
          <p:cNvPr id="6" name="Picture 5"/>
          <p:cNvPicPr>
            <a:picLocks noChangeAspect="1"/>
          </p:cNvPicPr>
          <p:nvPr/>
        </p:nvPicPr>
        <p:blipFill>
          <a:blip r:embed="rId6"/>
          <a:stretch>
            <a:fillRect/>
          </a:stretch>
        </p:blipFill>
        <p:spPr>
          <a:xfrm>
            <a:off x="7267694" y="1078906"/>
            <a:ext cx="3886414" cy="370415"/>
          </a:xfrm>
          <a:prstGeom prst="rect">
            <a:avLst/>
          </a:prstGeom>
        </p:spPr>
      </p:pic>
      <p:sp>
        <p:nvSpPr>
          <p:cNvPr id="7" name="Rectangle 6"/>
          <p:cNvSpPr/>
          <p:nvPr/>
        </p:nvSpPr>
        <p:spPr>
          <a:xfrm>
            <a:off x="2960889" y="249883"/>
            <a:ext cx="158749" cy="167569"/>
          </a:xfrm>
          <a:prstGeom prst="rect">
            <a:avLst/>
          </a:prstGeom>
        </p:spPr>
        <p:txBody>
          <a:bodyPr wrap="none" lIns="0" tIns="0" rIns="0" bIns="0">
            <a:noAutofit/>
          </a:bodyPr>
          <a:lstStyle/>
          <a:p>
            <a:r>
              <a:rPr lang="en-US" sz="2218" b="1" i="1">
                <a:solidFill>
                  <a:srgbClr val="1A9FDF"/>
                </a:solidFill>
                <a:latin typeface="Arial"/>
              </a:rPr>
              <a:t>r</a:t>
            </a:r>
          </a:p>
        </p:txBody>
      </p:sp>
      <p:sp>
        <p:nvSpPr>
          <p:cNvPr id="8" name="Rectangle 7"/>
          <p:cNvSpPr/>
          <p:nvPr/>
        </p:nvSpPr>
        <p:spPr>
          <a:xfrm>
            <a:off x="3863407" y="640876"/>
            <a:ext cx="4174515" cy="194027"/>
          </a:xfrm>
          <a:prstGeom prst="rect">
            <a:avLst/>
          </a:prstGeom>
        </p:spPr>
        <p:txBody>
          <a:bodyPr wrap="none" lIns="0" tIns="0" rIns="0" bIns="0">
            <a:noAutofit/>
          </a:bodyPr>
          <a:lstStyle/>
          <a:p>
            <a:r>
              <a:rPr lang="en-US" sz="1350" dirty="0">
                <a:latin typeface="Arial"/>
              </a:rPr>
              <a:t>ALAT PERLENGKAPAN PERKUMPULAN </a:t>
            </a:r>
          </a:p>
        </p:txBody>
      </p:sp>
      <p:sp>
        <p:nvSpPr>
          <p:cNvPr id="9" name="Rectangle 8"/>
          <p:cNvSpPr/>
          <p:nvPr/>
        </p:nvSpPr>
        <p:spPr>
          <a:xfrm>
            <a:off x="7499938" y="1458141"/>
            <a:ext cx="3442505" cy="405692"/>
          </a:xfrm>
          <a:prstGeom prst="rect">
            <a:avLst/>
          </a:prstGeom>
        </p:spPr>
        <p:txBody>
          <a:bodyPr lIns="0" tIns="0" rIns="0" bIns="0">
            <a:noAutofit/>
          </a:bodyPr>
          <a:lstStyle/>
          <a:p>
            <a:pPr algn="just">
              <a:spcAft>
                <a:spcPts val="203"/>
              </a:spcAft>
            </a:pPr>
            <a:r>
              <a:rPr lang="en-US" sz="1157" dirty="0">
                <a:latin typeface="Arial"/>
              </a:rPr>
              <a:t>1.    </a:t>
            </a:r>
            <a:r>
              <a:rPr lang="en-US" sz="1157" dirty="0" err="1">
                <a:latin typeface="Arial"/>
              </a:rPr>
              <a:t>Kongres</a:t>
            </a:r>
            <a:r>
              <a:rPr lang="en-US" sz="1157" dirty="0">
                <a:latin typeface="Arial"/>
              </a:rPr>
              <a:t> /</a:t>
            </a:r>
            <a:r>
              <a:rPr lang="en-US" sz="1157" dirty="0" err="1">
                <a:latin typeface="Arial"/>
              </a:rPr>
              <a:t>Kongres</a:t>
            </a:r>
            <a:r>
              <a:rPr lang="en-US" sz="1157" dirty="0">
                <a:latin typeface="Arial"/>
              </a:rPr>
              <a:t> </a:t>
            </a:r>
            <a:r>
              <a:rPr lang="en-US" sz="1157" dirty="0" err="1">
                <a:latin typeface="Arial"/>
              </a:rPr>
              <a:t>Luar</a:t>
            </a:r>
            <a:r>
              <a:rPr lang="en-US" sz="1157" dirty="0">
                <a:latin typeface="Arial"/>
              </a:rPr>
              <a:t> </a:t>
            </a:r>
            <a:r>
              <a:rPr lang="en-US" sz="1157" dirty="0" err="1">
                <a:latin typeface="Arial"/>
              </a:rPr>
              <a:t>Biasa</a:t>
            </a:r>
            <a:endParaRPr lang="en-US" sz="1157" dirty="0">
              <a:latin typeface="Arial"/>
            </a:endParaRPr>
          </a:p>
          <a:p>
            <a:pPr algn="just"/>
            <a:r>
              <a:rPr lang="en-US" sz="1157" dirty="0">
                <a:latin typeface="Arial"/>
              </a:rPr>
              <a:t>2.    </a:t>
            </a:r>
            <a:r>
              <a:rPr lang="en-US" sz="1157" dirty="0" err="1">
                <a:latin typeface="Arial"/>
              </a:rPr>
              <a:t>Konferensi</a:t>
            </a:r>
            <a:r>
              <a:rPr lang="en-US" sz="1157" dirty="0">
                <a:latin typeface="Arial"/>
              </a:rPr>
              <a:t> Wilayah / </a:t>
            </a:r>
            <a:r>
              <a:rPr lang="en-US" sz="1157" dirty="0" err="1">
                <a:latin typeface="Arial"/>
              </a:rPr>
              <a:t>Konferensi</a:t>
            </a:r>
            <a:r>
              <a:rPr lang="en-US" sz="1157" dirty="0">
                <a:latin typeface="Arial"/>
              </a:rPr>
              <a:t> Wilayah</a:t>
            </a:r>
          </a:p>
        </p:txBody>
      </p:sp>
      <p:sp>
        <p:nvSpPr>
          <p:cNvPr id="10" name="Rectangle 9"/>
          <p:cNvSpPr/>
          <p:nvPr/>
        </p:nvSpPr>
        <p:spPr>
          <a:xfrm>
            <a:off x="7502878" y="1887351"/>
            <a:ext cx="3439565" cy="558562"/>
          </a:xfrm>
          <a:prstGeom prst="rect">
            <a:avLst/>
          </a:prstGeom>
        </p:spPr>
        <p:txBody>
          <a:bodyPr lIns="0" tIns="0" rIns="0" bIns="0">
            <a:noAutofit/>
          </a:bodyPr>
          <a:lstStyle/>
          <a:p>
            <a:pPr marL="453219">
              <a:lnSpc>
                <a:spcPts val="1620"/>
              </a:lnSpc>
            </a:pPr>
            <a:r>
              <a:rPr lang="en-US" sz="1157">
                <a:latin typeface="Arial"/>
              </a:rPr>
              <a:t>Luar Biasa</a:t>
            </a:r>
          </a:p>
          <a:p>
            <a:pPr marL="453219" indent="-453219">
              <a:lnSpc>
                <a:spcPts val="1620"/>
              </a:lnSpc>
            </a:pPr>
            <a:r>
              <a:rPr lang="en-US" sz="1157">
                <a:latin typeface="Arial"/>
              </a:rPr>
              <a:t>3. Konferensi Daerah /Konferensi Daerah Luar Biasa</a:t>
            </a:r>
          </a:p>
        </p:txBody>
      </p:sp>
      <p:graphicFrame>
        <p:nvGraphicFramePr>
          <p:cNvPr id="11" name="Table 10"/>
          <p:cNvGraphicFramePr>
            <a:graphicFrameLocks noGrp="1"/>
          </p:cNvGraphicFramePr>
          <p:nvPr>
            <p:extLst>
              <p:ext uri="{D42A27DB-BD31-4B8C-83A1-F6EECF244321}">
                <p14:modId xmlns:p14="http://schemas.microsoft.com/office/powerpoint/2010/main" val="3640552777"/>
              </p:ext>
            </p:extLst>
          </p:nvPr>
        </p:nvGraphicFramePr>
        <p:xfrm>
          <a:off x="7267694" y="2568389"/>
          <a:ext cx="3877595" cy="2611537"/>
        </p:xfrm>
        <a:graphic>
          <a:graphicData uri="http://schemas.openxmlformats.org/drawingml/2006/table">
            <a:tbl>
              <a:tblPr/>
              <a:tblGrid>
                <a:gridCol w="519950">
                  <a:extLst>
                    <a:ext uri="{9D8B030D-6E8A-4147-A177-3AD203B41FA5}">
                      <a16:colId xmlns:a16="http://schemas.microsoft.com/office/drawing/2014/main" val="20000"/>
                    </a:ext>
                  </a:extLst>
                </a:gridCol>
                <a:gridCol w="2855320">
                  <a:extLst>
                    <a:ext uri="{9D8B030D-6E8A-4147-A177-3AD203B41FA5}">
                      <a16:colId xmlns:a16="http://schemas.microsoft.com/office/drawing/2014/main" val="20001"/>
                    </a:ext>
                  </a:extLst>
                </a:gridCol>
                <a:gridCol w="502325">
                  <a:extLst>
                    <a:ext uri="{9D8B030D-6E8A-4147-A177-3AD203B41FA5}">
                      <a16:colId xmlns:a16="http://schemas.microsoft.com/office/drawing/2014/main" val="20002"/>
                    </a:ext>
                  </a:extLst>
                </a:gridCol>
              </a:tblGrid>
              <a:tr h="371101">
                <a:tc>
                  <a:txBody>
                    <a:bodyPr/>
                    <a:lstStyle/>
                    <a:p>
                      <a:pPr indent="0"/>
                      <a:r>
                        <a:rPr lang="en-US" sz="1400" i="1" dirty="0">
                          <a:solidFill>
                            <a:srgbClr val="1A9FDF"/>
                          </a:solidFill>
                          <a:latin typeface="Arial"/>
                        </a:rPr>
                        <a:t>7</a:t>
                      </a:r>
                    </a:p>
                  </a:txBody>
                  <a:tcPr marL="0" marR="0" marT="0" marB="0"/>
                </a:tc>
                <a:tc>
                  <a:txBody>
                    <a:bodyPr/>
                    <a:lstStyle/>
                    <a:p>
                      <a:endParaRPr sz="1800"/>
                    </a:p>
                  </a:txBody>
                  <a:tcPr marL="0" marR="0" marT="0" marB="0"/>
                </a:tc>
                <a:tc>
                  <a:txBody>
                    <a:bodyPr/>
                    <a:lstStyle/>
                    <a:p>
                      <a:endParaRPr sz="1800"/>
                    </a:p>
                  </a:txBody>
                  <a:tcPr marL="0" marR="0" marT="0" marB="0"/>
                </a:tc>
                <a:extLst>
                  <a:ext uri="{0D108BD9-81ED-4DB2-BD59-A6C34878D82A}">
                    <a16:rowId xmlns:a16="http://schemas.microsoft.com/office/drawing/2014/main" val="10000"/>
                  </a:ext>
                </a:extLst>
              </a:tr>
              <a:tr h="292823">
                <a:tc>
                  <a:txBody>
                    <a:bodyPr/>
                    <a:lstStyle/>
                    <a:p>
                      <a:pPr indent="0" algn="r"/>
                      <a:r>
                        <a:rPr lang="en-US" sz="1400">
                          <a:latin typeface="Arial"/>
                        </a:rPr>
                        <a:t>1.</a:t>
                      </a:r>
                    </a:p>
                  </a:txBody>
                  <a:tcPr marL="0" marR="0" marT="0" marB="0" anchor="ctr"/>
                </a:tc>
                <a:tc>
                  <a:txBody>
                    <a:bodyPr/>
                    <a:lstStyle/>
                    <a:p>
                      <a:pPr marL="177800" indent="0"/>
                      <a:r>
                        <a:rPr lang="en-US" sz="1400" dirty="0" err="1">
                          <a:latin typeface="Arial"/>
                        </a:rPr>
                        <a:t>Pengurus</a:t>
                      </a:r>
                      <a:r>
                        <a:rPr lang="en-US" sz="1400" dirty="0">
                          <a:latin typeface="Arial"/>
                        </a:rPr>
                        <a:t> </a:t>
                      </a:r>
                      <a:r>
                        <a:rPr lang="en-US" sz="1400" dirty="0" err="1">
                          <a:latin typeface="Arial"/>
                        </a:rPr>
                        <a:t>Pusat</a:t>
                      </a:r>
                      <a:endParaRPr lang="en-US" sz="1400" dirty="0">
                        <a:latin typeface="Arial"/>
                      </a:endParaRPr>
                    </a:p>
                  </a:txBody>
                  <a:tcPr marL="0" marR="0" marT="0" marB="0" anchor="ctr"/>
                </a:tc>
                <a:tc>
                  <a:txBody>
                    <a:bodyPr/>
                    <a:lstStyle/>
                    <a:p>
                      <a:endParaRPr sz="1400"/>
                    </a:p>
                  </a:txBody>
                  <a:tcPr marL="0" marR="0" marT="0" marB="0"/>
                </a:tc>
                <a:extLst>
                  <a:ext uri="{0D108BD9-81ED-4DB2-BD59-A6C34878D82A}">
                    <a16:rowId xmlns:a16="http://schemas.microsoft.com/office/drawing/2014/main" val="10001"/>
                  </a:ext>
                </a:extLst>
              </a:tr>
              <a:tr h="263831">
                <a:tc>
                  <a:txBody>
                    <a:bodyPr/>
                    <a:lstStyle/>
                    <a:p>
                      <a:pPr indent="0" algn="r"/>
                      <a:r>
                        <a:rPr lang="en-US" sz="1400">
                          <a:latin typeface="Arial"/>
                        </a:rPr>
                        <a:t>2.</a:t>
                      </a:r>
                    </a:p>
                  </a:txBody>
                  <a:tcPr marL="0" marR="0" marT="0" marB="0" anchor="ctr"/>
                </a:tc>
                <a:tc>
                  <a:txBody>
                    <a:bodyPr/>
                    <a:lstStyle/>
                    <a:p>
                      <a:pPr marL="177800" indent="0"/>
                      <a:r>
                        <a:rPr lang="en-US" sz="1400">
                          <a:latin typeface="Arial"/>
                        </a:rPr>
                        <a:t>Pengurus Wilayah</a:t>
                      </a:r>
                    </a:p>
                  </a:txBody>
                  <a:tcPr marL="0" marR="0" marT="0" marB="0" anchor="ctr"/>
                </a:tc>
                <a:tc>
                  <a:txBody>
                    <a:bodyPr/>
                    <a:lstStyle/>
                    <a:p>
                      <a:endParaRPr sz="1400"/>
                    </a:p>
                  </a:txBody>
                  <a:tcPr marL="0" marR="0" marT="0" marB="0"/>
                </a:tc>
                <a:extLst>
                  <a:ext uri="{0D108BD9-81ED-4DB2-BD59-A6C34878D82A}">
                    <a16:rowId xmlns:a16="http://schemas.microsoft.com/office/drawing/2014/main" val="10002"/>
                  </a:ext>
                </a:extLst>
              </a:tr>
              <a:tr h="472575">
                <a:tc>
                  <a:txBody>
                    <a:bodyPr/>
                    <a:lstStyle/>
                    <a:p>
                      <a:pPr indent="0" algn="r"/>
                      <a:r>
                        <a:rPr lang="en-US" sz="1400">
                          <a:latin typeface="Arial"/>
                        </a:rPr>
                        <a:t>3.</a:t>
                      </a:r>
                    </a:p>
                  </a:txBody>
                  <a:tcPr marL="0" marR="0" marT="0" marB="0"/>
                </a:tc>
                <a:tc>
                  <a:txBody>
                    <a:bodyPr/>
                    <a:lstStyle/>
                    <a:p>
                      <a:pPr marL="177800" indent="0"/>
                      <a:r>
                        <a:rPr lang="en-US" sz="1400">
                          <a:latin typeface="Arial"/>
                        </a:rPr>
                        <a:t>Pengurus Daerah</a:t>
                      </a:r>
                    </a:p>
                  </a:txBody>
                  <a:tcPr marL="0" marR="0" marT="0" marB="0"/>
                </a:tc>
                <a:tc>
                  <a:txBody>
                    <a:bodyPr/>
                    <a:lstStyle/>
                    <a:p>
                      <a:endParaRPr sz="2300"/>
                    </a:p>
                  </a:txBody>
                  <a:tcPr marL="0" marR="0" marT="0" marB="0"/>
                </a:tc>
                <a:extLst>
                  <a:ext uri="{0D108BD9-81ED-4DB2-BD59-A6C34878D82A}">
                    <a16:rowId xmlns:a16="http://schemas.microsoft.com/office/drawing/2014/main" val="10003"/>
                  </a:ext>
                </a:extLst>
              </a:tr>
              <a:tr h="234838">
                <a:tc>
                  <a:txBody>
                    <a:bodyPr/>
                    <a:lstStyle/>
                    <a:p>
                      <a:pPr indent="0"/>
                      <a:r>
                        <a:rPr lang="en-US" sz="1400" i="1">
                          <a:solidFill>
                            <a:srgbClr val="1A9FDF"/>
                          </a:solidFill>
                          <a:latin typeface="Arial"/>
                        </a:rPr>
                        <a:t>r</a:t>
                      </a:r>
                    </a:p>
                  </a:txBody>
                  <a:tcPr marL="0" marR="0" marT="0" marB="0"/>
                </a:tc>
                <a:tc>
                  <a:txBody>
                    <a:bodyPr/>
                    <a:lstStyle/>
                    <a:p>
                      <a:endParaRPr sz="1200"/>
                    </a:p>
                  </a:txBody>
                  <a:tcPr marL="0" marR="0" marT="0" marB="0"/>
                </a:tc>
                <a:tc>
                  <a:txBody>
                    <a:bodyPr/>
                    <a:lstStyle/>
                    <a:p>
                      <a:pPr marL="317500" indent="0"/>
                      <a:r>
                        <a:rPr lang="en-US" sz="1400">
                          <a:solidFill>
                            <a:srgbClr val="1A9FDF"/>
                          </a:solidFill>
                          <a:latin typeface="Arial"/>
                        </a:rPr>
                        <a:t>\</a:t>
                      </a:r>
                    </a:p>
                  </a:txBody>
                  <a:tcPr marL="0" marR="0" marT="0" marB="0"/>
                </a:tc>
                <a:extLst>
                  <a:ext uri="{0D108BD9-81ED-4DB2-BD59-A6C34878D82A}">
                    <a16:rowId xmlns:a16="http://schemas.microsoft.com/office/drawing/2014/main" val="10004"/>
                  </a:ext>
                </a:extLst>
              </a:tr>
              <a:tr h="289251">
                <a:tc>
                  <a:txBody>
                    <a:bodyPr/>
                    <a:lstStyle/>
                    <a:p>
                      <a:pPr marL="215900" indent="0"/>
                      <a:r>
                        <a:rPr lang="en-US" sz="1800">
                          <a:latin typeface="Candara"/>
                        </a:rPr>
                        <a:t>1</a:t>
                      </a:r>
                      <a:r>
                        <a:rPr lang="en-US" sz="1400">
                          <a:latin typeface="Arial"/>
                        </a:rPr>
                        <a:t>.</a:t>
                      </a:r>
                    </a:p>
                  </a:txBody>
                  <a:tcPr marL="0" marR="0" marT="0" marB="0"/>
                </a:tc>
                <a:tc>
                  <a:txBody>
                    <a:bodyPr/>
                    <a:lstStyle/>
                    <a:p>
                      <a:pPr indent="0"/>
                      <a:r>
                        <a:rPr lang="en-US" sz="1400">
                          <a:latin typeface="Arial"/>
                        </a:rPr>
                        <a:t>Dewan Kehormatan Pusat</a:t>
                      </a:r>
                    </a:p>
                  </a:txBody>
                  <a:tcPr marL="0" marR="0" marT="0" marB="0"/>
                </a:tc>
                <a:tc>
                  <a:txBody>
                    <a:bodyPr/>
                    <a:lstStyle/>
                    <a:p>
                      <a:endParaRPr sz="1300"/>
                    </a:p>
                  </a:txBody>
                  <a:tcPr marL="0" marR="0" marT="0" marB="0"/>
                </a:tc>
                <a:extLst>
                  <a:ext uri="{0D108BD9-81ED-4DB2-BD59-A6C34878D82A}">
                    <a16:rowId xmlns:a16="http://schemas.microsoft.com/office/drawing/2014/main" val="10005"/>
                  </a:ext>
                </a:extLst>
              </a:tr>
              <a:tr h="269628">
                <a:tc>
                  <a:txBody>
                    <a:bodyPr/>
                    <a:lstStyle/>
                    <a:p>
                      <a:pPr marL="215900" indent="0"/>
                      <a:r>
                        <a:rPr lang="en-US" sz="1400">
                          <a:latin typeface="Arial"/>
                        </a:rPr>
                        <a:t>2.</a:t>
                      </a:r>
                    </a:p>
                  </a:txBody>
                  <a:tcPr marL="0" marR="0" marT="0" marB="0" anchor="ctr"/>
                </a:tc>
                <a:tc>
                  <a:txBody>
                    <a:bodyPr/>
                    <a:lstStyle/>
                    <a:p>
                      <a:pPr indent="0"/>
                      <a:r>
                        <a:rPr lang="en-US" sz="1400">
                          <a:latin typeface="Arial"/>
                        </a:rPr>
                        <a:t>Dewan Kehormatan Wilayah</a:t>
                      </a:r>
                    </a:p>
                  </a:txBody>
                  <a:tcPr marL="0" marR="0" marT="0" marB="0" anchor="ctr"/>
                </a:tc>
                <a:tc>
                  <a:txBody>
                    <a:bodyPr/>
                    <a:lstStyle/>
                    <a:p>
                      <a:endParaRPr sz="1400"/>
                    </a:p>
                  </a:txBody>
                  <a:tcPr marL="0" marR="0" marT="0" marB="0"/>
                </a:tc>
                <a:extLst>
                  <a:ext uri="{0D108BD9-81ED-4DB2-BD59-A6C34878D82A}">
                    <a16:rowId xmlns:a16="http://schemas.microsoft.com/office/drawing/2014/main" val="10006"/>
                  </a:ext>
                </a:extLst>
              </a:tr>
              <a:tr h="417490">
                <a:tc>
                  <a:txBody>
                    <a:bodyPr/>
                    <a:lstStyle/>
                    <a:p>
                      <a:pPr marL="215900" indent="0"/>
                      <a:r>
                        <a:rPr lang="en-US" sz="1400">
                          <a:latin typeface="Arial"/>
                        </a:rPr>
                        <a:t>3.</a:t>
                      </a:r>
                    </a:p>
                  </a:txBody>
                  <a:tcPr marL="0" marR="0" marT="0" marB="0"/>
                </a:tc>
                <a:tc>
                  <a:txBody>
                    <a:bodyPr/>
                    <a:lstStyle/>
                    <a:p>
                      <a:pPr indent="0"/>
                      <a:r>
                        <a:rPr lang="en-US" sz="1400">
                          <a:latin typeface="Arial"/>
                        </a:rPr>
                        <a:t>Dewan Kehormatan Daerah</a:t>
                      </a:r>
                    </a:p>
                  </a:txBody>
                  <a:tcPr marL="0" marR="0" marT="0" marB="0"/>
                </a:tc>
                <a:tc>
                  <a:txBody>
                    <a:bodyPr/>
                    <a:lstStyle/>
                    <a:p>
                      <a:endParaRPr sz="2000" dirty="0"/>
                    </a:p>
                  </a:txBody>
                  <a:tcPr marL="0" marR="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28448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38025" y="373354"/>
            <a:ext cx="10362621" cy="4776869"/>
          </a:xfrm>
          <a:prstGeom prst="rect">
            <a:avLst/>
          </a:prstGeom>
        </p:spPr>
        <p:txBody>
          <a:bodyPr lIns="0" tIns="0" rIns="0" bIns="0">
            <a:noAutofit/>
          </a:bodyPr>
          <a:lstStyle/>
          <a:p>
            <a:pPr algn="just">
              <a:lnSpc>
                <a:spcPts val="4167"/>
              </a:lnSpc>
            </a:pPr>
            <a:r>
              <a:rPr lang="en-US" sz="4000" b="1" dirty="0">
                <a:latin typeface="Segoe UI"/>
              </a:rPr>
              <a:t>   </a:t>
            </a:r>
          </a:p>
          <a:p>
            <a:pPr algn="just">
              <a:lnSpc>
                <a:spcPts val="4167"/>
              </a:lnSpc>
            </a:pPr>
            <a:endParaRPr lang="en-US" sz="4000" b="1" dirty="0">
              <a:latin typeface="Segoe UI"/>
            </a:endParaRPr>
          </a:p>
          <a:p>
            <a:pPr algn="just">
              <a:lnSpc>
                <a:spcPts val="4167"/>
              </a:lnSpc>
            </a:pPr>
            <a:r>
              <a:rPr lang="en-US" sz="4000" b="1" dirty="0">
                <a:latin typeface="Segoe UI"/>
              </a:rPr>
              <a:t>    KONFERENSI WILAYAH </a:t>
            </a:r>
          </a:p>
          <a:p>
            <a:pPr algn="just">
              <a:lnSpc>
                <a:spcPts val="4167"/>
              </a:lnSpc>
            </a:pPr>
            <a:r>
              <a:rPr lang="en-US" sz="4000" b="1" dirty="0">
                <a:latin typeface="Segoe UI"/>
              </a:rPr>
              <a:t>                DAN </a:t>
            </a:r>
          </a:p>
          <a:p>
            <a:pPr algn="just">
              <a:lnSpc>
                <a:spcPts val="4167"/>
              </a:lnSpc>
            </a:pPr>
            <a:r>
              <a:rPr lang="en-US" sz="4000" b="1" dirty="0">
                <a:latin typeface="Segoe UI"/>
              </a:rPr>
              <a:t>KONFERENSI WILAYAH LUAR BIASA</a:t>
            </a:r>
          </a:p>
          <a:p>
            <a:pPr algn="ctr">
              <a:lnSpc>
                <a:spcPts val="4167"/>
              </a:lnSpc>
              <a:spcAft>
                <a:spcPts val="2025"/>
              </a:spcAft>
            </a:pPr>
            <a:endParaRPr lang="en-US" sz="4000" b="1" dirty="0">
              <a:latin typeface="Segoe UI"/>
            </a:endParaRPr>
          </a:p>
        </p:txBody>
      </p:sp>
    </p:spTree>
    <p:extLst>
      <p:ext uri="{BB962C8B-B14F-4D97-AF65-F5344CB8AC3E}">
        <p14:creationId xmlns:p14="http://schemas.microsoft.com/office/powerpoint/2010/main" val="1923097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5414" y="805505"/>
            <a:ext cx="1852073" cy="4027525"/>
          </a:xfrm>
          <a:prstGeom prst="rect">
            <a:avLst/>
          </a:prstGeom>
        </p:spPr>
      </p:pic>
      <p:sp>
        <p:nvSpPr>
          <p:cNvPr id="3" name="Rectangle 2"/>
          <p:cNvSpPr/>
          <p:nvPr/>
        </p:nvSpPr>
        <p:spPr>
          <a:xfrm>
            <a:off x="3087300" y="564441"/>
            <a:ext cx="3339612" cy="5520943"/>
          </a:xfrm>
          <a:prstGeom prst="rect">
            <a:avLst/>
          </a:prstGeom>
        </p:spPr>
        <p:txBody>
          <a:bodyPr lIns="0" tIns="0" rIns="0" bIns="0">
            <a:noAutofit/>
          </a:bodyPr>
          <a:lstStyle/>
          <a:p>
            <a:pPr marL="484086" indent="-428720" algn="just">
              <a:lnSpc>
                <a:spcPts val="2083"/>
              </a:lnSpc>
            </a:pPr>
            <a:r>
              <a:rPr lang="en-US" sz="1350" b="1" dirty="0">
                <a:latin typeface="Arial"/>
              </a:rPr>
              <a:t>KONFERENSI WILAYAH</a:t>
            </a:r>
          </a:p>
          <a:p>
            <a:pPr marL="484086" indent="-428720" algn="just">
              <a:lnSpc>
                <a:spcPts val="2083"/>
              </a:lnSpc>
            </a:pPr>
            <a:r>
              <a:rPr lang="en-US" sz="1350" dirty="0">
                <a:latin typeface="Arial"/>
              </a:rPr>
              <a:t>1.    </a:t>
            </a:r>
            <a:r>
              <a:rPr lang="en-US" sz="1350" dirty="0" err="1">
                <a:latin typeface="Arial"/>
              </a:rPr>
              <a:t>Konferensi</a:t>
            </a:r>
            <a:r>
              <a:rPr lang="en-US" sz="1350" dirty="0">
                <a:latin typeface="Arial"/>
              </a:rPr>
              <a:t> Wilayah    </a:t>
            </a:r>
            <a:r>
              <a:rPr lang="en-US" sz="1350" dirty="0" err="1">
                <a:latin typeface="Arial"/>
              </a:rPr>
              <a:t>adalah</a:t>
            </a:r>
            <a:endParaRPr lang="en-US" sz="1350" dirty="0">
              <a:latin typeface="Arial"/>
            </a:endParaRPr>
          </a:p>
          <a:p>
            <a:pPr marL="484086" algn="just">
              <a:lnSpc>
                <a:spcPts val="2083"/>
              </a:lnSpc>
            </a:pPr>
            <a:r>
              <a:rPr lang="en-US" sz="1350" dirty="0" err="1">
                <a:latin typeface="Arial"/>
              </a:rPr>
              <a:t>rapat</a:t>
            </a:r>
            <a:r>
              <a:rPr lang="en-US" sz="1350" dirty="0">
                <a:latin typeface="Arial"/>
              </a:rPr>
              <a:t> para </a:t>
            </a:r>
            <a:r>
              <a:rPr lang="en-US" sz="1350" dirty="0" err="1">
                <a:latin typeface="Arial"/>
              </a:rPr>
              <a:t>anggota</a:t>
            </a:r>
            <a:r>
              <a:rPr lang="en-US" sz="1350" dirty="0">
                <a:latin typeface="Arial"/>
              </a:rPr>
              <a:t> </a:t>
            </a:r>
            <a:r>
              <a:rPr lang="en-US" sz="1350" dirty="0" err="1">
                <a:latin typeface="Arial"/>
              </a:rPr>
              <a:t>dari</a:t>
            </a:r>
            <a:r>
              <a:rPr lang="en-US" sz="1350" dirty="0">
                <a:latin typeface="Arial"/>
              </a:rPr>
              <a:t> </a:t>
            </a:r>
            <a:r>
              <a:rPr lang="en-US" sz="1350" dirty="0" err="1">
                <a:latin typeface="Arial"/>
              </a:rPr>
              <a:t>segenap</a:t>
            </a:r>
            <a:r>
              <a:rPr lang="en-US" sz="1350" dirty="0">
                <a:latin typeface="Arial"/>
              </a:rPr>
              <a:t> </a:t>
            </a:r>
            <a:r>
              <a:rPr lang="en-US" sz="1350" dirty="0" err="1">
                <a:latin typeface="Arial"/>
              </a:rPr>
              <a:t>daerah</a:t>
            </a:r>
            <a:r>
              <a:rPr lang="en-US" sz="1350" dirty="0">
                <a:latin typeface="Arial"/>
              </a:rPr>
              <a:t> </a:t>
            </a:r>
            <a:r>
              <a:rPr lang="en-US" sz="1350" dirty="0" err="1">
                <a:latin typeface="Arial"/>
              </a:rPr>
              <a:t>perkumpulan</a:t>
            </a:r>
            <a:r>
              <a:rPr lang="en-US" sz="1350" dirty="0">
                <a:latin typeface="Arial"/>
              </a:rPr>
              <a:t> </a:t>
            </a:r>
            <a:r>
              <a:rPr lang="en-US" sz="1350" dirty="0" err="1">
                <a:latin typeface="Arial"/>
              </a:rPr>
              <a:t>dalam</a:t>
            </a:r>
            <a:r>
              <a:rPr lang="en-US" sz="1350" dirty="0">
                <a:latin typeface="Arial"/>
              </a:rPr>
              <a:t>    </a:t>
            </a:r>
            <a:r>
              <a:rPr lang="en-US" sz="1350" dirty="0" err="1">
                <a:latin typeface="Arial"/>
              </a:rPr>
              <a:t>wilayah</a:t>
            </a:r>
            <a:r>
              <a:rPr lang="en-US" sz="1350" dirty="0">
                <a:latin typeface="Arial"/>
              </a:rPr>
              <a:t>    yang </a:t>
            </a:r>
            <a:r>
              <a:rPr lang="en-US" sz="1350" dirty="0" err="1">
                <a:latin typeface="Arial"/>
              </a:rPr>
              <a:t>bersangkutan</a:t>
            </a:r>
            <a:r>
              <a:rPr lang="en-US" sz="1350" dirty="0">
                <a:latin typeface="Arial"/>
              </a:rPr>
              <a:t>.</a:t>
            </a:r>
          </a:p>
          <a:p>
            <a:pPr marL="484086" algn="just">
              <a:lnSpc>
                <a:spcPts val="2083"/>
              </a:lnSpc>
            </a:pPr>
            <a:endParaRPr lang="en-US" sz="1350" dirty="0">
              <a:latin typeface="Arial"/>
            </a:endParaRPr>
          </a:p>
          <a:p>
            <a:pPr marL="484086" indent="-428720" algn="just">
              <a:lnSpc>
                <a:spcPts val="2083"/>
              </a:lnSpc>
              <a:buAutoNum type="arabicPeriod" startAt="2"/>
            </a:pPr>
            <a:r>
              <a:rPr lang="en-US" sz="1350" dirty="0" err="1">
                <a:latin typeface="Arial"/>
              </a:rPr>
              <a:t>Konferensi</a:t>
            </a:r>
            <a:r>
              <a:rPr lang="en-US" sz="1350" dirty="0">
                <a:latin typeface="Arial"/>
              </a:rPr>
              <a:t> Wilayah </a:t>
            </a:r>
            <a:r>
              <a:rPr lang="en-US" sz="1350" dirty="0" err="1">
                <a:latin typeface="Arial"/>
              </a:rPr>
              <a:t>sah</a:t>
            </a:r>
            <a:r>
              <a:rPr lang="en-US" sz="1350" dirty="0">
                <a:latin typeface="Arial"/>
              </a:rPr>
              <a:t> </a:t>
            </a:r>
          </a:p>
          <a:p>
            <a:pPr marL="457200" indent="-403225" algn="just">
              <a:lnSpc>
                <a:spcPts val="2083"/>
              </a:lnSpc>
            </a:pPr>
            <a:r>
              <a:rPr lang="en-US" sz="1350" dirty="0">
                <a:latin typeface="Arial"/>
              </a:rPr>
              <a:t>         </a:t>
            </a:r>
            <a:r>
              <a:rPr lang="en-US" sz="1350" dirty="0" err="1">
                <a:latin typeface="Arial"/>
              </a:rPr>
              <a:t>apabila</a:t>
            </a:r>
            <a:r>
              <a:rPr lang="en-US" sz="1350" dirty="0">
                <a:latin typeface="Arial"/>
              </a:rPr>
              <a:t> </a:t>
            </a:r>
            <a:r>
              <a:rPr lang="en-US" sz="1350" dirty="0" err="1">
                <a:latin typeface="Arial"/>
              </a:rPr>
              <a:t>dihadiri</a:t>
            </a:r>
            <a:r>
              <a:rPr lang="en-US" sz="1350" dirty="0">
                <a:latin typeface="Arial"/>
              </a:rPr>
              <a:t> </a:t>
            </a:r>
            <a:r>
              <a:rPr lang="en-US" sz="1350" dirty="0" err="1">
                <a:latin typeface="Arial"/>
              </a:rPr>
              <a:t>oleh</a:t>
            </a:r>
            <a:r>
              <a:rPr lang="en-US" sz="1350" dirty="0">
                <a:latin typeface="Arial"/>
              </a:rPr>
              <a:t> </a:t>
            </a:r>
            <a:r>
              <a:rPr lang="en-US" sz="1350" dirty="0" err="1">
                <a:latin typeface="Arial"/>
              </a:rPr>
              <a:t>lebih</a:t>
            </a:r>
            <a:r>
              <a:rPr lang="en-US" sz="1350" dirty="0">
                <a:latin typeface="Arial"/>
              </a:rPr>
              <a:t> </a:t>
            </a:r>
            <a:r>
              <a:rPr lang="en-US" sz="1350" dirty="0" err="1">
                <a:latin typeface="Arial"/>
              </a:rPr>
              <a:t>dari</a:t>
            </a:r>
            <a:r>
              <a:rPr lang="en-US" sz="1350" dirty="0">
                <a:latin typeface="Arial"/>
              </a:rPr>
              <a:t> / (</a:t>
            </a:r>
            <a:r>
              <a:rPr lang="en-US" sz="1350" dirty="0" err="1">
                <a:latin typeface="Arial"/>
              </a:rPr>
              <a:t>satu</a:t>
            </a:r>
            <a:r>
              <a:rPr lang="en-US" sz="1350" dirty="0">
                <a:latin typeface="Arial"/>
              </a:rPr>
              <a:t>  per </a:t>
            </a:r>
            <a:r>
              <a:rPr lang="en-US" sz="1350" dirty="0" err="1">
                <a:latin typeface="Arial"/>
              </a:rPr>
              <a:t>dua</a:t>
            </a:r>
            <a:r>
              <a:rPr lang="en-US" sz="1350" dirty="0">
                <a:latin typeface="Arial"/>
              </a:rPr>
              <a:t>) </a:t>
            </a:r>
            <a:r>
              <a:rPr lang="en-US" sz="1350" dirty="0" err="1">
                <a:latin typeface="Arial"/>
              </a:rPr>
              <a:t>bagian</a:t>
            </a:r>
            <a:r>
              <a:rPr lang="en-US" sz="1350" dirty="0">
                <a:latin typeface="Arial"/>
              </a:rPr>
              <a:t> </a:t>
            </a:r>
            <a:r>
              <a:rPr lang="en-US" sz="1350" dirty="0" err="1">
                <a:latin typeface="Arial"/>
              </a:rPr>
              <a:t>dari</a:t>
            </a:r>
            <a:r>
              <a:rPr lang="en-US" sz="1350" dirty="0">
                <a:latin typeface="Arial"/>
              </a:rPr>
              <a:t> </a:t>
            </a:r>
            <a:r>
              <a:rPr lang="en-US" sz="1350" dirty="0" err="1">
                <a:latin typeface="Arial"/>
              </a:rPr>
              <a:t>jumlah</a:t>
            </a:r>
            <a:r>
              <a:rPr lang="en-US" sz="1350" dirty="0">
                <a:latin typeface="Arial"/>
              </a:rPr>
              <a:t> </a:t>
            </a:r>
            <a:r>
              <a:rPr lang="en-US" sz="1350" dirty="0" err="1">
                <a:latin typeface="Arial"/>
              </a:rPr>
              <a:t>seluruh</a:t>
            </a:r>
            <a:r>
              <a:rPr lang="en-US" sz="1350" dirty="0">
                <a:latin typeface="Arial"/>
              </a:rPr>
              <a:t> </a:t>
            </a:r>
            <a:r>
              <a:rPr lang="en-US" sz="1350" dirty="0" err="1">
                <a:latin typeface="Arial"/>
              </a:rPr>
              <a:t>anggota</a:t>
            </a:r>
            <a:r>
              <a:rPr lang="en-US" sz="1350" dirty="0">
                <a:latin typeface="Arial"/>
              </a:rPr>
              <a:t> </a:t>
            </a:r>
            <a:r>
              <a:rPr lang="en-US" sz="1350" dirty="0" err="1">
                <a:latin typeface="Arial"/>
              </a:rPr>
              <a:t>biasa</a:t>
            </a:r>
            <a:r>
              <a:rPr lang="en-US" sz="1350" dirty="0">
                <a:latin typeface="Arial"/>
              </a:rPr>
              <a:t> (</a:t>
            </a:r>
            <a:r>
              <a:rPr lang="en-US" sz="1350" dirty="0" err="1">
                <a:latin typeface="Arial"/>
              </a:rPr>
              <a:t>dari</a:t>
            </a:r>
            <a:r>
              <a:rPr lang="en-US" sz="1350" dirty="0">
                <a:latin typeface="Arial"/>
              </a:rPr>
              <a:t> </a:t>
            </a:r>
            <a:r>
              <a:rPr lang="en-US" sz="1350" dirty="0" err="1">
                <a:latin typeface="Arial"/>
              </a:rPr>
              <a:t>Notaris</a:t>
            </a:r>
            <a:r>
              <a:rPr lang="en-US" sz="1350" dirty="0">
                <a:latin typeface="Arial"/>
              </a:rPr>
              <a:t> </a:t>
            </a:r>
            <a:r>
              <a:rPr lang="en-US" sz="1350" dirty="0" err="1">
                <a:latin typeface="Arial"/>
              </a:rPr>
              <a:t>aktif</a:t>
            </a:r>
            <a:r>
              <a:rPr lang="en-US" sz="1350" dirty="0">
                <a:latin typeface="Arial"/>
              </a:rPr>
              <a:t>).</a:t>
            </a:r>
          </a:p>
          <a:p>
            <a:pPr marL="457200" indent="-403225" algn="just">
              <a:lnSpc>
                <a:spcPts val="2083"/>
              </a:lnSpc>
            </a:pPr>
            <a:endParaRPr lang="en-US" sz="1350" dirty="0">
              <a:latin typeface="Arial"/>
            </a:endParaRPr>
          </a:p>
          <a:p>
            <a:pPr marL="484086" indent="-428720" algn="just">
              <a:lnSpc>
                <a:spcPts val="2083"/>
              </a:lnSpc>
            </a:pPr>
            <a:r>
              <a:rPr lang="en-US" sz="1350" dirty="0">
                <a:latin typeface="Arial"/>
              </a:rPr>
              <a:t>3.    </a:t>
            </a:r>
            <a:r>
              <a:rPr lang="en-US" sz="1350" dirty="0" err="1">
                <a:latin typeface="Arial"/>
              </a:rPr>
              <a:t>Konferensi</a:t>
            </a:r>
            <a:r>
              <a:rPr lang="en-US" sz="1350" dirty="0">
                <a:latin typeface="Arial"/>
              </a:rPr>
              <a:t> Wilayah    </a:t>
            </a:r>
            <a:r>
              <a:rPr lang="en-US" sz="1350" dirty="0" err="1">
                <a:latin typeface="Arial"/>
              </a:rPr>
              <a:t>dipimpin</a:t>
            </a:r>
            <a:endParaRPr lang="en-US" sz="1350" dirty="0">
              <a:latin typeface="Arial"/>
            </a:endParaRPr>
          </a:p>
          <a:p>
            <a:pPr marL="484086" algn="just">
              <a:lnSpc>
                <a:spcPts val="2083"/>
              </a:lnSpc>
            </a:pPr>
            <a:r>
              <a:rPr lang="en-US" sz="1350" dirty="0" err="1">
                <a:latin typeface="Arial"/>
              </a:rPr>
              <a:t>oleh</a:t>
            </a:r>
            <a:r>
              <a:rPr lang="en-US" sz="1350" dirty="0">
                <a:latin typeface="Arial"/>
              </a:rPr>
              <a:t> </a:t>
            </a:r>
            <a:r>
              <a:rPr lang="en-US" sz="1350" dirty="0" err="1">
                <a:latin typeface="Arial"/>
              </a:rPr>
              <a:t>suatu</a:t>
            </a:r>
            <a:r>
              <a:rPr lang="en-US" sz="1350" dirty="0">
                <a:latin typeface="Arial"/>
              </a:rPr>
              <a:t> Presidium yang </a:t>
            </a:r>
            <a:r>
              <a:rPr lang="en-US" sz="1350" dirty="0" err="1">
                <a:latin typeface="Arial"/>
              </a:rPr>
              <a:t>terdiri</a:t>
            </a:r>
            <a:r>
              <a:rPr lang="en-US" sz="1350" dirty="0">
                <a:latin typeface="Arial"/>
              </a:rPr>
              <a:t> </a:t>
            </a:r>
            <a:r>
              <a:rPr lang="en-US" sz="1350" dirty="0" err="1">
                <a:latin typeface="Arial"/>
              </a:rPr>
              <a:t>dari</a:t>
            </a:r>
            <a:r>
              <a:rPr lang="en-US" sz="1350" dirty="0">
                <a:latin typeface="Arial"/>
              </a:rPr>
              <a:t> </a:t>
            </a:r>
            <a:r>
              <a:rPr lang="en-US" sz="1350" dirty="0" err="1">
                <a:latin typeface="Arial"/>
              </a:rPr>
              <a:t>wakil-wakil</a:t>
            </a:r>
            <a:r>
              <a:rPr lang="en-US" sz="1350" dirty="0">
                <a:latin typeface="Arial"/>
              </a:rPr>
              <a:t> </a:t>
            </a:r>
            <a:r>
              <a:rPr lang="en-US" sz="1350" dirty="0" err="1">
                <a:latin typeface="Arial"/>
              </a:rPr>
              <a:t>Pengurus</a:t>
            </a:r>
            <a:r>
              <a:rPr lang="en-US" sz="1350" dirty="0">
                <a:latin typeface="Arial"/>
              </a:rPr>
              <a:t> Daerah,    </a:t>
            </a:r>
            <a:r>
              <a:rPr lang="en-US" sz="1350" dirty="0" err="1">
                <a:latin typeface="Arial"/>
              </a:rPr>
              <a:t>dengan</a:t>
            </a:r>
            <a:r>
              <a:rPr lang="en-US" sz="1350" dirty="0">
                <a:latin typeface="Arial"/>
              </a:rPr>
              <a:t> </a:t>
            </a:r>
            <a:r>
              <a:rPr lang="en-US" sz="1350" dirty="0" err="1">
                <a:latin typeface="Arial"/>
              </a:rPr>
              <a:t>ketentuan</a:t>
            </a:r>
            <a:r>
              <a:rPr lang="en-US" sz="1350" dirty="0">
                <a:latin typeface="Arial"/>
              </a:rPr>
              <a:t> </a:t>
            </a:r>
            <a:r>
              <a:rPr lang="en-US" sz="1350" dirty="0" err="1">
                <a:latin typeface="Arial"/>
              </a:rPr>
              <a:t>satu</a:t>
            </a:r>
            <a:r>
              <a:rPr lang="en-US" sz="1350" dirty="0">
                <a:latin typeface="Arial"/>
              </a:rPr>
              <a:t> </a:t>
            </a:r>
            <a:r>
              <a:rPr lang="en-US" sz="1350" dirty="0" err="1">
                <a:latin typeface="Arial"/>
              </a:rPr>
              <a:t>Pengurus</a:t>
            </a:r>
            <a:r>
              <a:rPr lang="en-US" sz="1350" dirty="0">
                <a:latin typeface="Arial"/>
              </a:rPr>
              <a:t> Daerah </a:t>
            </a:r>
            <a:r>
              <a:rPr lang="en-US" sz="1350" dirty="0" err="1">
                <a:latin typeface="Arial"/>
              </a:rPr>
              <a:t>diwakili</a:t>
            </a:r>
            <a:r>
              <a:rPr lang="en-US" sz="1350" dirty="0">
                <a:latin typeface="Arial"/>
              </a:rPr>
              <a:t> </a:t>
            </a:r>
            <a:r>
              <a:rPr lang="en-US" sz="1350" dirty="0" err="1">
                <a:latin typeface="Arial"/>
              </a:rPr>
              <a:t>oleh</a:t>
            </a:r>
            <a:r>
              <a:rPr lang="en-US" sz="1350" dirty="0">
                <a:latin typeface="Arial"/>
              </a:rPr>
              <a:t> </a:t>
            </a:r>
            <a:r>
              <a:rPr lang="en-US" sz="1350" dirty="0" err="1">
                <a:latin typeface="Arial"/>
              </a:rPr>
              <a:t>Ketua</a:t>
            </a:r>
            <a:r>
              <a:rPr lang="en-US" sz="1350" dirty="0">
                <a:latin typeface="Arial"/>
              </a:rPr>
              <a:t>    </a:t>
            </a:r>
            <a:r>
              <a:rPr lang="en-US" sz="1350" dirty="0" err="1">
                <a:latin typeface="Arial"/>
              </a:rPr>
              <a:t>Pengurus</a:t>
            </a:r>
            <a:r>
              <a:rPr lang="en-US" sz="1350" dirty="0">
                <a:latin typeface="Arial"/>
              </a:rPr>
              <a:t> Daerah </a:t>
            </a:r>
            <a:r>
              <a:rPr lang="en-US" sz="1350" dirty="0" err="1">
                <a:latin typeface="Arial"/>
              </a:rPr>
              <a:t>atau</a:t>
            </a:r>
            <a:r>
              <a:rPr lang="en-US" sz="1350" dirty="0">
                <a:latin typeface="Arial"/>
              </a:rPr>
              <a:t> </a:t>
            </a:r>
            <a:r>
              <a:rPr lang="en-US" sz="1350" dirty="0" err="1">
                <a:latin typeface="Arial"/>
              </a:rPr>
              <a:t>wakil</a:t>
            </a:r>
            <a:r>
              <a:rPr lang="en-US" sz="1350" dirty="0">
                <a:latin typeface="Arial"/>
              </a:rPr>
              <a:t>    </a:t>
            </a:r>
            <a:r>
              <a:rPr lang="en-US" sz="1350" dirty="0" err="1">
                <a:latin typeface="Arial"/>
              </a:rPr>
              <a:t>Pengurus</a:t>
            </a:r>
            <a:r>
              <a:rPr lang="en-US" sz="1350" dirty="0">
                <a:latin typeface="Arial"/>
              </a:rPr>
              <a:t> Daerah yang </a:t>
            </a:r>
            <a:r>
              <a:rPr lang="en-US" sz="1350" dirty="0" err="1">
                <a:latin typeface="Arial"/>
              </a:rPr>
              <a:t>ditunjuk</a:t>
            </a:r>
            <a:r>
              <a:rPr lang="en-US" sz="1350" dirty="0">
                <a:latin typeface="Arial"/>
              </a:rPr>
              <a:t> </a:t>
            </a:r>
            <a:r>
              <a:rPr lang="en-US" sz="1350" dirty="0" err="1">
                <a:latin typeface="Arial"/>
              </a:rPr>
              <a:t>oleh</a:t>
            </a:r>
            <a:r>
              <a:rPr lang="en-US" sz="1350" dirty="0">
                <a:latin typeface="Arial"/>
              </a:rPr>
              <a:t> </a:t>
            </a:r>
            <a:r>
              <a:rPr lang="en-US" sz="1350" dirty="0" err="1">
                <a:latin typeface="Arial"/>
              </a:rPr>
              <a:t>Pengurus</a:t>
            </a:r>
            <a:r>
              <a:rPr lang="en-US" sz="1350" dirty="0">
                <a:latin typeface="Arial"/>
              </a:rPr>
              <a:t> Daerah    yang</a:t>
            </a:r>
          </a:p>
          <a:p>
            <a:pPr marL="484086" algn="just">
              <a:lnSpc>
                <a:spcPts val="2083"/>
              </a:lnSpc>
            </a:pPr>
            <a:r>
              <a:rPr lang="en-US" sz="1350" dirty="0" err="1">
                <a:latin typeface="Arial"/>
              </a:rPr>
              <a:t>bersangkutan</a:t>
            </a:r>
            <a:r>
              <a:rPr lang="en-US" sz="1350" dirty="0">
                <a:latin typeface="Arial"/>
              </a:rPr>
              <a:t>.</a:t>
            </a:r>
          </a:p>
        </p:txBody>
      </p:sp>
      <p:sp>
        <p:nvSpPr>
          <p:cNvPr id="4" name="Rectangle 3"/>
          <p:cNvSpPr/>
          <p:nvPr/>
        </p:nvSpPr>
        <p:spPr>
          <a:xfrm>
            <a:off x="7103065" y="1934388"/>
            <a:ext cx="4027525" cy="1558094"/>
          </a:xfrm>
          <a:prstGeom prst="rect">
            <a:avLst/>
          </a:prstGeom>
        </p:spPr>
        <p:txBody>
          <a:bodyPr lIns="0" tIns="0" rIns="0" bIns="0">
            <a:noAutofit/>
          </a:bodyPr>
          <a:lstStyle/>
          <a:p>
            <a:pPr>
              <a:lnSpc>
                <a:spcPts val="2083"/>
              </a:lnSpc>
            </a:pPr>
            <a:r>
              <a:rPr lang="en-US" sz="1350" b="1" dirty="0">
                <a:latin typeface="Arial"/>
              </a:rPr>
              <a:t>         KONFERENSI WILAYAH LUAR BIASA </a:t>
            </a:r>
          </a:p>
          <a:p>
            <a:pPr>
              <a:lnSpc>
                <a:spcPts val="2083"/>
              </a:lnSpc>
            </a:pPr>
            <a:r>
              <a:rPr lang="en-US" sz="1350" dirty="0">
                <a:latin typeface="Arial"/>
              </a:rPr>
              <a:t>         </a:t>
            </a:r>
            <a:r>
              <a:rPr lang="en-US" sz="1350" dirty="0" err="1">
                <a:latin typeface="Arial"/>
              </a:rPr>
              <a:t>adalah</a:t>
            </a:r>
            <a:r>
              <a:rPr lang="en-US" sz="1350" dirty="0">
                <a:latin typeface="Arial"/>
              </a:rPr>
              <a:t> </a:t>
            </a:r>
            <a:r>
              <a:rPr lang="en-US" sz="1350" dirty="0" err="1">
                <a:latin typeface="Arial"/>
              </a:rPr>
              <a:t>Konferensi</a:t>
            </a:r>
            <a:r>
              <a:rPr lang="en-US" sz="1350" dirty="0">
                <a:latin typeface="Arial"/>
              </a:rPr>
              <a:t>    Wilayah    yang</a:t>
            </a:r>
          </a:p>
          <a:p>
            <a:pPr marL="477717" algn="just">
              <a:lnSpc>
                <a:spcPts val="2083"/>
              </a:lnSpc>
            </a:pPr>
            <a:r>
              <a:rPr lang="en-US" sz="1350" dirty="0" err="1">
                <a:latin typeface="Arial"/>
              </a:rPr>
              <a:t>diselenggarakan</a:t>
            </a:r>
            <a:r>
              <a:rPr lang="en-US" sz="1350" dirty="0">
                <a:latin typeface="Arial"/>
              </a:rPr>
              <a:t> </a:t>
            </a:r>
            <a:r>
              <a:rPr lang="en-US" sz="1350" dirty="0" err="1">
                <a:latin typeface="Arial"/>
              </a:rPr>
              <a:t>setiap</a:t>
            </a:r>
            <a:r>
              <a:rPr lang="en-US" sz="1350" dirty="0">
                <a:latin typeface="Arial"/>
              </a:rPr>
              <a:t> </a:t>
            </a:r>
            <a:r>
              <a:rPr lang="en-US" sz="1350" dirty="0" err="1">
                <a:latin typeface="Arial"/>
              </a:rPr>
              <a:t>waktu</a:t>
            </a:r>
            <a:r>
              <a:rPr lang="en-US" sz="1350" dirty="0">
                <a:latin typeface="Arial"/>
              </a:rPr>
              <a:t> </a:t>
            </a:r>
            <a:r>
              <a:rPr lang="en-US" sz="1350" dirty="0" err="1">
                <a:latin typeface="Arial"/>
              </a:rPr>
              <a:t>apabila</a:t>
            </a:r>
            <a:r>
              <a:rPr lang="en-US" sz="1350" dirty="0">
                <a:latin typeface="Arial"/>
              </a:rPr>
              <a:t> </a:t>
            </a:r>
            <a:r>
              <a:rPr lang="en-US" sz="1350" dirty="0" err="1">
                <a:latin typeface="Arial"/>
              </a:rPr>
              <a:t>dianggap</a:t>
            </a:r>
            <a:r>
              <a:rPr lang="en-US" sz="1350" dirty="0">
                <a:latin typeface="Arial"/>
              </a:rPr>
              <a:t> </a:t>
            </a:r>
            <a:r>
              <a:rPr lang="en-US" sz="1350" dirty="0" err="1">
                <a:latin typeface="Arial"/>
              </a:rPr>
              <a:t>perlu</a:t>
            </a:r>
            <a:r>
              <a:rPr lang="en-US" sz="1350" dirty="0">
                <a:latin typeface="Arial"/>
              </a:rPr>
              <a:t> </a:t>
            </a:r>
            <a:r>
              <a:rPr lang="en-US" sz="1350" dirty="0" err="1">
                <a:latin typeface="Arial"/>
              </a:rPr>
              <a:t>dan</a:t>
            </a:r>
            <a:r>
              <a:rPr lang="en-US" sz="1350" dirty="0">
                <a:latin typeface="Arial"/>
              </a:rPr>
              <a:t>/</a:t>
            </a:r>
            <a:r>
              <a:rPr lang="en-US" sz="1350" dirty="0" err="1">
                <a:latin typeface="Arial"/>
              </a:rPr>
              <a:t>atau</a:t>
            </a:r>
            <a:r>
              <a:rPr lang="en-US" sz="1350" dirty="0">
                <a:latin typeface="Arial"/>
              </a:rPr>
              <a:t> </a:t>
            </a:r>
            <a:r>
              <a:rPr lang="en-US" sz="1350" dirty="0" err="1">
                <a:latin typeface="Arial"/>
              </a:rPr>
              <a:t>mendesak</a:t>
            </a:r>
            <a:r>
              <a:rPr lang="en-US" sz="1350" dirty="0">
                <a:latin typeface="Arial"/>
              </a:rPr>
              <a:t> </a:t>
            </a:r>
            <a:r>
              <a:rPr lang="en-US" sz="1350" dirty="0" err="1">
                <a:latin typeface="Arial"/>
              </a:rPr>
              <a:t>diluar</a:t>
            </a:r>
            <a:r>
              <a:rPr lang="en-US" sz="1350" dirty="0">
                <a:latin typeface="Arial"/>
              </a:rPr>
              <a:t> </a:t>
            </a:r>
            <a:r>
              <a:rPr lang="en-US" sz="1350" dirty="0" err="1">
                <a:latin typeface="Arial"/>
              </a:rPr>
              <a:t>Konferensi</a:t>
            </a:r>
            <a:r>
              <a:rPr lang="en-US" sz="1350" dirty="0">
                <a:latin typeface="Arial"/>
              </a:rPr>
              <a:t> Wilayah</a:t>
            </a:r>
          </a:p>
        </p:txBody>
      </p:sp>
    </p:spTree>
    <p:extLst>
      <p:ext uri="{BB962C8B-B14F-4D97-AF65-F5344CB8AC3E}">
        <p14:creationId xmlns:p14="http://schemas.microsoft.com/office/powerpoint/2010/main" val="1574949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58792" y="1264114"/>
            <a:ext cx="10015714" cy="1020110"/>
          </a:xfrm>
          <a:prstGeom prst="rect">
            <a:avLst/>
          </a:prstGeom>
        </p:spPr>
        <p:txBody>
          <a:bodyPr lIns="0" tIns="0" rIns="0" bIns="0">
            <a:noAutofit/>
          </a:bodyPr>
          <a:lstStyle/>
          <a:p>
            <a:pPr algn="r">
              <a:spcAft>
                <a:spcPts val="1013"/>
              </a:spcAft>
            </a:pPr>
            <a:r>
              <a:rPr lang="en-US" sz="3086" dirty="0">
                <a:latin typeface="Segoe UI"/>
              </a:rPr>
              <a:t>KONFERENSI DAERAH DAN KONFERENSI DAERAH LUAR</a:t>
            </a:r>
          </a:p>
          <a:p>
            <a:pPr marL="4418023">
              <a:spcAft>
                <a:spcPts val="3443"/>
              </a:spcAft>
            </a:pPr>
            <a:r>
              <a:rPr lang="en-US" sz="3086" dirty="0">
                <a:latin typeface="Segoe UI"/>
              </a:rPr>
              <a:t>BIASA</a:t>
            </a:r>
          </a:p>
        </p:txBody>
      </p:sp>
    </p:spTree>
    <p:extLst>
      <p:ext uri="{BB962C8B-B14F-4D97-AF65-F5344CB8AC3E}">
        <p14:creationId xmlns:p14="http://schemas.microsoft.com/office/powerpoint/2010/main" val="282577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939" y="202846"/>
            <a:ext cx="2254826" cy="2425334"/>
          </a:xfrm>
          <a:prstGeom prst="rect">
            <a:avLst/>
          </a:prstGeom>
        </p:spPr>
      </p:pic>
      <p:pic>
        <p:nvPicPr>
          <p:cNvPr id="3" name="Picture 2"/>
          <p:cNvPicPr>
            <a:picLocks noChangeAspect="1"/>
          </p:cNvPicPr>
          <p:nvPr/>
        </p:nvPicPr>
        <p:blipFill>
          <a:blip r:embed="rId3"/>
          <a:stretch>
            <a:fillRect/>
          </a:stretch>
        </p:blipFill>
        <p:spPr>
          <a:xfrm>
            <a:off x="9169744" y="4853608"/>
            <a:ext cx="2434154" cy="1522816"/>
          </a:xfrm>
          <a:prstGeom prst="rect">
            <a:avLst/>
          </a:prstGeom>
        </p:spPr>
      </p:pic>
      <p:pic>
        <p:nvPicPr>
          <p:cNvPr id="4" name="Picture 3"/>
          <p:cNvPicPr>
            <a:picLocks noChangeAspect="1"/>
          </p:cNvPicPr>
          <p:nvPr/>
        </p:nvPicPr>
        <p:blipFill>
          <a:blip r:embed="rId4"/>
          <a:stretch>
            <a:fillRect/>
          </a:stretch>
        </p:blipFill>
        <p:spPr>
          <a:xfrm>
            <a:off x="5844831" y="94074"/>
            <a:ext cx="5268120" cy="2833966"/>
          </a:xfrm>
          <a:prstGeom prst="rect">
            <a:avLst/>
          </a:prstGeom>
        </p:spPr>
      </p:pic>
      <p:sp>
        <p:nvSpPr>
          <p:cNvPr id="5" name="Rectangle 4"/>
          <p:cNvSpPr/>
          <p:nvPr/>
        </p:nvSpPr>
        <p:spPr>
          <a:xfrm flipH="1">
            <a:off x="2955009" y="1096545"/>
            <a:ext cx="366415" cy="45719"/>
          </a:xfrm>
          <a:prstGeom prst="rect">
            <a:avLst/>
          </a:prstGeom>
        </p:spPr>
        <p:txBody>
          <a:bodyPr wrap="none" lIns="0" tIns="0" rIns="0" bIns="0">
            <a:noAutofit/>
          </a:bodyPr>
          <a:lstStyle/>
          <a:p>
            <a:pPr algn="just">
              <a:lnSpc>
                <a:spcPts val="1852"/>
              </a:lnSpc>
            </a:pPr>
            <a:r>
              <a:rPr lang="en-US" sz="1157" b="1" dirty="0">
                <a:latin typeface="Arial"/>
              </a:rPr>
              <a:t>KONFERENSI DAERAH</a:t>
            </a:r>
          </a:p>
        </p:txBody>
      </p:sp>
      <p:sp>
        <p:nvSpPr>
          <p:cNvPr id="6" name="Rectangle 5"/>
          <p:cNvSpPr/>
          <p:nvPr/>
        </p:nvSpPr>
        <p:spPr>
          <a:xfrm>
            <a:off x="1708534" y="1331729"/>
            <a:ext cx="2951558" cy="870181"/>
          </a:xfrm>
          <a:prstGeom prst="rect">
            <a:avLst/>
          </a:prstGeom>
        </p:spPr>
        <p:txBody>
          <a:bodyPr lIns="0" tIns="0" rIns="0" bIns="0">
            <a:noAutofit/>
          </a:bodyPr>
          <a:lstStyle/>
          <a:p>
            <a:pPr algn="just">
              <a:lnSpc>
                <a:spcPts val="1852"/>
              </a:lnSpc>
            </a:pPr>
            <a:r>
              <a:rPr lang="en-US" sz="1157" b="1">
                <a:latin typeface="Arial"/>
              </a:rPr>
              <a:t>Konferensi Daerah adalah rapat para anggota dari segenap daerah perkumpulan dalam daerah yang bersangkutan.</a:t>
            </a:r>
          </a:p>
        </p:txBody>
      </p:sp>
      <p:sp>
        <p:nvSpPr>
          <p:cNvPr id="7" name="Rectangle 6"/>
          <p:cNvSpPr/>
          <p:nvPr/>
        </p:nvSpPr>
        <p:spPr>
          <a:xfrm>
            <a:off x="1702655" y="2272465"/>
            <a:ext cx="2954498" cy="1305271"/>
          </a:xfrm>
          <a:prstGeom prst="rect">
            <a:avLst/>
          </a:prstGeom>
        </p:spPr>
        <p:txBody>
          <a:bodyPr lIns="0" tIns="0" rIns="0" bIns="0">
            <a:noAutofit/>
          </a:bodyPr>
          <a:lstStyle/>
          <a:p>
            <a:pPr algn="just">
              <a:lnSpc>
                <a:spcPts val="1852"/>
              </a:lnSpc>
            </a:pPr>
            <a:r>
              <a:rPr lang="en-US" sz="1157" b="1">
                <a:latin typeface="Arial"/>
              </a:rPr>
              <a:t>Konferensi Daerah dipimpin oleh suatu Presidium yang terdiri dari 3 (tiga) orang atau lebih anggota biasa (dari Notaris aktif) yang dipilih oleh dan dari peserta Konferensi Daerah.</a:t>
            </a:r>
          </a:p>
        </p:txBody>
      </p:sp>
      <p:sp>
        <p:nvSpPr>
          <p:cNvPr id="8" name="Rectangle 7"/>
          <p:cNvSpPr/>
          <p:nvPr/>
        </p:nvSpPr>
        <p:spPr>
          <a:xfrm>
            <a:off x="1702654" y="3683568"/>
            <a:ext cx="2960378" cy="2049040"/>
          </a:xfrm>
          <a:prstGeom prst="rect">
            <a:avLst/>
          </a:prstGeom>
        </p:spPr>
        <p:txBody>
          <a:bodyPr lIns="0" tIns="0" rIns="0" bIns="0">
            <a:noAutofit/>
          </a:bodyPr>
          <a:lstStyle/>
          <a:p>
            <a:pPr algn="just">
              <a:lnSpc>
                <a:spcPts val="1852"/>
              </a:lnSpc>
            </a:pPr>
            <a:r>
              <a:rPr lang="en-US" sz="1157" b="1" dirty="0" err="1">
                <a:latin typeface="Arial"/>
              </a:rPr>
              <a:t>Konferensi</a:t>
            </a:r>
            <a:r>
              <a:rPr lang="en-US" sz="1157" b="1" dirty="0">
                <a:latin typeface="Arial"/>
              </a:rPr>
              <a:t> Daerah </a:t>
            </a:r>
            <a:r>
              <a:rPr lang="en-US" sz="1157" b="1" dirty="0" err="1">
                <a:latin typeface="Arial"/>
              </a:rPr>
              <a:t>sah</a:t>
            </a:r>
            <a:r>
              <a:rPr lang="en-US" sz="1157" b="1" dirty="0">
                <a:latin typeface="Arial"/>
              </a:rPr>
              <a:t> </a:t>
            </a:r>
            <a:r>
              <a:rPr lang="en-US" sz="1157" b="1" dirty="0" err="1">
                <a:latin typeface="Arial"/>
              </a:rPr>
              <a:t>apabila</a:t>
            </a:r>
            <a:r>
              <a:rPr lang="en-US" sz="1157" b="1" dirty="0">
                <a:latin typeface="Arial"/>
              </a:rPr>
              <a:t> </a:t>
            </a:r>
            <a:r>
              <a:rPr lang="en-US" sz="1157" b="1" dirty="0" err="1">
                <a:latin typeface="Arial"/>
              </a:rPr>
              <a:t>dihadiri</a:t>
            </a:r>
            <a:r>
              <a:rPr lang="en-US" sz="1157" b="1" dirty="0">
                <a:latin typeface="Arial"/>
              </a:rPr>
              <a:t> </a:t>
            </a:r>
            <a:r>
              <a:rPr lang="en-US" sz="1157" b="1" dirty="0" err="1">
                <a:latin typeface="Arial"/>
              </a:rPr>
              <a:t>oleh</a:t>
            </a:r>
            <a:r>
              <a:rPr lang="en-US" sz="1157" b="1" dirty="0">
                <a:latin typeface="Arial"/>
              </a:rPr>
              <a:t> </a:t>
            </a:r>
            <a:r>
              <a:rPr lang="en-US" sz="1157" b="1" dirty="0" err="1">
                <a:latin typeface="Arial"/>
              </a:rPr>
              <a:t>lebih</a:t>
            </a:r>
            <a:r>
              <a:rPr lang="en-US" sz="1157" b="1" dirty="0">
                <a:latin typeface="Arial"/>
              </a:rPr>
              <a:t> </a:t>
            </a:r>
            <a:r>
              <a:rPr lang="en-US" sz="1157" b="1" dirty="0" err="1">
                <a:latin typeface="Arial"/>
              </a:rPr>
              <a:t>dari</a:t>
            </a:r>
            <a:r>
              <a:rPr lang="en-US" sz="1157" b="1" dirty="0">
                <a:latin typeface="Arial"/>
              </a:rPr>
              <a:t> 1/2 (</a:t>
            </a:r>
            <a:r>
              <a:rPr lang="en-US" sz="1157" b="1" dirty="0" err="1">
                <a:latin typeface="Arial"/>
              </a:rPr>
              <a:t>satu</a:t>
            </a:r>
            <a:r>
              <a:rPr lang="en-US" sz="1157" b="1" dirty="0">
                <a:latin typeface="Arial"/>
              </a:rPr>
              <a:t> per </a:t>
            </a:r>
            <a:r>
              <a:rPr lang="en-US" sz="1157" b="1" dirty="0" err="1">
                <a:latin typeface="Arial"/>
              </a:rPr>
              <a:t>dua</a:t>
            </a:r>
            <a:r>
              <a:rPr lang="en-US" sz="1157" b="1" dirty="0">
                <a:latin typeface="Arial"/>
              </a:rPr>
              <a:t>) </a:t>
            </a:r>
            <a:r>
              <a:rPr lang="en-US" sz="1157" b="1" dirty="0" err="1">
                <a:latin typeface="Arial"/>
              </a:rPr>
              <a:t>bagian</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jumlah</a:t>
            </a:r>
            <a:r>
              <a:rPr lang="en-US" sz="1157" b="1" dirty="0">
                <a:latin typeface="Arial"/>
              </a:rPr>
              <a:t> </a:t>
            </a:r>
            <a:r>
              <a:rPr lang="en-US" sz="1157" b="1" dirty="0" err="1">
                <a:latin typeface="Arial"/>
              </a:rPr>
              <a:t>seluruh</a:t>
            </a:r>
            <a:r>
              <a:rPr lang="en-US" sz="1157" b="1" dirty="0">
                <a:latin typeface="Arial"/>
              </a:rPr>
              <a:t> </a:t>
            </a:r>
            <a:r>
              <a:rPr lang="en-US" sz="1157" b="1" dirty="0" err="1">
                <a:latin typeface="Arial"/>
              </a:rPr>
              <a:t>anggota</a:t>
            </a:r>
            <a:r>
              <a:rPr lang="en-US" sz="1157" b="1" dirty="0">
                <a:latin typeface="Arial"/>
              </a:rPr>
              <a:t> </a:t>
            </a:r>
            <a:r>
              <a:rPr lang="en-US" sz="1157" b="1" dirty="0" err="1">
                <a:latin typeface="Arial"/>
              </a:rPr>
              <a:t>biasa</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aktif</a:t>
            </a:r>
            <a:r>
              <a:rPr lang="en-US" sz="1157" b="1" dirty="0">
                <a:latin typeface="Arial"/>
              </a:rPr>
              <a:t>). </a:t>
            </a:r>
            <a:r>
              <a:rPr lang="en-US" sz="1157" b="1" dirty="0" err="1">
                <a:latin typeface="Arial"/>
              </a:rPr>
              <a:t>Konferensi</a:t>
            </a:r>
            <a:r>
              <a:rPr lang="en-US" sz="1157" b="1" dirty="0">
                <a:latin typeface="Arial"/>
              </a:rPr>
              <a:t> Daerah </a:t>
            </a:r>
            <a:r>
              <a:rPr lang="en-US" sz="1157" b="1" dirty="0" err="1">
                <a:latin typeface="Arial"/>
              </a:rPr>
              <a:t>hanya</a:t>
            </a:r>
            <a:r>
              <a:rPr lang="en-US" sz="1157" b="1" dirty="0">
                <a:latin typeface="Arial"/>
              </a:rPr>
              <a:t> </a:t>
            </a:r>
            <a:r>
              <a:rPr lang="en-US" sz="1157" b="1" dirty="0" err="1">
                <a:latin typeface="Arial"/>
              </a:rPr>
              <a:t>dapat</a:t>
            </a:r>
            <a:r>
              <a:rPr lang="en-US" sz="1157" b="1" dirty="0">
                <a:latin typeface="Arial"/>
              </a:rPr>
              <a:t> </a:t>
            </a:r>
            <a:r>
              <a:rPr lang="en-US" sz="1157" b="1" dirty="0" err="1">
                <a:latin typeface="Arial"/>
              </a:rPr>
              <a:t>mengambil</a:t>
            </a:r>
            <a:r>
              <a:rPr lang="en-US" sz="1157" b="1" dirty="0">
                <a:latin typeface="Arial"/>
              </a:rPr>
              <a:t> </a:t>
            </a:r>
            <a:r>
              <a:rPr lang="en-US" sz="1157" b="1" dirty="0" err="1">
                <a:latin typeface="Arial"/>
              </a:rPr>
              <a:t>keputusan</a:t>
            </a:r>
            <a:r>
              <a:rPr lang="en-US" sz="1157" b="1" dirty="0">
                <a:latin typeface="Arial"/>
              </a:rPr>
              <a:t> yang </a:t>
            </a:r>
            <a:r>
              <a:rPr lang="en-US" sz="1157" b="1" dirty="0" err="1">
                <a:latin typeface="Arial"/>
              </a:rPr>
              <a:t>sah</a:t>
            </a:r>
            <a:r>
              <a:rPr lang="en-US" sz="1157" b="1" dirty="0">
                <a:latin typeface="Arial"/>
              </a:rPr>
              <a:t> </a:t>
            </a:r>
            <a:r>
              <a:rPr lang="en-US" sz="1157" b="1" dirty="0" err="1">
                <a:latin typeface="Arial"/>
              </a:rPr>
              <a:t>jika</a:t>
            </a:r>
            <a:r>
              <a:rPr lang="en-US" sz="1157" b="1" dirty="0">
                <a:latin typeface="Arial"/>
              </a:rPr>
              <a:t> </a:t>
            </a:r>
            <a:r>
              <a:rPr lang="en-US" sz="1157" b="1" dirty="0" err="1">
                <a:latin typeface="Arial"/>
              </a:rPr>
              <a:t>disetujui</a:t>
            </a:r>
            <a:r>
              <a:rPr lang="en-US" sz="1157" b="1" dirty="0">
                <a:latin typeface="Arial"/>
              </a:rPr>
              <a:t> </a:t>
            </a:r>
            <a:r>
              <a:rPr lang="en-US" sz="1157" b="1" dirty="0" err="1">
                <a:latin typeface="Arial"/>
              </a:rPr>
              <a:t>oleh</a:t>
            </a:r>
            <a:r>
              <a:rPr lang="en-US" sz="1157" b="1" dirty="0">
                <a:latin typeface="Arial"/>
              </a:rPr>
              <a:t> </a:t>
            </a:r>
            <a:r>
              <a:rPr lang="en-US" sz="1157" b="1" dirty="0" err="1">
                <a:latin typeface="Arial"/>
              </a:rPr>
              <a:t>lebih</a:t>
            </a:r>
            <a:r>
              <a:rPr lang="en-US" sz="1157" b="1" dirty="0">
                <a:latin typeface="Arial"/>
              </a:rPr>
              <a:t> </a:t>
            </a:r>
            <a:r>
              <a:rPr lang="en-US" sz="1157" b="1" dirty="0" err="1">
                <a:latin typeface="Arial"/>
              </a:rPr>
              <a:t>dari</a:t>
            </a:r>
            <a:r>
              <a:rPr lang="en-US" sz="1157" b="1" dirty="0">
                <a:latin typeface="Arial"/>
              </a:rPr>
              <a:t> 1/2 (</a:t>
            </a:r>
            <a:r>
              <a:rPr lang="en-US" sz="1157" b="1" dirty="0" err="1">
                <a:latin typeface="Arial"/>
              </a:rPr>
              <a:t>satu</a:t>
            </a:r>
            <a:r>
              <a:rPr lang="en-US" sz="1157" b="1" dirty="0">
                <a:latin typeface="Arial"/>
              </a:rPr>
              <a:t> per </a:t>
            </a:r>
            <a:r>
              <a:rPr lang="en-US" sz="1157" b="1" dirty="0" err="1">
                <a:latin typeface="Arial"/>
              </a:rPr>
              <a:t>dua</a:t>
            </a:r>
            <a:r>
              <a:rPr lang="en-US" sz="1157" b="1" dirty="0">
                <a:latin typeface="Arial"/>
              </a:rPr>
              <a:t>) </a:t>
            </a:r>
            <a:r>
              <a:rPr lang="en-US" sz="1157" b="1" dirty="0" err="1">
                <a:latin typeface="Arial"/>
              </a:rPr>
              <a:t>bagian</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seluruh</a:t>
            </a:r>
            <a:r>
              <a:rPr lang="en-US" sz="1157" b="1" dirty="0">
                <a:latin typeface="Arial"/>
              </a:rPr>
              <a:t> </a:t>
            </a:r>
            <a:r>
              <a:rPr lang="en-US" sz="1157" b="1" dirty="0" err="1">
                <a:latin typeface="Arial"/>
              </a:rPr>
              <a:t>jumlah</a:t>
            </a:r>
            <a:r>
              <a:rPr lang="en-US" sz="1157" b="1" dirty="0">
                <a:latin typeface="Arial"/>
              </a:rPr>
              <a:t> </a:t>
            </a:r>
            <a:r>
              <a:rPr lang="en-US" sz="1157" b="1" dirty="0" err="1">
                <a:latin typeface="Arial"/>
              </a:rPr>
              <a:t>suara</a:t>
            </a:r>
            <a:r>
              <a:rPr lang="en-US" sz="1157" b="1" dirty="0">
                <a:latin typeface="Arial"/>
              </a:rPr>
              <a:t> </a:t>
            </a:r>
            <a:r>
              <a:rPr lang="en-US" sz="1157" b="1" dirty="0" err="1">
                <a:latin typeface="Arial"/>
              </a:rPr>
              <a:t>sah</a:t>
            </a:r>
            <a:r>
              <a:rPr lang="en-US" sz="1157" b="1" dirty="0">
                <a:latin typeface="Arial"/>
              </a:rPr>
              <a:t> </a:t>
            </a:r>
            <a:r>
              <a:rPr lang="en-US" sz="1157" b="1" dirty="0" err="1">
                <a:latin typeface="Arial"/>
              </a:rPr>
              <a:t>dalam</a:t>
            </a:r>
            <a:r>
              <a:rPr lang="en-US" sz="1157" b="1" dirty="0">
                <a:latin typeface="Arial"/>
              </a:rPr>
              <a:t> </a:t>
            </a:r>
            <a:r>
              <a:rPr lang="en-US" sz="1157" b="1" dirty="0" err="1">
                <a:latin typeface="Arial"/>
              </a:rPr>
              <a:t>sidang</a:t>
            </a:r>
            <a:r>
              <a:rPr lang="en-US" sz="1157" b="1" dirty="0">
                <a:latin typeface="Arial"/>
              </a:rPr>
              <a:t>.</a:t>
            </a:r>
          </a:p>
        </p:txBody>
      </p:sp>
      <p:sp>
        <p:nvSpPr>
          <p:cNvPr id="9" name="Rectangle 8"/>
          <p:cNvSpPr/>
          <p:nvPr/>
        </p:nvSpPr>
        <p:spPr>
          <a:xfrm>
            <a:off x="6438671" y="4103960"/>
            <a:ext cx="4215672" cy="1305271"/>
          </a:xfrm>
          <a:prstGeom prst="rect">
            <a:avLst/>
          </a:prstGeom>
        </p:spPr>
        <p:txBody>
          <a:bodyPr lIns="0" tIns="0" rIns="0" bIns="0">
            <a:noAutofit/>
          </a:bodyPr>
          <a:lstStyle/>
          <a:p>
            <a:pPr algn="just">
              <a:lnSpc>
                <a:spcPts val="2083"/>
              </a:lnSpc>
            </a:pPr>
            <a:r>
              <a:rPr lang="en-US" sz="1350" b="1" dirty="0">
                <a:latin typeface="Arial"/>
              </a:rPr>
              <a:t>KONFERENSI DAERAH LUAR BIASA </a:t>
            </a:r>
            <a:r>
              <a:rPr lang="en-US" sz="1350" dirty="0" err="1">
                <a:latin typeface="Arial"/>
              </a:rPr>
              <a:t>Konferensi</a:t>
            </a:r>
            <a:r>
              <a:rPr lang="en-US" sz="1350" dirty="0">
                <a:latin typeface="Arial"/>
              </a:rPr>
              <a:t> Daerah </a:t>
            </a:r>
            <a:r>
              <a:rPr lang="en-US" sz="1350" dirty="0" err="1">
                <a:latin typeface="Arial"/>
              </a:rPr>
              <a:t>Luar</a:t>
            </a:r>
            <a:r>
              <a:rPr lang="en-US" sz="1350" dirty="0">
                <a:latin typeface="Arial"/>
              </a:rPr>
              <a:t> </a:t>
            </a:r>
            <a:r>
              <a:rPr lang="en-US" sz="1350" dirty="0" err="1">
                <a:latin typeface="Arial"/>
              </a:rPr>
              <a:t>Biasa</a:t>
            </a:r>
            <a:r>
              <a:rPr lang="en-US" sz="1350" dirty="0">
                <a:latin typeface="Arial"/>
              </a:rPr>
              <a:t> </a:t>
            </a:r>
            <a:r>
              <a:rPr lang="en-US" sz="1350" dirty="0" err="1">
                <a:latin typeface="Arial"/>
              </a:rPr>
              <a:t>adalah</a:t>
            </a:r>
            <a:r>
              <a:rPr lang="en-US" sz="1350" dirty="0">
                <a:latin typeface="Arial"/>
              </a:rPr>
              <a:t> </a:t>
            </a:r>
            <a:r>
              <a:rPr lang="en-US" sz="1350" dirty="0" err="1">
                <a:latin typeface="Arial"/>
              </a:rPr>
              <a:t>Konferensi</a:t>
            </a:r>
            <a:r>
              <a:rPr lang="en-US" sz="1350" dirty="0">
                <a:latin typeface="Arial"/>
              </a:rPr>
              <a:t> Daerah yang </a:t>
            </a:r>
            <a:r>
              <a:rPr lang="en-US" sz="1350" dirty="0" err="1">
                <a:latin typeface="Arial"/>
              </a:rPr>
              <a:t>diselenggarakan</a:t>
            </a:r>
            <a:r>
              <a:rPr lang="en-US" sz="1350" dirty="0">
                <a:latin typeface="Arial"/>
              </a:rPr>
              <a:t> </a:t>
            </a:r>
            <a:r>
              <a:rPr lang="en-US" sz="1350" dirty="0" err="1">
                <a:latin typeface="Arial"/>
              </a:rPr>
              <a:t>setiap</a:t>
            </a:r>
            <a:r>
              <a:rPr lang="en-US" sz="1350" dirty="0">
                <a:latin typeface="Arial"/>
              </a:rPr>
              <a:t> </a:t>
            </a:r>
            <a:r>
              <a:rPr lang="en-US" sz="1350" dirty="0" err="1">
                <a:latin typeface="Arial"/>
              </a:rPr>
              <a:t>waktu</a:t>
            </a:r>
            <a:r>
              <a:rPr lang="en-US" sz="1350" dirty="0">
                <a:latin typeface="Arial"/>
              </a:rPr>
              <a:t> </a:t>
            </a:r>
            <a:r>
              <a:rPr lang="en-US" sz="1350" dirty="0" err="1">
                <a:latin typeface="Arial"/>
              </a:rPr>
              <a:t>apabila</a:t>
            </a:r>
            <a:r>
              <a:rPr lang="en-US" sz="1350" dirty="0">
                <a:latin typeface="Arial"/>
              </a:rPr>
              <a:t> </a:t>
            </a:r>
            <a:r>
              <a:rPr lang="en-US" sz="1350" dirty="0" err="1">
                <a:latin typeface="Arial"/>
              </a:rPr>
              <a:t>dianggap</a:t>
            </a:r>
            <a:r>
              <a:rPr lang="en-US" sz="1350" dirty="0">
                <a:latin typeface="Arial"/>
              </a:rPr>
              <a:t> </a:t>
            </a:r>
            <a:r>
              <a:rPr lang="en-US" sz="1350" dirty="0" err="1">
                <a:latin typeface="Arial"/>
              </a:rPr>
              <a:t>perlu</a:t>
            </a:r>
            <a:r>
              <a:rPr lang="en-US" sz="1350" dirty="0">
                <a:latin typeface="Arial"/>
              </a:rPr>
              <a:t> </a:t>
            </a:r>
            <a:r>
              <a:rPr lang="en-US" sz="1350" dirty="0" err="1">
                <a:latin typeface="Arial"/>
              </a:rPr>
              <a:t>dan</a:t>
            </a:r>
            <a:r>
              <a:rPr lang="en-US" sz="1350" dirty="0">
                <a:latin typeface="Arial"/>
              </a:rPr>
              <a:t>/</a:t>
            </a:r>
            <a:r>
              <a:rPr lang="en-US" sz="1350" dirty="0" err="1">
                <a:latin typeface="Arial"/>
              </a:rPr>
              <a:t>atau</a:t>
            </a:r>
            <a:r>
              <a:rPr lang="en-US" sz="1350" dirty="0">
                <a:latin typeface="Arial"/>
              </a:rPr>
              <a:t> </a:t>
            </a:r>
            <a:r>
              <a:rPr lang="en-US" sz="1350" dirty="0" err="1">
                <a:latin typeface="Arial"/>
              </a:rPr>
              <a:t>mendesak</a:t>
            </a:r>
            <a:r>
              <a:rPr lang="en-US" sz="1350" dirty="0">
                <a:latin typeface="Arial"/>
              </a:rPr>
              <a:t> di </a:t>
            </a:r>
            <a:r>
              <a:rPr lang="en-US" sz="1350" dirty="0" err="1">
                <a:latin typeface="Arial"/>
              </a:rPr>
              <a:t>luar</a:t>
            </a:r>
            <a:r>
              <a:rPr lang="en-US" sz="1350" dirty="0">
                <a:latin typeface="Arial"/>
              </a:rPr>
              <a:t> </a:t>
            </a:r>
            <a:r>
              <a:rPr lang="en-US" sz="1350" dirty="0" err="1">
                <a:latin typeface="Arial"/>
              </a:rPr>
              <a:t>Konferensi</a:t>
            </a:r>
            <a:r>
              <a:rPr lang="en-US" sz="1350" dirty="0">
                <a:latin typeface="Arial"/>
              </a:rPr>
              <a:t> Daerah</a:t>
            </a:r>
          </a:p>
        </p:txBody>
      </p:sp>
    </p:spTree>
    <p:extLst>
      <p:ext uri="{BB962C8B-B14F-4D97-AF65-F5344CB8AC3E}">
        <p14:creationId xmlns:p14="http://schemas.microsoft.com/office/powerpoint/2010/main" val="6580259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51554" y="5368073"/>
            <a:ext cx="676154" cy="676154"/>
          </a:xfrm>
          <a:prstGeom prst="rect">
            <a:avLst/>
          </a:prstGeom>
        </p:spPr>
      </p:pic>
      <p:pic>
        <p:nvPicPr>
          <p:cNvPr id="3" name="Picture 2"/>
          <p:cNvPicPr>
            <a:picLocks noChangeAspect="1"/>
          </p:cNvPicPr>
          <p:nvPr/>
        </p:nvPicPr>
        <p:blipFill>
          <a:blip r:embed="rId3"/>
          <a:stretch>
            <a:fillRect/>
          </a:stretch>
        </p:blipFill>
        <p:spPr>
          <a:xfrm>
            <a:off x="5733119" y="593839"/>
            <a:ext cx="5362193" cy="1411104"/>
          </a:xfrm>
          <a:prstGeom prst="rect">
            <a:avLst/>
          </a:prstGeom>
        </p:spPr>
      </p:pic>
      <p:pic>
        <p:nvPicPr>
          <p:cNvPr id="4" name="Picture 3"/>
          <p:cNvPicPr>
            <a:picLocks noChangeAspect="1"/>
          </p:cNvPicPr>
          <p:nvPr/>
        </p:nvPicPr>
        <p:blipFill>
          <a:blip r:embed="rId4"/>
          <a:stretch>
            <a:fillRect/>
          </a:stretch>
        </p:blipFill>
        <p:spPr>
          <a:xfrm>
            <a:off x="7896811" y="5444508"/>
            <a:ext cx="599719" cy="599719"/>
          </a:xfrm>
          <a:prstGeom prst="rect">
            <a:avLst/>
          </a:prstGeom>
        </p:spPr>
      </p:pic>
      <p:pic>
        <p:nvPicPr>
          <p:cNvPr id="5" name="Picture 4"/>
          <p:cNvPicPr>
            <a:picLocks noChangeAspect="1"/>
          </p:cNvPicPr>
          <p:nvPr/>
        </p:nvPicPr>
        <p:blipFill>
          <a:blip r:embed="rId5"/>
          <a:stretch>
            <a:fillRect/>
          </a:stretch>
        </p:blipFill>
        <p:spPr>
          <a:xfrm>
            <a:off x="9113888" y="2046100"/>
            <a:ext cx="2469431" cy="3992247"/>
          </a:xfrm>
          <a:prstGeom prst="rect">
            <a:avLst/>
          </a:prstGeom>
        </p:spPr>
      </p:pic>
      <p:sp>
        <p:nvSpPr>
          <p:cNvPr id="6" name="Rectangle 5"/>
          <p:cNvSpPr/>
          <p:nvPr/>
        </p:nvSpPr>
        <p:spPr>
          <a:xfrm>
            <a:off x="1076478" y="840783"/>
            <a:ext cx="3592434" cy="4462615"/>
          </a:xfrm>
          <a:prstGeom prst="rect">
            <a:avLst/>
          </a:prstGeom>
        </p:spPr>
        <p:txBody>
          <a:bodyPr lIns="0" tIns="0" rIns="0" bIns="0">
            <a:noAutofit/>
          </a:bodyPr>
          <a:lstStyle/>
          <a:p>
            <a:pPr marL="379724" indent="-379724" algn="just">
              <a:spcAft>
                <a:spcPts val="2025"/>
              </a:spcAft>
            </a:pPr>
            <a:r>
              <a:rPr lang="en-US" sz="1350" dirty="0">
                <a:latin typeface="Arial"/>
              </a:rPr>
              <a:t>KONGRES</a:t>
            </a:r>
          </a:p>
          <a:p>
            <a:pPr marL="379724" indent="-379724" algn="just">
              <a:lnSpc>
                <a:spcPts val="2083"/>
              </a:lnSpc>
            </a:pPr>
            <a:r>
              <a:rPr lang="en-US" sz="1350" dirty="0">
                <a:latin typeface="Arial"/>
              </a:rPr>
              <a:t>1.  </a:t>
            </a:r>
            <a:r>
              <a:rPr lang="en-US" sz="1350" dirty="0" err="1">
                <a:latin typeface="Arial"/>
              </a:rPr>
              <a:t>Kongres</a:t>
            </a:r>
            <a:r>
              <a:rPr lang="en-US" sz="1350" dirty="0">
                <a:latin typeface="Arial"/>
              </a:rPr>
              <a:t> </a:t>
            </a:r>
            <a:r>
              <a:rPr lang="en-US" sz="1350" dirty="0" err="1">
                <a:latin typeface="Arial"/>
              </a:rPr>
              <a:t>adalah</a:t>
            </a:r>
            <a:r>
              <a:rPr lang="en-US" sz="1350" dirty="0">
                <a:latin typeface="Arial"/>
              </a:rPr>
              <a:t> </a:t>
            </a:r>
            <a:r>
              <a:rPr lang="en-US" sz="1350" dirty="0" err="1">
                <a:latin typeface="Arial"/>
              </a:rPr>
              <a:t>rapat</a:t>
            </a:r>
            <a:r>
              <a:rPr lang="en-US" sz="1350" dirty="0">
                <a:latin typeface="Arial"/>
              </a:rPr>
              <a:t> </a:t>
            </a:r>
            <a:r>
              <a:rPr lang="en-US" sz="1350" dirty="0" err="1">
                <a:latin typeface="Arial"/>
              </a:rPr>
              <a:t>seluruh</a:t>
            </a:r>
            <a:r>
              <a:rPr lang="en-US" sz="1350" dirty="0">
                <a:latin typeface="Arial"/>
              </a:rPr>
              <a:t> </a:t>
            </a:r>
            <a:r>
              <a:rPr lang="en-US" sz="1350" dirty="0" err="1">
                <a:latin typeface="Arial"/>
              </a:rPr>
              <a:t>anggota</a:t>
            </a:r>
            <a:r>
              <a:rPr lang="en-US" sz="1350" dirty="0">
                <a:latin typeface="Arial"/>
              </a:rPr>
              <a:t> </a:t>
            </a:r>
            <a:r>
              <a:rPr lang="en-US" sz="1350" dirty="0" err="1">
                <a:latin typeface="Arial"/>
              </a:rPr>
              <a:t>perkumpulan</a:t>
            </a:r>
            <a:r>
              <a:rPr lang="en-US" sz="1350" dirty="0">
                <a:latin typeface="Arial"/>
              </a:rPr>
              <a:t> yang </a:t>
            </a:r>
            <a:r>
              <a:rPr lang="en-US" sz="1350" dirty="0" err="1">
                <a:latin typeface="Arial"/>
              </a:rPr>
              <a:t>merupakan</a:t>
            </a:r>
            <a:r>
              <a:rPr lang="en-US" sz="1350" dirty="0">
                <a:latin typeface="Arial"/>
              </a:rPr>
              <a:t> </a:t>
            </a:r>
            <a:r>
              <a:rPr lang="en-US" sz="1350" dirty="0" err="1">
                <a:latin typeface="Arial"/>
              </a:rPr>
              <a:t>pemegang</a:t>
            </a:r>
            <a:r>
              <a:rPr lang="en-US" sz="1350" dirty="0">
                <a:latin typeface="Arial"/>
              </a:rPr>
              <a:t> </a:t>
            </a:r>
            <a:r>
              <a:rPr lang="en-US" sz="1350" dirty="0" err="1">
                <a:latin typeface="Arial"/>
              </a:rPr>
              <a:t>kekuasaan</a:t>
            </a:r>
            <a:r>
              <a:rPr lang="en-US" sz="1350" dirty="0">
                <a:latin typeface="Arial"/>
              </a:rPr>
              <a:t> </a:t>
            </a:r>
            <a:r>
              <a:rPr lang="en-US" sz="1350" dirty="0" err="1">
                <a:latin typeface="Arial"/>
              </a:rPr>
              <a:t>tertinggi</a:t>
            </a:r>
            <a:r>
              <a:rPr lang="en-US" sz="1350" dirty="0">
                <a:latin typeface="Arial"/>
              </a:rPr>
              <a:t> </a:t>
            </a:r>
            <a:r>
              <a:rPr lang="en-US" sz="1350" dirty="0" err="1">
                <a:latin typeface="Arial"/>
              </a:rPr>
              <a:t>dalam</a:t>
            </a:r>
            <a:r>
              <a:rPr lang="en-US" sz="1350" dirty="0">
                <a:latin typeface="Arial"/>
              </a:rPr>
              <a:t> </a:t>
            </a:r>
            <a:r>
              <a:rPr lang="en-US" sz="1350" dirty="0" err="1">
                <a:latin typeface="Arial"/>
              </a:rPr>
              <a:t>perkumpulan</a:t>
            </a:r>
            <a:r>
              <a:rPr lang="en-US" sz="1350" dirty="0">
                <a:latin typeface="Arial"/>
              </a:rPr>
              <a:t>.</a:t>
            </a:r>
          </a:p>
          <a:p>
            <a:pPr marL="379724" indent="-379724" algn="just">
              <a:lnSpc>
                <a:spcPts val="2083"/>
              </a:lnSpc>
            </a:pPr>
            <a:r>
              <a:rPr lang="en-US" sz="1350" dirty="0">
                <a:latin typeface="Arial"/>
              </a:rPr>
              <a:t>2.    </a:t>
            </a:r>
            <a:r>
              <a:rPr lang="en-US" sz="1350" dirty="0" err="1">
                <a:latin typeface="Arial"/>
              </a:rPr>
              <a:t>Kongres</a:t>
            </a:r>
            <a:r>
              <a:rPr lang="en-US" sz="1350" dirty="0">
                <a:latin typeface="Arial"/>
              </a:rPr>
              <a:t> </a:t>
            </a:r>
            <a:r>
              <a:rPr lang="en-US" sz="1350" dirty="0" err="1">
                <a:latin typeface="Arial"/>
              </a:rPr>
              <a:t>diselenggarakan</a:t>
            </a:r>
            <a:r>
              <a:rPr lang="en-US" sz="1350" dirty="0">
                <a:latin typeface="Arial"/>
              </a:rPr>
              <a:t> </a:t>
            </a:r>
            <a:r>
              <a:rPr lang="en-US" sz="1350" dirty="0" err="1">
                <a:latin typeface="Arial"/>
              </a:rPr>
              <a:t>oleh</a:t>
            </a:r>
            <a:r>
              <a:rPr lang="en-US" sz="1350" dirty="0">
                <a:latin typeface="Arial"/>
              </a:rPr>
              <a:t> </a:t>
            </a:r>
            <a:r>
              <a:rPr lang="en-US" sz="1350" dirty="0" err="1">
                <a:latin typeface="Arial"/>
              </a:rPr>
              <a:t>Pengurus</a:t>
            </a:r>
            <a:r>
              <a:rPr lang="en-US" sz="1350" dirty="0">
                <a:latin typeface="Arial"/>
              </a:rPr>
              <a:t> </a:t>
            </a:r>
            <a:r>
              <a:rPr lang="en-US" sz="1350" dirty="0" err="1">
                <a:latin typeface="Arial"/>
              </a:rPr>
              <a:t>Pusat</a:t>
            </a:r>
            <a:r>
              <a:rPr lang="en-US" sz="1350" dirty="0">
                <a:latin typeface="Arial"/>
              </a:rPr>
              <a:t> </a:t>
            </a:r>
            <a:r>
              <a:rPr lang="en-US" sz="1350" dirty="0" err="1">
                <a:latin typeface="Arial"/>
              </a:rPr>
              <a:t>setiap</a:t>
            </a:r>
            <a:r>
              <a:rPr lang="en-US" sz="1350" dirty="0">
                <a:latin typeface="Arial"/>
              </a:rPr>
              <a:t> 3 (</a:t>
            </a:r>
            <a:r>
              <a:rPr lang="en-US" sz="1350" dirty="0" err="1">
                <a:latin typeface="Arial"/>
              </a:rPr>
              <a:t>tiga</a:t>
            </a:r>
            <a:r>
              <a:rPr lang="en-US" sz="1350" dirty="0">
                <a:latin typeface="Arial"/>
              </a:rPr>
              <a:t>) </a:t>
            </a:r>
            <a:r>
              <a:rPr lang="en-US" sz="1350" dirty="0" err="1">
                <a:latin typeface="Arial"/>
              </a:rPr>
              <a:t>tahun</a:t>
            </a:r>
            <a:r>
              <a:rPr lang="en-US" sz="1350" dirty="0">
                <a:latin typeface="Arial"/>
              </a:rPr>
              <a:t> </a:t>
            </a:r>
            <a:r>
              <a:rPr lang="en-US" sz="1350" dirty="0" err="1">
                <a:latin typeface="Arial"/>
              </a:rPr>
              <a:t>sekali</a:t>
            </a:r>
            <a:r>
              <a:rPr lang="en-US" sz="1350" dirty="0">
                <a:latin typeface="Arial"/>
              </a:rPr>
              <a:t>.</a:t>
            </a:r>
          </a:p>
          <a:p>
            <a:pPr marL="379724" indent="-379724" algn="just">
              <a:lnSpc>
                <a:spcPts val="2083"/>
              </a:lnSpc>
            </a:pPr>
            <a:r>
              <a:rPr lang="en-US" sz="1350" dirty="0">
                <a:latin typeface="Arial"/>
              </a:rPr>
              <a:t>3.  </a:t>
            </a:r>
            <a:r>
              <a:rPr lang="en-US" sz="1350" dirty="0" err="1">
                <a:latin typeface="Arial"/>
              </a:rPr>
              <a:t>Kongres</a:t>
            </a:r>
            <a:r>
              <a:rPr lang="en-US" sz="1350" dirty="0">
                <a:latin typeface="Arial"/>
              </a:rPr>
              <a:t> </a:t>
            </a:r>
            <a:r>
              <a:rPr lang="en-US" sz="1350" dirty="0" err="1">
                <a:latin typeface="Arial"/>
              </a:rPr>
              <a:t>dipimpin</a:t>
            </a:r>
            <a:r>
              <a:rPr lang="en-US" sz="1350" dirty="0">
                <a:latin typeface="Arial"/>
              </a:rPr>
              <a:t> </a:t>
            </a:r>
            <a:r>
              <a:rPr lang="en-US" sz="1350" dirty="0" err="1">
                <a:latin typeface="Arial"/>
              </a:rPr>
              <a:t>oleh</a:t>
            </a:r>
            <a:r>
              <a:rPr lang="en-US" sz="1350" dirty="0">
                <a:latin typeface="Arial"/>
              </a:rPr>
              <a:t> Presidium yang </a:t>
            </a:r>
            <a:r>
              <a:rPr lang="en-US" sz="1350" dirty="0" err="1">
                <a:latin typeface="Arial"/>
              </a:rPr>
              <a:t>terdiri</a:t>
            </a:r>
            <a:r>
              <a:rPr lang="en-US" sz="1350" dirty="0">
                <a:latin typeface="Arial"/>
              </a:rPr>
              <a:t> </a:t>
            </a:r>
            <a:r>
              <a:rPr lang="en-US" sz="1350" dirty="0" err="1">
                <a:latin typeface="Arial"/>
              </a:rPr>
              <a:t>dari</a:t>
            </a:r>
            <a:r>
              <a:rPr lang="en-US" sz="1350" dirty="0">
                <a:latin typeface="Arial"/>
              </a:rPr>
              <a:t> </a:t>
            </a:r>
            <a:r>
              <a:rPr lang="en-US" sz="1350" dirty="0" err="1">
                <a:latin typeface="Arial"/>
              </a:rPr>
              <a:t>wakil-wakil</a:t>
            </a:r>
            <a:r>
              <a:rPr lang="en-US" sz="1350" dirty="0">
                <a:latin typeface="Arial"/>
              </a:rPr>
              <a:t> </a:t>
            </a:r>
            <a:r>
              <a:rPr lang="en-US" sz="1350" dirty="0" err="1">
                <a:latin typeface="Arial"/>
              </a:rPr>
              <a:t>Pengurus</a:t>
            </a:r>
            <a:r>
              <a:rPr lang="en-US" sz="1350" dirty="0">
                <a:latin typeface="Arial"/>
              </a:rPr>
              <a:t> Wilayah.</a:t>
            </a:r>
          </a:p>
          <a:p>
            <a:pPr marL="379724" indent="-379724" algn="just">
              <a:lnSpc>
                <a:spcPts val="2083"/>
              </a:lnSpc>
            </a:pPr>
            <a:r>
              <a:rPr lang="en-US" sz="1350" dirty="0">
                <a:latin typeface="Arial"/>
              </a:rPr>
              <a:t>4.    </a:t>
            </a:r>
            <a:r>
              <a:rPr lang="en-US" sz="1350" dirty="0" err="1">
                <a:latin typeface="Arial"/>
              </a:rPr>
              <a:t>Kongres</a:t>
            </a:r>
            <a:r>
              <a:rPr lang="en-US" sz="1350" dirty="0">
                <a:latin typeface="Arial"/>
              </a:rPr>
              <a:t> </a:t>
            </a:r>
            <a:r>
              <a:rPr lang="en-US" sz="1350" dirty="0" err="1">
                <a:latin typeface="Arial"/>
              </a:rPr>
              <a:t>adalah</a:t>
            </a:r>
            <a:r>
              <a:rPr lang="en-US" sz="1350" dirty="0">
                <a:latin typeface="Arial"/>
              </a:rPr>
              <a:t> </a:t>
            </a:r>
            <a:r>
              <a:rPr lang="en-US" sz="1350" dirty="0" err="1">
                <a:latin typeface="Arial"/>
              </a:rPr>
              <a:t>sah</a:t>
            </a:r>
            <a:r>
              <a:rPr lang="en-US" sz="1350" dirty="0">
                <a:latin typeface="Arial"/>
              </a:rPr>
              <a:t> </a:t>
            </a:r>
            <a:r>
              <a:rPr lang="en-US" sz="1350" dirty="0" err="1">
                <a:latin typeface="Arial"/>
              </a:rPr>
              <a:t>apabila</a:t>
            </a:r>
            <a:r>
              <a:rPr lang="en-US" sz="1350" dirty="0">
                <a:latin typeface="Arial"/>
              </a:rPr>
              <a:t> </a:t>
            </a:r>
            <a:r>
              <a:rPr lang="en-US" sz="1350" dirty="0" err="1">
                <a:latin typeface="Arial"/>
              </a:rPr>
              <a:t>dihadiri</a:t>
            </a:r>
            <a:r>
              <a:rPr lang="en-US" sz="1350" dirty="0">
                <a:latin typeface="Arial"/>
              </a:rPr>
              <a:t> </a:t>
            </a:r>
            <a:r>
              <a:rPr lang="en-US" sz="1350" dirty="0" err="1">
                <a:latin typeface="Arial"/>
              </a:rPr>
              <a:t>oleh</a:t>
            </a:r>
            <a:r>
              <a:rPr lang="en-US" sz="1350" dirty="0">
                <a:latin typeface="Arial"/>
              </a:rPr>
              <a:t> </a:t>
            </a:r>
            <a:r>
              <a:rPr lang="en-US" sz="1350" dirty="0" err="1">
                <a:latin typeface="Arial"/>
              </a:rPr>
              <a:t>lebih</a:t>
            </a:r>
            <a:r>
              <a:rPr lang="en-US" sz="1350" dirty="0">
                <a:latin typeface="Arial"/>
              </a:rPr>
              <a:t> </a:t>
            </a:r>
            <a:r>
              <a:rPr lang="en-US" sz="1350" dirty="0" err="1">
                <a:latin typeface="Arial"/>
              </a:rPr>
              <a:t>dari</a:t>
            </a:r>
            <a:r>
              <a:rPr lang="en-US" sz="1350" dirty="0">
                <a:latin typeface="Arial"/>
              </a:rPr>
              <a:t> 1/2 (</a:t>
            </a:r>
            <a:r>
              <a:rPr lang="en-US" sz="1350" dirty="0" err="1">
                <a:latin typeface="Arial"/>
              </a:rPr>
              <a:t>satu</a:t>
            </a:r>
            <a:r>
              <a:rPr lang="en-US" sz="1350" dirty="0">
                <a:latin typeface="Arial"/>
              </a:rPr>
              <a:t> per </a:t>
            </a:r>
            <a:r>
              <a:rPr lang="en-US" sz="1350" dirty="0" err="1">
                <a:latin typeface="Arial"/>
              </a:rPr>
              <a:t>dua</a:t>
            </a:r>
            <a:r>
              <a:rPr lang="en-US" sz="1350" dirty="0">
                <a:latin typeface="Arial"/>
              </a:rPr>
              <a:t>) </a:t>
            </a:r>
            <a:r>
              <a:rPr lang="en-US" sz="1350" dirty="0" err="1">
                <a:latin typeface="Arial"/>
              </a:rPr>
              <a:t>bagian</a:t>
            </a:r>
            <a:r>
              <a:rPr lang="en-US" sz="1350" dirty="0">
                <a:latin typeface="Arial"/>
              </a:rPr>
              <a:t> </a:t>
            </a:r>
            <a:r>
              <a:rPr lang="en-US" sz="1350" dirty="0" err="1">
                <a:latin typeface="Arial"/>
              </a:rPr>
              <a:t>dari</a:t>
            </a:r>
            <a:r>
              <a:rPr lang="en-US" sz="1350" dirty="0">
                <a:latin typeface="Arial"/>
              </a:rPr>
              <a:t> </a:t>
            </a:r>
            <a:r>
              <a:rPr lang="en-US" sz="1350" dirty="0" err="1">
                <a:latin typeface="Arial"/>
              </a:rPr>
              <a:t>seluruh</a:t>
            </a:r>
            <a:r>
              <a:rPr lang="en-US" sz="1350" dirty="0">
                <a:latin typeface="Arial"/>
              </a:rPr>
              <a:t> </a:t>
            </a:r>
            <a:r>
              <a:rPr lang="en-US" sz="1350" dirty="0" err="1">
                <a:latin typeface="Arial"/>
              </a:rPr>
              <a:t>jumlah</a:t>
            </a:r>
            <a:r>
              <a:rPr lang="en-US" sz="1350" dirty="0">
                <a:latin typeface="Arial"/>
              </a:rPr>
              <a:t> </a:t>
            </a:r>
            <a:r>
              <a:rPr lang="en-US" sz="1350" dirty="0" err="1">
                <a:latin typeface="Arial"/>
              </a:rPr>
              <a:t>suara</a:t>
            </a:r>
            <a:r>
              <a:rPr lang="en-US" sz="1350" dirty="0">
                <a:latin typeface="Arial"/>
              </a:rPr>
              <a:t> yang </a:t>
            </a:r>
            <a:r>
              <a:rPr lang="en-US" sz="1350" dirty="0" err="1">
                <a:latin typeface="Arial"/>
              </a:rPr>
              <a:t>dikeluarkan</a:t>
            </a:r>
            <a:r>
              <a:rPr lang="en-US" sz="1350" dirty="0">
                <a:latin typeface="Arial"/>
              </a:rPr>
              <a:t> </a:t>
            </a:r>
            <a:r>
              <a:rPr lang="en-US" sz="1350" dirty="0" err="1">
                <a:latin typeface="Arial"/>
              </a:rPr>
              <a:t>secara</a:t>
            </a:r>
            <a:r>
              <a:rPr lang="en-US" sz="1350" dirty="0">
                <a:latin typeface="Arial"/>
              </a:rPr>
              <a:t> </a:t>
            </a:r>
            <a:r>
              <a:rPr lang="en-US" sz="1350" dirty="0" err="1">
                <a:latin typeface="Arial"/>
              </a:rPr>
              <a:t>sah</a:t>
            </a:r>
            <a:r>
              <a:rPr lang="en-US" sz="1350" dirty="0">
                <a:latin typeface="Arial"/>
              </a:rPr>
              <a:t> </a:t>
            </a:r>
            <a:r>
              <a:rPr lang="en-US" sz="1350" dirty="0" err="1">
                <a:latin typeface="Arial"/>
              </a:rPr>
              <a:t>dalam</a:t>
            </a:r>
            <a:r>
              <a:rPr lang="en-US" sz="1350" dirty="0">
                <a:latin typeface="Arial"/>
              </a:rPr>
              <a:t> </a:t>
            </a:r>
            <a:r>
              <a:rPr lang="en-US" sz="1350" dirty="0" err="1">
                <a:latin typeface="Arial"/>
              </a:rPr>
              <a:t>sidang</a:t>
            </a:r>
            <a:r>
              <a:rPr lang="en-US" sz="1350" dirty="0">
                <a:latin typeface="Arial"/>
              </a:rPr>
              <a:t>.</a:t>
            </a:r>
          </a:p>
        </p:txBody>
      </p:sp>
      <p:sp>
        <p:nvSpPr>
          <p:cNvPr id="7" name="Rectangle 6"/>
          <p:cNvSpPr/>
          <p:nvPr/>
        </p:nvSpPr>
        <p:spPr>
          <a:xfrm>
            <a:off x="5274510" y="2933920"/>
            <a:ext cx="3163224" cy="1816796"/>
          </a:xfrm>
          <a:prstGeom prst="rect">
            <a:avLst/>
          </a:prstGeom>
        </p:spPr>
        <p:txBody>
          <a:bodyPr lIns="0" tIns="0" rIns="0" bIns="0">
            <a:noAutofit/>
          </a:bodyPr>
          <a:lstStyle/>
          <a:p>
            <a:pPr>
              <a:spcAft>
                <a:spcPts val="2025"/>
              </a:spcAft>
            </a:pPr>
            <a:r>
              <a:rPr lang="en-US" sz="1350">
                <a:latin typeface="Arial"/>
              </a:rPr>
              <a:t>KONGRES LUAR BIASA</a:t>
            </a:r>
          </a:p>
          <a:p>
            <a:pPr>
              <a:lnSpc>
                <a:spcPts val="2083"/>
              </a:lnSpc>
            </a:pPr>
            <a:r>
              <a:rPr lang="en-US" sz="1350">
                <a:latin typeface="Arial"/>
              </a:rPr>
              <a:t>Kongres Luar Biasa adalah kongres yang diselenggarakan setiap waktu apabila dianggap perlu dan/atau mendesak di luar Kongres</a:t>
            </a:r>
          </a:p>
        </p:txBody>
      </p:sp>
    </p:spTree>
    <p:extLst>
      <p:ext uri="{BB962C8B-B14F-4D97-AF65-F5344CB8AC3E}">
        <p14:creationId xmlns:p14="http://schemas.microsoft.com/office/powerpoint/2010/main" val="32998102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28645" y="693793"/>
            <a:ext cx="8742962" cy="3116187"/>
          </a:xfrm>
          <a:prstGeom prst="rect">
            <a:avLst/>
          </a:prstGeom>
        </p:spPr>
      </p:pic>
      <p:sp>
        <p:nvSpPr>
          <p:cNvPr id="3" name="Rectangle 2"/>
          <p:cNvSpPr/>
          <p:nvPr/>
        </p:nvSpPr>
        <p:spPr>
          <a:xfrm>
            <a:off x="341528" y="105833"/>
            <a:ext cx="70555" cy="288100"/>
          </a:xfrm>
          <a:prstGeom prst="rect">
            <a:avLst/>
          </a:prstGeom>
          <a:solidFill>
            <a:srgbClr val="A4ECFF"/>
          </a:solidFill>
        </p:spPr>
        <p:txBody>
          <a:bodyPr wrap="none" lIns="0" tIns="0" rIns="0" bIns="0">
            <a:noAutofit/>
          </a:bodyPr>
          <a:lstStyle/>
          <a:p>
            <a:r>
              <a:rPr lang="en-US" sz="2701">
                <a:latin typeface="Arial"/>
              </a:rPr>
              <a:t>I</a:t>
            </a:r>
          </a:p>
        </p:txBody>
      </p:sp>
      <p:sp>
        <p:nvSpPr>
          <p:cNvPr id="4" name="Rectangle 3"/>
          <p:cNvSpPr/>
          <p:nvPr/>
        </p:nvSpPr>
        <p:spPr>
          <a:xfrm>
            <a:off x="464999" y="488007"/>
            <a:ext cx="999532" cy="194027"/>
          </a:xfrm>
          <a:prstGeom prst="rect">
            <a:avLst/>
          </a:prstGeom>
        </p:spPr>
        <p:txBody>
          <a:bodyPr wrap="none" lIns="0" tIns="0" rIns="0" bIns="0">
            <a:noAutofit/>
          </a:bodyPr>
          <a:lstStyle/>
          <a:p>
            <a:pPr algn="just">
              <a:spcAft>
                <a:spcPts val="405"/>
              </a:spcAft>
            </a:pPr>
            <a:r>
              <a:rPr lang="en-US" sz="1350" b="1">
                <a:latin typeface="Arial"/>
              </a:rPr>
              <a:t>KONGRES</a:t>
            </a:r>
          </a:p>
        </p:txBody>
      </p:sp>
      <p:sp>
        <p:nvSpPr>
          <p:cNvPr id="5" name="Rectangle 4"/>
          <p:cNvSpPr/>
          <p:nvPr/>
        </p:nvSpPr>
        <p:spPr>
          <a:xfrm>
            <a:off x="5542032" y="699673"/>
            <a:ext cx="5077033" cy="229304"/>
          </a:xfrm>
          <a:prstGeom prst="rect">
            <a:avLst/>
          </a:prstGeom>
        </p:spPr>
        <p:txBody>
          <a:bodyPr wrap="none" lIns="0" tIns="0" rIns="0" bIns="0">
            <a:noAutofit/>
          </a:bodyPr>
          <a:lstStyle/>
          <a:p>
            <a:r>
              <a:rPr lang="en-US" sz="1640">
                <a:latin typeface="Arial"/>
              </a:rPr>
              <a:t>WAKTU PELAKSANAAN RAPAT ANGGOTA</a:t>
            </a:r>
          </a:p>
        </p:txBody>
      </p:sp>
      <p:sp>
        <p:nvSpPr>
          <p:cNvPr id="6" name="Rectangle 5"/>
          <p:cNvSpPr/>
          <p:nvPr/>
        </p:nvSpPr>
        <p:spPr>
          <a:xfrm>
            <a:off x="6979594" y="2672278"/>
            <a:ext cx="4374421" cy="3360190"/>
          </a:xfrm>
          <a:prstGeom prst="rect">
            <a:avLst/>
          </a:prstGeom>
        </p:spPr>
        <p:txBody>
          <a:bodyPr lIns="0" tIns="0" rIns="0" bIns="0">
            <a:noAutofit/>
          </a:bodyPr>
          <a:lstStyle/>
          <a:p>
            <a:pPr algn="just">
              <a:lnSpc>
                <a:spcPts val="2083"/>
              </a:lnSpc>
            </a:pPr>
            <a:r>
              <a:rPr lang="en-US" sz="1350" b="1">
                <a:latin typeface="Arial"/>
              </a:rPr>
              <a:t>KONFERDA </a:t>
            </a:r>
            <a:r>
              <a:rPr lang="en-US" sz="1350">
                <a:latin typeface="Arial"/>
              </a:rPr>
              <a:t>:KonferDa diselenggarakan oleh PengDa setiap 3 (tiga) tahun sekali, selambat-lambatnya 3 (tiga) bulan setelah KonfWil. Apabila dalam waktu sebagaimana ditetapkan di atas PengDa yang bersangkutan tidak menyelenggarakan KonferDa, maka PengWil memberi perpanjangan waktu selama 1 (satu) bulan. Apabila dalam tenggang waktu perpanjangan tersebut KonferDa belum juga dilaksanakan, maka PengWil berhak menunjuk pelaksana tugas pengurus, yang dalam jangka waktu 2 (dua) bulan harus menyelenggarakan KonferDa.</a:t>
            </a:r>
          </a:p>
        </p:txBody>
      </p:sp>
      <p:sp>
        <p:nvSpPr>
          <p:cNvPr id="7" name="Rectangle 6"/>
          <p:cNvSpPr/>
          <p:nvPr/>
        </p:nvSpPr>
        <p:spPr>
          <a:xfrm>
            <a:off x="509096" y="790806"/>
            <a:ext cx="3686508" cy="182268"/>
          </a:xfrm>
          <a:prstGeom prst="rect">
            <a:avLst/>
          </a:prstGeom>
        </p:spPr>
        <p:txBody>
          <a:bodyPr wrap="none" lIns="0" tIns="0" rIns="0" bIns="0">
            <a:noAutofit/>
          </a:bodyPr>
          <a:lstStyle/>
          <a:p>
            <a:pPr algn="just">
              <a:lnSpc>
                <a:spcPts val="2060"/>
              </a:lnSpc>
            </a:pPr>
            <a:r>
              <a:rPr lang="en-US" sz="1350">
                <a:latin typeface="Arial"/>
              </a:rPr>
              <a:t>Kongres diselenggarakan oleh PengPus </a:t>
            </a:r>
          </a:p>
        </p:txBody>
      </p:sp>
      <p:sp>
        <p:nvSpPr>
          <p:cNvPr id="8" name="Rectangle 7"/>
          <p:cNvSpPr/>
          <p:nvPr/>
        </p:nvSpPr>
        <p:spPr>
          <a:xfrm>
            <a:off x="500277" y="1052448"/>
            <a:ext cx="3471903" cy="1508117"/>
          </a:xfrm>
          <a:prstGeom prst="rect">
            <a:avLst/>
          </a:prstGeom>
        </p:spPr>
        <p:txBody>
          <a:bodyPr lIns="0" tIns="0" rIns="0" bIns="0">
            <a:noAutofit/>
          </a:bodyPr>
          <a:lstStyle/>
          <a:p>
            <a:pPr algn="just">
              <a:lnSpc>
                <a:spcPts val="2060"/>
              </a:lnSpc>
            </a:pPr>
            <a:r>
              <a:rPr lang="en-US" sz="1350">
                <a:latin typeface="Arial"/>
              </a:rPr>
              <a:t>setiap 3 (tiga) tahun sekali.</a:t>
            </a:r>
          </a:p>
          <a:p>
            <a:pPr algn="just">
              <a:lnSpc>
                <a:spcPts val="2060"/>
              </a:lnSpc>
              <a:spcAft>
                <a:spcPts val="6684"/>
              </a:spcAft>
            </a:pPr>
            <a:r>
              <a:rPr lang="en-US" sz="1350">
                <a:latin typeface="Arial"/>
              </a:rPr>
              <a:t>Dalam hal-hal tertentu Pengurus Pusat dapat mengusulkan pengunduran waktu penyelenggaraan Kongres melalui Kongres Luar Biasa atau Keputusan Di Luar Kongres.</a:t>
            </a:r>
          </a:p>
        </p:txBody>
      </p:sp>
      <p:sp>
        <p:nvSpPr>
          <p:cNvPr id="9" name="Rectangle 8"/>
          <p:cNvSpPr/>
          <p:nvPr/>
        </p:nvSpPr>
        <p:spPr>
          <a:xfrm>
            <a:off x="520855" y="3865836"/>
            <a:ext cx="6264712" cy="2337140"/>
          </a:xfrm>
          <a:prstGeom prst="rect">
            <a:avLst/>
          </a:prstGeom>
        </p:spPr>
        <p:txBody>
          <a:bodyPr lIns="0" tIns="0" rIns="0" bIns="0">
            <a:noAutofit/>
          </a:bodyPr>
          <a:lstStyle/>
          <a:p>
            <a:pPr>
              <a:lnSpc>
                <a:spcPts val="2083"/>
              </a:lnSpc>
              <a:spcBef>
                <a:spcPts val="6684"/>
              </a:spcBef>
            </a:pPr>
            <a:r>
              <a:rPr lang="en-US" sz="1350" b="1" dirty="0">
                <a:latin typeface="Arial"/>
              </a:rPr>
              <a:t>KONFREWIL </a:t>
            </a:r>
            <a:r>
              <a:rPr lang="en-US" sz="1350" dirty="0">
                <a:latin typeface="Arial"/>
              </a:rPr>
              <a:t>:</a:t>
            </a:r>
            <a:r>
              <a:rPr lang="en-US" sz="1350" dirty="0" err="1">
                <a:latin typeface="Arial"/>
              </a:rPr>
              <a:t>KonferWil</a:t>
            </a:r>
            <a:r>
              <a:rPr lang="en-US" sz="1350" dirty="0">
                <a:latin typeface="Arial"/>
              </a:rPr>
              <a:t> </a:t>
            </a:r>
            <a:r>
              <a:rPr lang="en-US" sz="1350" dirty="0" err="1">
                <a:latin typeface="Arial"/>
              </a:rPr>
              <a:t>diselenggarakan</a:t>
            </a:r>
            <a:r>
              <a:rPr lang="en-US" sz="1350" dirty="0">
                <a:latin typeface="Arial"/>
              </a:rPr>
              <a:t> </a:t>
            </a:r>
            <a:r>
              <a:rPr lang="en-US" sz="1350" dirty="0" err="1">
                <a:latin typeface="Arial"/>
              </a:rPr>
              <a:t>oleh</a:t>
            </a:r>
            <a:r>
              <a:rPr lang="en-US" sz="1350" dirty="0">
                <a:latin typeface="Arial"/>
              </a:rPr>
              <a:t> </a:t>
            </a:r>
            <a:r>
              <a:rPr lang="en-US" sz="1350" dirty="0" err="1">
                <a:latin typeface="Arial"/>
              </a:rPr>
              <a:t>PengWil</a:t>
            </a:r>
            <a:r>
              <a:rPr lang="en-US" sz="1350" dirty="0">
                <a:latin typeface="Arial"/>
              </a:rPr>
              <a:t> </a:t>
            </a:r>
            <a:r>
              <a:rPr lang="en-US" sz="1350" dirty="0" err="1">
                <a:latin typeface="Arial"/>
              </a:rPr>
              <a:t>setiap</a:t>
            </a:r>
            <a:r>
              <a:rPr lang="en-US" sz="1350" dirty="0">
                <a:latin typeface="Arial"/>
              </a:rPr>
              <a:t> 3 (</a:t>
            </a:r>
            <a:r>
              <a:rPr lang="en-US" sz="1350" dirty="0" err="1">
                <a:latin typeface="Arial"/>
              </a:rPr>
              <a:t>tiga</a:t>
            </a:r>
            <a:r>
              <a:rPr lang="en-US" sz="1350" dirty="0">
                <a:latin typeface="Arial"/>
              </a:rPr>
              <a:t>) </a:t>
            </a:r>
            <a:r>
              <a:rPr lang="en-US" sz="1350" dirty="0" err="1">
                <a:latin typeface="Arial"/>
              </a:rPr>
              <a:t>tahun</a:t>
            </a:r>
            <a:r>
              <a:rPr lang="en-US" sz="1350" dirty="0">
                <a:latin typeface="Arial"/>
              </a:rPr>
              <a:t> </a:t>
            </a:r>
            <a:r>
              <a:rPr lang="en-US" sz="1350" dirty="0" err="1">
                <a:latin typeface="Arial"/>
              </a:rPr>
              <a:t>sekali</a:t>
            </a:r>
            <a:r>
              <a:rPr lang="en-US" sz="1350" dirty="0">
                <a:latin typeface="Arial"/>
              </a:rPr>
              <a:t>, </a:t>
            </a:r>
            <a:r>
              <a:rPr lang="en-US" sz="1350" dirty="0" err="1">
                <a:latin typeface="Arial"/>
              </a:rPr>
              <a:t>selambat-lambatnya</a:t>
            </a:r>
            <a:r>
              <a:rPr lang="en-US" sz="1350" dirty="0">
                <a:latin typeface="Arial"/>
              </a:rPr>
              <a:t> 3 (</a:t>
            </a:r>
            <a:r>
              <a:rPr lang="en-US" sz="1350" dirty="0" err="1">
                <a:latin typeface="Arial"/>
              </a:rPr>
              <a:t>tiga</a:t>
            </a:r>
            <a:r>
              <a:rPr lang="en-US" sz="1350" dirty="0">
                <a:latin typeface="Arial"/>
              </a:rPr>
              <a:t>) </a:t>
            </a:r>
            <a:r>
              <a:rPr lang="en-US" sz="1350" dirty="0" err="1">
                <a:latin typeface="Arial"/>
              </a:rPr>
              <a:t>bulan</a:t>
            </a:r>
            <a:r>
              <a:rPr lang="en-US" sz="1350" dirty="0">
                <a:latin typeface="Arial"/>
              </a:rPr>
              <a:t> </a:t>
            </a:r>
            <a:r>
              <a:rPr lang="en-US" sz="1350" dirty="0" err="1">
                <a:latin typeface="Arial"/>
              </a:rPr>
              <a:t>setelah</a:t>
            </a:r>
            <a:r>
              <a:rPr lang="en-US" sz="1350" dirty="0">
                <a:latin typeface="Arial"/>
              </a:rPr>
              <a:t> </a:t>
            </a:r>
            <a:r>
              <a:rPr lang="en-US" sz="1350" dirty="0" err="1">
                <a:latin typeface="Arial"/>
              </a:rPr>
              <a:t>Kongres</a:t>
            </a:r>
            <a:r>
              <a:rPr lang="en-US" sz="1350" dirty="0">
                <a:latin typeface="Arial"/>
              </a:rPr>
              <a:t>. </a:t>
            </a:r>
            <a:r>
              <a:rPr lang="en-US" sz="1350" dirty="0" err="1">
                <a:latin typeface="Arial"/>
              </a:rPr>
              <a:t>Apabila</a:t>
            </a:r>
            <a:r>
              <a:rPr lang="en-US" sz="1350" dirty="0">
                <a:latin typeface="Arial"/>
              </a:rPr>
              <a:t> </a:t>
            </a:r>
            <a:r>
              <a:rPr lang="en-US" sz="1350" dirty="0" err="1">
                <a:latin typeface="Arial"/>
              </a:rPr>
              <a:t>dalam</a:t>
            </a:r>
            <a:r>
              <a:rPr lang="en-US" sz="1350" dirty="0">
                <a:latin typeface="Arial"/>
              </a:rPr>
              <a:t> </a:t>
            </a:r>
            <a:r>
              <a:rPr lang="en-US" sz="1350" dirty="0" err="1">
                <a:latin typeface="Arial"/>
              </a:rPr>
              <a:t>waktu</a:t>
            </a:r>
            <a:r>
              <a:rPr lang="en-US" sz="1350" dirty="0">
                <a:latin typeface="Arial"/>
              </a:rPr>
              <a:t> </a:t>
            </a:r>
            <a:r>
              <a:rPr lang="en-US" sz="1350" dirty="0" err="1">
                <a:latin typeface="Arial"/>
              </a:rPr>
              <a:t>sebagaimana</a:t>
            </a:r>
            <a:r>
              <a:rPr lang="en-US" sz="1350" dirty="0">
                <a:latin typeface="Arial"/>
              </a:rPr>
              <a:t> </a:t>
            </a:r>
            <a:r>
              <a:rPr lang="en-US" sz="1350" dirty="0" err="1">
                <a:latin typeface="Arial"/>
              </a:rPr>
              <a:t>ditetapkan</a:t>
            </a:r>
            <a:r>
              <a:rPr lang="en-US" sz="1350" dirty="0">
                <a:latin typeface="Arial"/>
              </a:rPr>
              <a:t> di </a:t>
            </a:r>
            <a:r>
              <a:rPr lang="en-US" sz="1350" dirty="0" err="1">
                <a:latin typeface="Arial"/>
              </a:rPr>
              <a:t>atas</a:t>
            </a:r>
            <a:r>
              <a:rPr lang="en-US" sz="1350" dirty="0">
                <a:latin typeface="Arial"/>
              </a:rPr>
              <a:t> </a:t>
            </a:r>
            <a:r>
              <a:rPr lang="en-US" sz="1350" dirty="0" err="1">
                <a:latin typeface="Arial"/>
              </a:rPr>
              <a:t>Pengurus</a:t>
            </a:r>
            <a:r>
              <a:rPr lang="en-US" sz="1350" dirty="0">
                <a:latin typeface="Arial"/>
              </a:rPr>
              <a:t> Wilayah yang </a:t>
            </a:r>
            <a:r>
              <a:rPr lang="en-US" sz="1350" dirty="0" err="1">
                <a:latin typeface="Arial"/>
              </a:rPr>
              <a:t>bersangkutan</a:t>
            </a:r>
            <a:r>
              <a:rPr lang="en-US" sz="1350" dirty="0">
                <a:latin typeface="Arial"/>
              </a:rPr>
              <a:t> </a:t>
            </a:r>
            <a:r>
              <a:rPr lang="en-US" sz="1350" dirty="0" err="1">
                <a:latin typeface="Arial"/>
              </a:rPr>
              <a:t>tidak</a:t>
            </a:r>
            <a:r>
              <a:rPr lang="en-US" sz="1350" dirty="0">
                <a:latin typeface="Arial"/>
              </a:rPr>
              <a:t> </a:t>
            </a:r>
            <a:r>
              <a:rPr lang="en-US" sz="1350" dirty="0" err="1">
                <a:latin typeface="Arial"/>
              </a:rPr>
              <a:t>menyelenggarakan</a:t>
            </a:r>
            <a:r>
              <a:rPr lang="en-US" sz="1350" dirty="0">
                <a:latin typeface="Arial"/>
              </a:rPr>
              <a:t> </a:t>
            </a:r>
            <a:r>
              <a:rPr lang="en-US" sz="1350" dirty="0" err="1">
                <a:latin typeface="Arial"/>
              </a:rPr>
              <a:t>KonferWil,maka</a:t>
            </a:r>
            <a:r>
              <a:rPr lang="en-US" sz="1350" dirty="0">
                <a:latin typeface="Arial"/>
              </a:rPr>
              <a:t> </a:t>
            </a:r>
            <a:r>
              <a:rPr lang="en-US" sz="1350" dirty="0" err="1">
                <a:latin typeface="Arial"/>
              </a:rPr>
              <a:t>PengPus</a:t>
            </a:r>
            <a:r>
              <a:rPr lang="en-US" sz="1350" dirty="0">
                <a:latin typeface="Arial"/>
              </a:rPr>
              <a:t> </a:t>
            </a:r>
            <a:r>
              <a:rPr lang="en-US" sz="1350" dirty="0" err="1">
                <a:latin typeface="Arial"/>
              </a:rPr>
              <a:t>memberi</a:t>
            </a:r>
            <a:r>
              <a:rPr lang="en-US" sz="1350" dirty="0">
                <a:latin typeface="Arial"/>
              </a:rPr>
              <a:t> </a:t>
            </a:r>
            <a:r>
              <a:rPr lang="en-US" sz="1350" dirty="0" err="1">
                <a:latin typeface="Arial"/>
              </a:rPr>
              <a:t>perpanjangan</a:t>
            </a:r>
            <a:r>
              <a:rPr lang="en-US" sz="1350" dirty="0">
                <a:latin typeface="Arial"/>
              </a:rPr>
              <a:t> </a:t>
            </a:r>
            <a:r>
              <a:rPr lang="en-US" sz="1350" dirty="0" err="1">
                <a:latin typeface="Arial"/>
              </a:rPr>
              <a:t>waktu</a:t>
            </a:r>
            <a:r>
              <a:rPr lang="en-US" sz="1350" dirty="0">
                <a:latin typeface="Arial"/>
              </a:rPr>
              <a:t> </a:t>
            </a:r>
            <a:r>
              <a:rPr lang="en-US" sz="1350" dirty="0" err="1">
                <a:latin typeface="Arial"/>
              </a:rPr>
              <a:t>selama</a:t>
            </a:r>
            <a:r>
              <a:rPr lang="en-US" sz="1350" dirty="0">
                <a:latin typeface="Arial"/>
              </a:rPr>
              <a:t> 2 (</a:t>
            </a:r>
            <a:r>
              <a:rPr lang="en-US" sz="1350" dirty="0" err="1">
                <a:latin typeface="Arial"/>
              </a:rPr>
              <a:t>dua</a:t>
            </a:r>
            <a:r>
              <a:rPr lang="en-US" sz="1350" dirty="0">
                <a:latin typeface="Arial"/>
              </a:rPr>
              <a:t>) </a:t>
            </a:r>
            <a:r>
              <a:rPr lang="en-US" sz="1350" dirty="0" err="1">
                <a:latin typeface="Arial"/>
              </a:rPr>
              <a:t>bulan</a:t>
            </a:r>
            <a:r>
              <a:rPr lang="en-US" sz="1350" dirty="0">
                <a:latin typeface="Arial"/>
              </a:rPr>
              <a:t>. </a:t>
            </a:r>
            <a:r>
              <a:rPr lang="en-US" sz="1350" dirty="0" err="1">
                <a:latin typeface="Arial"/>
              </a:rPr>
              <a:t>Apabila</a:t>
            </a:r>
            <a:r>
              <a:rPr lang="en-US" sz="1350" dirty="0">
                <a:latin typeface="Arial"/>
              </a:rPr>
              <a:t> </a:t>
            </a:r>
            <a:r>
              <a:rPr lang="en-US" sz="1350" dirty="0" err="1">
                <a:latin typeface="Arial"/>
              </a:rPr>
              <a:t>dalam</a:t>
            </a:r>
            <a:r>
              <a:rPr lang="en-US" sz="1350" dirty="0">
                <a:latin typeface="Arial"/>
              </a:rPr>
              <a:t> </a:t>
            </a:r>
            <a:r>
              <a:rPr lang="en-US" sz="1350" dirty="0" err="1">
                <a:latin typeface="Arial"/>
              </a:rPr>
              <a:t>tenggang</a:t>
            </a:r>
            <a:r>
              <a:rPr lang="en-US" sz="1350" dirty="0">
                <a:latin typeface="Arial"/>
              </a:rPr>
              <a:t> </a:t>
            </a:r>
            <a:r>
              <a:rPr lang="en-US" sz="1350" dirty="0" err="1">
                <a:latin typeface="Arial"/>
              </a:rPr>
              <a:t>waktu</a:t>
            </a:r>
            <a:r>
              <a:rPr lang="en-US" sz="1350" dirty="0">
                <a:latin typeface="Arial"/>
              </a:rPr>
              <a:t> </a:t>
            </a:r>
            <a:r>
              <a:rPr lang="en-US" sz="1350" dirty="0" err="1">
                <a:latin typeface="Arial"/>
              </a:rPr>
              <a:t>perpanjangan</a:t>
            </a:r>
            <a:r>
              <a:rPr lang="en-US" sz="1350" dirty="0">
                <a:latin typeface="Arial"/>
              </a:rPr>
              <a:t> </a:t>
            </a:r>
            <a:r>
              <a:rPr lang="en-US" sz="1350" dirty="0" err="1">
                <a:latin typeface="Arial"/>
              </a:rPr>
              <a:t>tersebut.KonferWil</a:t>
            </a:r>
            <a:r>
              <a:rPr lang="en-US" sz="1350" dirty="0">
                <a:latin typeface="Arial"/>
              </a:rPr>
              <a:t> </a:t>
            </a:r>
            <a:r>
              <a:rPr lang="en-US" sz="1350" dirty="0" err="1">
                <a:latin typeface="Arial"/>
              </a:rPr>
              <a:t>belum</a:t>
            </a:r>
            <a:r>
              <a:rPr lang="en-US" sz="1350" dirty="0">
                <a:latin typeface="Arial"/>
              </a:rPr>
              <a:t> </a:t>
            </a:r>
            <a:r>
              <a:rPr lang="en-US" sz="1350" dirty="0" err="1">
                <a:latin typeface="Arial"/>
              </a:rPr>
              <a:t>juga</a:t>
            </a:r>
            <a:r>
              <a:rPr lang="en-US" sz="1350" dirty="0">
                <a:latin typeface="Arial"/>
              </a:rPr>
              <a:t> </a:t>
            </a:r>
            <a:r>
              <a:rPr lang="en-US" sz="1350" dirty="0" err="1">
                <a:latin typeface="Arial"/>
              </a:rPr>
              <a:t>dilaksanakan</a:t>
            </a:r>
            <a:r>
              <a:rPr lang="en-US" sz="1350" dirty="0">
                <a:latin typeface="Arial"/>
              </a:rPr>
              <a:t>, </a:t>
            </a:r>
            <a:r>
              <a:rPr lang="en-US" sz="1350" dirty="0" err="1">
                <a:latin typeface="Arial"/>
              </a:rPr>
              <a:t>maka</a:t>
            </a:r>
            <a:r>
              <a:rPr lang="en-US" sz="1350" dirty="0">
                <a:latin typeface="Arial"/>
              </a:rPr>
              <a:t> </a:t>
            </a:r>
            <a:r>
              <a:rPr lang="en-US" sz="1350" dirty="0" err="1">
                <a:latin typeface="Arial"/>
              </a:rPr>
              <a:t>PengPus</a:t>
            </a:r>
            <a:r>
              <a:rPr lang="en-US" sz="1350" dirty="0">
                <a:latin typeface="Arial"/>
              </a:rPr>
              <a:t> </a:t>
            </a:r>
            <a:r>
              <a:rPr lang="en-US" sz="1350" dirty="0" err="1">
                <a:latin typeface="Arial"/>
              </a:rPr>
              <a:t>berhak</a:t>
            </a:r>
            <a:r>
              <a:rPr lang="en-US" sz="1350" dirty="0">
                <a:latin typeface="Arial"/>
              </a:rPr>
              <a:t> </a:t>
            </a:r>
            <a:r>
              <a:rPr lang="en-US" sz="1350" dirty="0" err="1">
                <a:latin typeface="Arial"/>
              </a:rPr>
              <a:t>menunjuk</a:t>
            </a:r>
            <a:r>
              <a:rPr lang="en-US" sz="1350" dirty="0">
                <a:latin typeface="Arial"/>
              </a:rPr>
              <a:t> </a:t>
            </a:r>
            <a:r>
              <a:rPr lang="en-US" sz="1350" dirty="0" err="1">
                <a:latin typeface="Arial"/>
              </a:rPr>
              <a:t>pelaksana</a:t>
            </a:r>
            <a:r>
              <a:rPr lang="en-US" sz="1350" dirty="0">
                <a:latin typeface="Arial"/>
              </a:rPr>
              <a:t> </a:t>
            </a:r>
            <a:r>
              <a:rPr lang="en-US" sz="1350" dirty="0" err="1">
                <a:latin typeface="Arial"/>
              </a:rPr>
              <a:t>tugas</a:t>
            </a:r>
            <a:r>
              <a:rPr lang="en-US" sz="1350" dirty="0">
                <a:latin typeface="Arial"/>
              </a:rPr>
              <a:t> </a:t>
            </a:r>
            <a:r>
              <a:rPr lang="en-US" sz="1350" dirty="0" err="1">
                <a:latin typeface="Arial"/>
              </a:rPr>
              <a:t>pengurus</a:t>
            </a:r>
            <a:r>
              <a:rPr lang="en-US" sz="1350" dirty="0">
                <a:latin typeface="Arial"/>
              </a:rPr>
              <a:t>, yang </a:t>
            </a:r>
            <a:r>
              <a:rPr lang="en-US" sz="1350" dirty="0" err="1">
                <a:latin typeface="Arial"/>
              </a:rPr>
              <a:t>dalam</a:t>
            </a:r>
            <a:r>
              <a:rPr lang="en-US" sz="1350" dirty="0">
                <a:latin typeface="Arial"/>
              </a:rPr>
              <a:t> </a:t>
            </a:r>
            <a:r>
              <a:rPr lang="en-US" sz="1350" dirty="0" err="1">
                <a:latin typeface="Arial"/>
              </a:rPr>
              <a:t>jangka</a:t>
            </a:r>
            <a:r>
              <a:rPr lang="en-US" sz="1350" dirty="0">
                <a:latin typeface="Arial"/>
              </a:rPr>
              <a:t> </a:t>
            </a:r>
            <a:r>
              <a:rPr lang="en-US" sz="1350" dirty="0" err="1">
                <a:latin typeface="Arial"/>
              </a:rPr>
              <a:t>waktu</a:t>
            </a:r>
            <a:r>
              <a:rPr lang="en-US" sz="1350" dirty="0">
                <a:latin typeface="Arial"/>
              </a:rPr>
              <a:t> 2 (</a:t>
            </a:r>
            <a:r>
              <a:rPr lang="en-US" sz="1350" dirty="0" err="1">
                <a:latin typeface="Arial"/>
              </a:rPr>
              <a:t>dua</a:t>
            </a:r>
            <a:r>
              <a:rPr lang="en-US" sz="1350" dirty="0">
                <a:latin typeface="Arial"/>
              </a:rPr>
              <a:t>) </a:t>
            </a:r>
            <a:r>
              <a:rPr lang="en-US" sz="1350" dirty="0" err="1">
                <a:latin typeface="Arial"/>
              </a:rPr>
              <a:t>bulan</a:t>
            </a:r>
            <a:r>
              <a:rPr lang="en-US" sz="1350" dirty="0">
                <a:latin typeface="Arial"/>
              </a:rPr>
              <a:t> </a:t>
            </a:r>
            <a:r>
              <a:rPr lang="en-US" sz="1350" dirty="0" err="1">
                <a:latin typeface="Arial"/>
              </a:rPr>
              <a:t>harus</a:t>
            </a:r>
            <a:r>
              <a:rPr lang="en-US" sz="1350" dirty="0">
                <a:latin typeface="Arial"/>
              </a:rPr>
              <a:t> </a:t>
            </a:r>
            <a:r>
              <a:rPr lang="en-US" sz="1350" dirty="0" err="1">
                <a:latin typeface="Arial"/>
              </a:rPr>
              <a:t>menyelenggarakan</a:t>
            </a:r>
            <a:r>
              <a:rPr lang="en-US" sz="1350" dirty="0">
                <a:latin typeface="Arial"/>
              </a:rPr>
              <a:t>   </a:t>
            </a:r>
            <a:r>
              <a:rPr lang="en-US" sz="1350" dirty="0" err="1">
                <a:latin typeface="Arial"/>
              </a:rPr>
              <a:t>KonferWil</a:t>
            </a:r>
            <a:r>
              <a:rPr lang="en-US" sz="1350" dirty="0">
                <a:latin typeface="Arial"/>
              </a:rPr>
              <a:t>.</a:t>
            </a:r>
          </a:p>
        </p:txBody>
      </p:sp>
    </p:spTree>
    <p:extLst>
      <p:ext uri="{BB962C8B-B14F-4D97-AF65-F5344CB8AC3E}">
        <p14:creationId xmlns:p14="http://schemas.microsoft.com/office/powerpoint/2010/main" val="4212299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1871" y="658515"/>
            <a:ext cx="5749038" cy="2745772"/>
          </a:xfrm>
          <a:prstGeom prst="rect">
            <a:avLst/>
          </a:prstGeom>
        </p:spPr>
      </p:pic>
      <p:pic>
        <p:nvPicPr>
          <p:cNvPr id="3" name="Picture 2"/>
          <p:cNvPicPr>
            <a:picLocks noChangeAspect="1"/>
          </p:cNvPicPr>
          <p:nvPr/>
        </p:nvPicPr>
        <p:blipFill>
          <a:blip r:embed="rId3"/>
          <a:stretch>
            <a:fillRect/>
          </a:stretch>
        </p:blipFill>
        <p:spPr>
          <a:xfrm>
            <a:off x="735461" y="4885946"/>
            <a:ext cx="249883" cy="258702"/>
          </a:xfrm>
          <a:prstGeom prst="rect">
            <a:avLst/>
          </a:prstGeom>
        </p:spPr>
      </p:pic>
      <p:pic>
        <p:nvPicPr>
          <p:cNvPr id="4" name="Picture 3"/>
          <p:cNvPicPr>
            <a:picLocks noChangeAspect="1"/>
          </p:cNvPicPr>
          <p:nvPr/>
        </p:nvPicPr>
        <p:blipFill>
          <a:blip r:embed="rId4"/>
          <a:stretch>
            <a:fillRect/>
          </a:stretch>
        </p:blipFill>
        <p:spPr>
          <a:xfrm>
            <a:off x="2381748" y="4888886"/>
            <a:ext cx="270462" cy="264582"/>
          </a:xfrm>
          <a:prstGeom prst="rect">
            <a:avLst/>
          </a:prstGeom>
        </p:spPr>
      </p:pic>
      <p:pic>
        <p:nvPicPr>
          <p:cNvPr id="5" name="Picture 4"/>
          <p:cNvPicPr>
            <a:picLocks noChangeAspect="1"/>
          </p:cNvPicPr>
          <p:nvPr/>
        </p:nvPicPr>
        <p:blipFill>
          <a:blip r:embed="rId5"/>
          <a:stretch>
            <a:fillRect/>
          </a:stretch>
        </p:blipFill>
        <p:spPr>
          <a:xfrm>
            <a:off x="3422437" y="4103960"/>
            <a:ext cx="3680628" cy="382174"/>
          </a:xfrm>
          <a:prstGeom prst="rect">
            <a:avLst/>
          </a:prstGeom>
        </p:spPr>
      </p:pic>
      <p:pic>
        <p:nvPicPr>
          <p:cNvPr id="6" name="Picture 5"/>
          <p:cNvPicPr>
            <a:picLocks noChangeAspect="1"/>
          </p:cNvPicPr>
          <p:nvPr/>
        </p:nvPicPr>
        <p:blipFill>
          <a:blip r:embed="rId6"/>
          <a:stretch>
            <a:fillRect/>
          </a:stretch>
        </p:blipFill>
        <p:spPr>
          <a:xfrm>
            <a:off x="3422437" y="5926635"/>
            <a:ext cx="3680628" cy="376294"/>
          </a:xfrm>
          <a:prstGeom prst="rect">
            <a:avLst/>
          </a:prstGeom>
        </p:spPr>
      </p:pic>
      <p:pic>
        <p:nvPicPr>
          <p:cNvPr id="7" name="Picture 6"/>
          <p:cNvPicPr>
            <a:picLocks noChangeAspect="1"/>
          </p:cNvPicPr>
          <p:nvPr/>
        </p:nvPicPr>
        <p:blipFill>
          <a:blip r:embed="rId7"/>
          <a:stretch>
            <a:fillRect/>
          </a:stretch>
        </p:blipFill>
        <p:spPr>
          <a:xfrm>
            <a:off x="7940908" y="1375826"/>
            <a:ext cx="3230839" cy="552682"/>
          </a:xfrm>
          <a:prstGeom prst="rect">
            <a:avLst/>
          </a:prstGeom>
        </p:spPr>
      </p:pic>
      <p:sp>
        <p:nvSpPr>
          <p:cNvPr id="8" name="Rectangle 7"/>
          <p:cNvSpPr/>
          <p:nvPr/>
        </p:nvSpPr>
        <p:spPr>
          <a:xfrm>
            <a:off x="976524" y="2969197"/>
            <a:ext cx="1405224" cy="429211"/>
          </a:xfrm>
          <a:prstGeom prst="rect">
            <a:avLst/>
          </a:prstGeom>
        </p:spPr>
        <p:txBody>
          <a:bodyPr lIns="0" tIns="0" rIns="0" bIns="0">
            <a:noAutofit/>
          </a:bodyPr>
          <a:lstStyle/>
          <a:p>
            <a:pPr algn="ctr">
              <a:lnSpc>
                <a:spcPts val="2106"/>
              </a:lnSpc>
            </a:pPr>
            <a:r>
              <a:rPr lang="en-US" sz="1350">
                <a:latin typeface="Arial"/>
              </a:rPr>
              <a:t>PESERTA RAPAT ANGGOTA</a:t>
            </a:r>
          </a:p>
        </p:txBody>
      </p:sp>
      <p:sp>
        <p:nvSpPr>
          <p:cNvPr id="9" name="Rectangle 8"/>
          <p:cNvSpPr/>
          <p:nvPr/>
        </p:nvSpPr>
        <p:spPr>
          <a:xfrm>
            <a:off x="3319544" y="511525"/>
            <a:ext cx="1537515" cy="185207"/>
          </a:xfrm>
          <a:prstGeom prst="rect">
            <a:avLst/>
          </a:prstGeom>
        </p:spPr>
        <p:txBody>
          <a:bodyPr wrap="none" lIns="0" tIns="0" rIns="0" bIns="0">
            <a:noAutofit/>
          </a:bodyPr>
          <a:lstStyle/>
          <a:p>
            <a:pPr algn="ctr">
              <a:lnSpc>
                <a:spcPts val="2060"/>
              </a:lnSpc>
            </a:pPr>
            <a:r>
              <a:rPr lang="en-US" sz="1350" b="1">
                <a:latin typeface="Arial"/>
              </a:rPr>
              <a:t>Kongres adalah :</a:t>
            </a:r>
          </a:p>
        </p:txBody>
      </p:sp>
      <p:sp>
        <p:nvSpPr>
          <p:cNvPr id="10" name="Rectangle 9"/>
          <p:cNvSpPr/>
          <p:nvPr/>
        </p:nvSpPr>
        <p:spPr>
          <a:xfrm>
            <a:off x="3454775" y="779047"/>
            <a:ext cx="1666866" cy="182268"/>
          </a:xfrm>
          <a:prstGeom prst="rect">
            <a:avLst/>
          </a:prstGeom>
        </p:spPr>
        <p:txBody>
          <a:bodyPr wrap="none" lIns="0" tIns="0" rIns="0" bIns="0">
            <a:noAutofit/>
          </a:bodyPr>
          <a:lstStyle/>
          <a:p>
            <a:pPr algn="just">
              <a:lnSpc>
                <a:spcPts val="2060"/>
              </a:lnSpc>
            </a:pPr>
            <a:r>
              <a:rPr lang="en-US" sz="1350">
                <a:latin typeface="Arial"/>
              </a:rPr>
              <a:t>1.    Anggota biasa;</a:t>
            </a:r>
          </a:p>
        </p:txBody>
      </p:sp>
      <p:sp>
        <p:nvSpPr>
          <p:cNvPr id="11" name="Rectangle 10"/>
          <p:cNvSpPr/>
          <p:nvPr/>
        </p:nvSpPr>
        <p:spPr>
          <a:xfrm>
            <a:off x="3437136" y="1040689"/>
            <a:ext cx="2084318" cy="185207"/>
          </a:xfrm>
          <a:prstGeom prst="rect">
            <a:avLst/>
          </a:prstGeom>
        </p:spPr>
        <p:txBody>
          <a:bodyPr wrap="none" lIns="0" tIns="0" rIns="0" bIns="0">
            <a:noAutofit/>
          </a:bodyPr>
          <a:lstStyle/>
          <a:p>
            <a:pPr algn="just">
              <a:lnSpc>
                <a:spcPts val="2060"/>
              </a:lnSpc>
            </a:pPr>
            <a:r>
              <a:rPr lang="en-US" sz="1350">
                <a:latin typeface="Arial"/>
              </a:rPr>
              <a:t>2.    Anggota luar biasa;</a:t>
            </a:r>
          </a:p>
        </p:txBody>
      </p:sp>
      <p:sp>
        <p:nvSpPr>
          <p:cNvPr id="12" name="Rectangle 11"/>
          <p:cNvSpPr/>
          <p:nvPr/>
        </p:nvSpPr>
        <p:spPr>
          <a:xfrm>
            <a:off x="3440076" y="1305271"/>
            <a:ext cx="2228368" cy="185207"/>
          </a:xfrm>
          <a:prstGeom prst="rect">
            <a:avLst/>
          </a:prstGeom>
        </p:spPr>
        <p:txBody>
          <a:bodyPr wrap="none" lIns="0" tIns="0" rIns="0" bIns="0">
            <a:noAutofit/>
          </a:bodyPr>
          <a:lstStyle/>
          <a:p>
            <a:pPr algn="just">
              <a:lnSpc>
                <a:spcPts val="2060"/>
              </a:lnSpc>
            </a:pPr>
            <a:r>
              <a:rPr lang="en-US" sz="1350">
                <a:latin typeface="Arial"/>
              </a:rPr>
              <a:t>3.    Anggota kehormatan;</a:t>
            </a:r>
          </a:p>
        </p:txBody>
      </p:sp>
      <p:sp>
        <p:nvSpPr>
          <p:cNvPr id="13" name="Rectangle 12"/>
          <p:cNvSpPr/>
          <p:nvPr/>
        </p:nvSpPr>
        <p:spPr>
          <a:xfrm>
            <a:off x="3428317" y="1569853"/>
            <a:ext cx="3786461" cy="446849"/>
          </a:xfrm>
          <a:prstGeom prst="rect">
            <a:avLst/>
          </a:prstGeom>
        </p:spPr>
        <p:txBody>
          <a:bodyPr lIns="0" tIns="0" rIns="0" bIns="0">
            <a:noAutofit/>
          </a:bodyPr>
          <a:lstStyle/>
          <a:p>
            <a:pPr marL="304800" indent="-609600">
              <a:lnSpc>
                <a:spcPts val="2060"/>
              </a:lnSpc>
            </a:pPr>
            <a:r>
              <a:rPr lang="en-US" sz="1350" dirty="0">
                <a:latin typeface="Arial"/>
              </a:rPr>
              <a:t>4.    </a:t>
            </a:r>
            <a:r>
              <a:rPr lang="en-US" sz="1350" dirty="0" err="1">
                <a:latin typeface="Arial"/>
              </a:rPr>
              <a:t>Pengurus</a:t>
            </a:r>
            <a:r>
              <a:rPr lang="en-US" sz="1350" dirty="0">
                <a:latin typeface="Arial"/>
              </a:rPr>
              <a:t> </a:t>
            </a:r>
            <a:r>
              <a:rPr lang="en-US" sz="1350" dirty="0" err="1">
                <a:latin typeface="Arial"/>
              </a:rPr>
              <a:t>Pusat</a:t>
            </a:r>
            <a:r>
              <a:rPr lang="en-US" sz="1350" dirty="0">
                <a:latin typeface="Arial"/>
              </a:rPr>
              <a:t> </a:t>
            </a:r>
            <a:r>
              <a:rPr lang="en-US" sz="1350" dirty="0" err="1">
                <a:latin typeface="Arial"/>
              </a:rPr>
              <a:t>dan</a:t>
            </a:r>
            <a:r>
              <a:rPr lang="en-US" sz="1350" dirty="0">
                <a:latin typeface="Arial"/>
              </a:rPr>
              <a:t> </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a:t>
            </a:r>
            <a:r>
              <a:rPr lang="en-US" sz="1350" dirty="0" err="1">
                <a:latin typeface="Arial"/>
              </a:rPr>
              <a:t>Pusat</a:t>
            </a:r>
            <a:r>
              <a:rPr lang="en-US" sz="1350" dirty="0">
                <a:latin typeface="Arial"/>
              </a:rPr>
              <a:t>;</a:t>
            </a:r>
          </a:p>
        </p:txBody>
      </p:sp>
      <p:sp>
        <p:nvSpPr>
          <p:cNvPr id="14" name="Rectangle 13"/>
          <p:cNvSpPr/>
          <p:nvPr/>
        </p:nvSpPr>
        <p:spPr>
          <a:xfrm>
            <a:off x="3431255" y="2101957"/>
            <a:ext cx="3671809" cy="446849"/>
          </a:xfrm>
          <a:prstGeom prst="rect">
            <a:avLst/>
          </a:prstGeom>
        </p:spPr>
        <p:txBody>
          <a:bodyPr lIns="0" tIns="0" rIns="0" bIns="0">
            <a:noAutofit/>
          </a:bodyPr>
          <a:lstStyle/>
          <a:p>
            <a:pPr marL="304800" indent="-609600">
              <a:lnSpc>
                <a:spcPts val="2060"/>
              </a:lnSpc>
            </a:pPr>
            <a:r>
              <a:rPr lang="en-US" sz="1350" dirty="0">
                <a:latin typeface="Arial"/>
              </a:rPr>
              <a:t>5.    </a:t>
            </a:r>
            <a:r>
              <a:rPr lang="en-US" sz="1350" dirty="0" err="1">
                <a:latin typeface="Arial"/>
              </a:rPr>
              <a:t>Pengurus</a:t>
            </a:r>
            <a:r>
              <a:rPr lang="en-US" sz="1350" dirty="0">
                <a:latin typeface="Arial"/>
              </a:rPr>
              <a:t> Wilayah </a:t>
            </a:r>
            <a:r>
              <a:rPr lang="en-US" sz="1350" dirty="0" err="1">
                <a:latin typeface="Arial"/>
              </a:rPr>
              <a:t>dan</a:t>
            </a:r>
            <a:r>
              <a:rPr lang="en-US" sz="1350" dirty="0">
                <a:latin typeface="Arial"/>
              </a:rPr>
              <a:t> </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Wilayah;</a:t>
            </a:r>
          </a:p>
        </p:txBody>
      </p:sp>
      <p:sp>
        <p:nvSpPr>
          <p:cNvPr id="15" name="Rectangle 14"/>
          <p:cNvSpPr/>
          <p:nvPr/>
        </p:nvSpPr>
        <p:spPr>
          <a:xfrm>
            <a:off x="3437136" y="2628181"/>
            <a:ext cx="2848665" cy="411572"/>
          </a:xfrm>
          <a:prstGeom prst="rect">
            <a:avLst/>
          </a:prstGeom>
        </p:spPr>
        <p:txBody>
          <a:bodyPr lIns="0" tIns="0" rIns="0" bIns="0">
            <a:noAutofit/>
          </a:bodyPr>
          <a:lstStyle/>
          <a:p>
            <a:pPr marL="304800" indent="-609600">
              <a:lnSpc>
                <a:spcPts val="2060"/>
              </a:lnSpc>
              <a:spcAft>
                <a:spcPts val="1823"/>
              </a:spcAft>
            </a:pPr>
            <a:r>
              <a:rPr lang="en-US" sz="1350" dirty="0">
                <a:latin typeface="Arial"/>
              </a:rPr>
              <a:t>6.    </a:t>
            </a:r>
            <a:r>
              <a:rPr lang="en-US" sz="1350" dirty="0" err="1">
                <a:latin typeface="Arial"/>
              </a:rPr>
              <a:t>Pengurus</a:t>
            </a:r>
            <a:r>
              <a:rPr lang="en-US" sz="1350" dirty="0">
                <a:latin typeface="Arial"/>
              </a:rPr>
              <a:t> Daerah </a:t>
            </a:r>
            <a:r>
              <a:rPr lang="en-US" sz="1350" dirty="0" err="1">
                <a:latin typeface="Arial"/>
              </a:rPr>
              <a:t>dan</a:t>
            </a:r>
            <a:r>
              <a:rPr lang="en-US" sz="1350" dirty="0">
                <a:latin typeface="Arial"/>
              </a:rPr>
              <a:t> </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Daerah</a:t>
            </a:r>
          </a:p>
        </p:txBody>
      </p:sp>
      <p:sp>
        <p:nvSpPr>
          <p:cNvPr id="16" name="Rectangle 15"/>
          <p:cNvSpPr/>
          <p:nvPr/>
        </p:nvSpPr>
        <p:spPr>
          <a:xfrm>
            <a:off x="3695839" y="4586087"/>
            <a:ext cx="4594905" cy="1243535"/>
          </a:xfrm>
          <a:prstGeom prst="rect">
            <a:avLst/>
          </a:prstGeom>
        </p:spPr>
        <p:txBody>
          <a:bodyPr lIns="0" tIns="0" rIns="0" bIns="0">
            <a:noAutofit/>
          </a:bodyPr>
          <a:lstStyle/>
          <a:p>
            <a:pPr algn="just">
              <a:lnSpc>
                <a:spcPts val="2083"/>
              </a:lnSpc>
              <a:spcBef>
                <a:spcPts val="405"/>
              </a:spcBef>
            </a:pPr>
            <a:r>
              <a:rPr lang="en-US" sz="1350" b="1" dirty="0" err="1">
                <a:latin typeface="Arial"/>
              </a:rPr>
              <a:t>Konferensi</a:t>
            </a:r>
            <a:r>
              <a:rPr lang="en-US" sz="1350" b="1" dirty="0">
                <a:latin typeface="Arial"/>
              </a:rPr>
              <a:t> Daerah </a:t>
            </a:r>
            <a:r>
              <a:rPr lang="en-US" sz="1350" b="1" dirty="0" err="1">
                <a:latin typeface="Arial"/>
              </a:rPr>
              <a:t>adalah</a:t>
            </a:r>
            <a:r>
              <a:rPr lang="en-US" sz="1350" b="1" dirty="0">
                <a:latin typeface="Arial"/>
              </a:rPr>
              <a:t>:</a:t>
            </a:r>
          </a:p>
          <a:p>
            <a:pPr algn="just">
              <a:lnSpc>
                <a:spcPts val="2083"/>
              </a:lnSpc>
            </a:pPr>
            <a:r>
              <a:rPr lang="en-US" sz="1350" dirty="0">
                <a:latin typeface="Arial"/>
              </a:rPr>
              <a:t>1.    </a:t>
            </a:r>
            <a:r>
              <a:rPr lang="en-US" sz="1350" dirty="0" err="1">
                <a:latin typeface="Arial"/>
              </a:rPr>
              <a:t>Anggota</a:t>
            </a:r>
            <a:r>
              <a:rPr lang="en-US" sz="1350" dirty="0">
                <a:latin typeface="Arial"/>
              </a:rPr>
              <a:t> </a:t>
            </a:r>
            <a:r>
              <a:rPr lang="en-US" sz="1350" dirty="0" err="1">
                <a:latin typeface="Arial"/>
              </a:rPr>
              <a:t>biasa</a:t>
            </a:r>
            <a:r>
              <a:rPr lang="en-US" sz="1350" dirty="0">
                <a:latin typeface="Arial"/>
              </a:rPr>
              <a:t>;</a:t>
            </a:r>
          </a:p>
          <a:p>
            <a:pPr algn="just">
              <a:lnSpc>
                <a:spcPts val="2083"/>
              </a:lnSpc>
            </a:pPr>
            <a:r>
              <a:rPr lang="en-US" sz="1350" dirty="0">
                <a:latin typeface="Arial"/>
              </a:rPr>
              <a:t>2.    </a:t>
            </a:r>
            <a:r>
              <a:rPr lang="en-US" sz="1350" dirty="0" err="1">
                <a:latin typeface="Arial"/>
              </a:rPr>
              <a:t>Anggota</a:t>
            </a:r>
            <a:r>
              <a:rPr lang="en-US" sz="1350" dirty="0">
                <a:latin typeface="Arial"/>
              </a:rPr>
              <a:t> </a:t>
            </a:r>
            <a:r>
              <a:rPr lang="en-US" sz="1350" dirty="0" err="1">
                <a:latin typeface="Arial"/>
              </a:rPr>
              <a:t>luar</a:t>
            </a:r>
            <a:r>
              <a:rPr lang="en-US" sz="1350" dirty="0">
                <a:latin typeface="Arial"/>
              </a:rPr>
              <a:t> </a:t>
            </a:r>
            <a:r>
              <a:rPr lang="en-US" sz="1350" dirty="0" err="1">
                <a:latin typeface="Arial"/>
              </a:rPr>
              <a:t>biasa</a:t>
            </a:r>
            <a:r>
              <a:rPr lang="en-US" sz="1350" dirty="0">
                <a:latin typeface="Arial"/>
              </a:rPr>
              <a:t>;</a:t>
            </a:r>
          </a:p>
          <a:p>
            <a:pPr marL="466938" indent="-416471">
              <a:lnSpc>
                <a:spcPts val="2083"/>
              </a:lnSpc>
            </a:pPr>
            <a:r>
              <a:rPr lang="en-US" sz="1350" dirty="0">
                <a:latin typeface="Arial"/>
              </a:rPr>
              <a:t>3.   </a:t>
            </a:r>
            <a:r>
              <a:rPr lang="en-US" sz="1350" dirty="0" err="1">
                <a:latin typeface="Arial"/>
              </a:rPr>
              <a:t>Pengurus</a:t>
            </a:r>
            <a:r>
              <a:rPr lang="en-US" sz="1350" dirty="0">
                <a:latin typeface="Arial"/>
              </a:rPr>
              <a:t> Daerah </a:t>
            </a:r>
            <a:r>
              <a:rPr lang="en-US" sz="1350" dirty="0" err="1">
                <a:latin typeface="Arial"/>
              </a:rPr>
              <a:t>dan</a:t>
            </a:r>
            <a:r>
              <a:rPr lang="en-US" sz="1350" dirty="0">
                <a:latin typeface="Arial"/>
              </a:rPr>
              <a:t> </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Daerah</a:t>
            </a:r>
          </a:p>
        </p:txBody>
      </p:sp>
      <p:sp>
        <p:nvSpPr>
          <p:cNvPr id="17" name="Rectangle 16"/>
          <p:cNvSpPr/>
          <p:nvPr/>
        </p:nvSpPr>
        <p:spPr>
          <a:xfrm>
            <a:off x="8290744" y="2002003"/>
            <a:ext cx="2490010" cy="2522348"/>
          </a:xfrm>
          <a:prstGeom prst="rect">
            <a:avLst/>
          </a:prstGeom>
        </p:spPr>
        <p:txBody>
          <a:bodyPr lIns="0" tIns="0" rIns="0" bIns="0">
            <a:noAutofit/>
          </a:bodyPr>
          <a:lstStyle/>
          <a:p>
            <a:pPr marL="146990">
              <a:lnSpc>
                <a:spcPts val="1852"/>
              </a:lnSpc>
            </a:pPr>
            <a:r>
              <a:rPr lang="en-US" sz="1254" b="1" dirty="0" err="1">
                <a:latin typeface="Arial"/>
              </a:rPr>
              <a:t>Konferensi</a:t>
            </a:r>
            <a:r>
              <a:rPr lang="en-US" sz="1254" b="1" dirty="0">
                <a:latin typeface="Arial"/>
              </a:rPr>
              <a:t> Wilayah </a:t>
            </a:r>
            <a:r>
              <a:rPr lang="en-US" sz="1254" b="1" dirty="0" err="1">
                <a:latin typeface="Arial"/>
              </a:rPr>
              <a:t>adalah</a:t>
            </a:r>
            <a:r>
              <a:rPr lang="en-US" sz="1157" b="1" dirty="0">
                <a:latin typeface="Arial"/>
              </a:rPr>
              <a:t>:</a:t>
            </a:r>
          </a:p>
          <a:p>
            <a:pPr marL="174625" indent="-174625" algn="just">
              <a:lnSpc>
                <a:spcPts val="1852"/>
              </a:lnSpc>
            </a:pPr>
            <a:r>
              <a:rPr lang="en-US" sz="1157" b="1" dirty="0">
                <a:latin typeface="Arial"/>
              </a:rPr>
              <a:t>1.  </a:t>
            </a:r>
            <a:r>
              <a:rPr lang="en-US" sz="1157" b="1" dirty="0" err="1">
                <a:latin typeface="Arial"/>
              </a:rPr>
              <a:t>Anggota</a:t>
            </a:r>
            <a:r>
              <a:rPr lang="en-US" sz="1157" b="1" dirty="0">
                <a:latin typeface="Arial"/>
              </a:rPr>
              <a:t> </a:t>
            </a:r>
            <a:r>
              <a:rPr lang="en-US" sz="1157" b="1" dirty="0" err="1">
                <a:latin typeface="Arial"/>
              </a:rPr>
              <a:t>Biasa</a:t>
            </a:r>
            <a:r>
              <a:rPr lang="en-US" sz="1157" b="1" dirty="0">
                <a:latin typeface="Arial"/>
              </a:rPr>
              <a:t> (</a:t>
            </a:r>
            <a:r>
              <a:rPr lang="en-US" sz="1157" b="1" dirty="0" err="1">
                <a:latin typeface="Arial"/>
              </a:rPr>
              <a:t>baik</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Aktif</a:t>
            </a:r>
            <a:r>
              <a:rPr lang="en-US" sz="1157" b="1" dirty="0">
                <a:latin typeface="Arial"/>
              </a:rPr>
              <a:t> </a:t>
            </a:r>
            <a:r>
              <a:rPr lang="en-US" sz="1157" b="1" dirty="0" err="1">
                <a:latin typeface="Arial"/>
              </a:rPr>
              <a:t>maupun</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Werda</a:t>
            </a:r>
            <a:r>
              <a:rPr lang="en-US" sz="1157" b="1" dirty="0">
                <a:latin typeface="Arial"/>
              </a:rPr>
              <a:t> </a:t>
            </a:r>
            <a:r>
              <a:rPr lang="en-US" sz="1157" b="1" dirty="0" err="1">
                <a:latin typeface="Arial"/>
              </a:rPr>
              <a:t>Notaris</a:t>
            </a:r>
            <a:r>
              <a:rPr lang="en-US" sz="1157" b="1" dirty="0">
                <a:latin typeface="Arial"/>
              </a:rPr>
              <a:t>);</a:t>
            </a:r>
          </a:p>
          <a:p>
            <a:pPr marL="465468" indent="-465468" algn="just">
              <a:lnSpc>
                <a:spcPts val="1852"/>
              </a:lnSpc>
            </a:pPr>
            <a:r>
              <a:rPr lang="en-US" sz="1157" b="1" dirty="0">
                <a:latin typeface="Arial"/>
              </a:rPr>
              <a:t>2.    </a:t>
            </a:r>
            <a:r>
              <a:rPr lang="en-US" sz="1157" b="1" dirty="0" err="1">
                <a:latin typeface="Arial"/>
              </a:rPr>
              <a:t>Anggota</a:t>
            </a:r>
            <a:r>
              <a:rPr lang="en-US" sz="1157" b="1" dirty="0">
                <a:latin typeface="Arial"/>
              </a:rPr>
              <a:t> </a:t>
            </a:r>
            <a:r>
              <a:rPr lang="en-US" sz="1157" b="1" dirty="0" err="1">
                <a:latin typeface="Arial"/>
              </a:rPr>
              <a:t>Luar</a:t>
            </a:r>
            <a:r>
              <a:rPr lang="en-US" sz="1157" b="1" dirty="0">
                <a:latin typeface="Arial"/>
              </a:rPr>
              <a:t> </a:t>
            </a:r>
            <a:r>
              <a:rPr lang="en-US" sz="1157" b="1" dirty="0" err="1">
                <a:latin typeface="Arial"/>
              </a:rPr>
              <a:t>Biasa</a:t>
            </a:r>
            <a:r>
              <a:rPr lang="en-US" sz="1157" b="1" dirty="0">
                <a:latin typeface="Arial"/>
              </a:rPr>
              <a:t>;</a:t>
            </a:r>
          </a:p>
          <a:p>
            <a:pPr marL="282575" indent="-282575">
              <a:lnSpc>
                <a:spcPts val="1852"/>
              </a:lnSpc>
            </a:pPr>
            <a:r>
              <a:rPr lang="en-US" sz="1157" b="1" dirty="0">
                <a:latin typeface="Arial"/>
              </a:rPr>
              <a:t>3.    </a:t>
            </a:r>
            <a:r>
              <a:rPr lang="en-US" sz="1157" b="1" dirty="0" err="1">
                <a:latin typeface="Arial"/>
              </a:rPr>
              <a:t>Pengurus</a:t>
            </a:r>
            <a:r>
              <a:rPr lang="en-US" sz="1157" b="1" dirty="0">
                <a:latin typeface="Arial"/>
              </a:rPr>
              <a:t> Wilayah </a:t>
            </a:r>
            <a:r>
              <a:rPr lang="en-US" sz="1157" b="1" dirty="0" err="1">
                <a:latin typeface="Arial"/>
              </a:rPr>
              <a:t>dan</a:t>
            </a:r>
            <a:r>
              <a:rPr lang="en-US" sz="1157" b="1" dirty="0">
                <a:latin typeface="Arial"/>
              </a:rPr>
              <a:t> </a:t>
            </a:r>
            <a:r>
              <a:rPr lang="en-US" sz="1157" b="1" dirty="0" err="1">
                <a:latin typeface="Arial"/>
              </a:rPr>
              <a:t>Dewan</a:t>
            </a:r>
            <a:r>
              <a:rPr lang="en-US" sz="1157" b="1" dirty="0">
                <a:latin typeface="Arial"/>
              </a:rPr>
              <a:t> </a:t>
            </a:r>
            <a:r>
              <a:rPr lang="en-US" sz="1157" b="1" dirty="0" err="1">
                <a:latin typeface="Arial"/>
              </a:rPr>
              <a:t>Kehormatan</a:t>
            </a:r>
            <a:r>
              <a:rPr lang="en-US" sz="1157" b="1" dirty="0">
                <a:latin typeface="Arial"/>
              </a:rPr>
              <a:t> Wilayah;</a:t>
            </a:r>
          </a:p>
          <a:p>
            <a:pPr marL="349250" indent="-349250">
              <a:lnSpc>
                <a:spcPts val="1852"/>
              </a:lnSpc>
            </a:pPr>
            <a:r>
              <a:rPr lang="en-US" sz="1157" b="1" dirty="0">
                <a:latin typeface="Arial"/>
              </a:rPr>
              <a:t>4.    </a:t>
            </a:r>
            <a:r>
              <a:rPr lang="en-US" sz="1157" b="1" dirty="0" err="1">
                <a:latin typeface="Arial"/>
              </a:rPr>
              <a:t>Pengurus</a:t>
            </a:r>
            <a:r>
              <a:rPr lang="en-US" sz="1157" b="1" dirty="0">
                <a:latin typeface="Arial"/>
              </a:rPr>
              <a:t> Daerah </a:t>
            </a:r>
            <a:r>
              <a:rPr lang="en-US" sz="1157" b="1" dirty="0" err="1">
                <a:latin typeface="Arial"/>
              </a:rPr>
              <a:t>dan</a:t>
            </a:r>
            <a:r>
              <a:rPr lang="en-US" sz="1157" b="1" dirty="0">
                <a:latin typeface="Arial"/>
              </a:rPr>
              <a:t> </a:t>
            </a:r>
            <a:r>
              <a:rPr lang="en-US" sz="1157" b="1" dirty="0" err="1">
                <a:latin typeface="Arial"/>
              </a:rPr>
              <a:t>Dewan</a:t>
            </a:r>
            <a:r>
              <a:rPr lang="en-US" sz="1157" b="1" dirty="0">
                <a:latin typeface="Arial"/>
              </a:rPr>
              <a:t> </a:t>
            </a:r>
            <a:r>
              <a:rPr lang="en-US" sz="1157" b="1" dirty="0" err="1">
                <a:latin typeface="Arial"/>
              </a:rPr>
              <a:t>Kehormatan</a:t>
            </a:r>
            <a:r>
              <a:rPr lang="en-US" sz="1157" b="1" dirty="0">
                <a:latin typeface="Arial"/>
              </a:rPr>
              <a:t> Daerah</a:t>
            </a:r>
          </a:p>
        </p:txBody>
      </p:sp>
    </p:spTree>
    <p:extLst>
      <p:ext uri="{BB962C8B-B14F-4D97-AF65-F5344CB8AC3E}">
        <p14:creationId xmlns:p14="http://schemas.microsoft.com/office/powerpoint/2010/main" val="38816519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303908" y="61736"/>
            <a:ext cx="5973672" cy="726130"/>
          </a:xfrm>
          <a:prstGeom prst="rect">
            <a:avLst/>
          </a:prstGeom>
        </p:spPr>
      </p:pic>
      <p:pic>
        <p:nvPicPr>
          <p:cNvPr id="4" name="Picture 3"/>
          <p:cNvPicPr>
            <a:picLocks noChangeAspect="1"/>
          </p:cNvPicPr>
          <p:nvPr/>
        </p:nvPicPr>
        <p:blipFill>
          <a:blip r:embed="rId3"/>
          <a:stretch>
            <a:fillRect/>
          </a:stretch>
        </p:blipFill>
        <p:spPr>
          <a:xfrm>
            <a:off x="5321547" y="2869244"/>
            <a:ext cx="5958973" cy="3633592"/>
          </a:xfrm>
          <a:prstGeom prst="rect">
            <a:avLst/>
          </a:prstGeom>
        </p:spPr>
      </p:pic>
      <p:sp>
        <p:nvSpPr>
          <p:cNvPr id="5" name="Rectangle 4"/>
          <p:cNvSpPr/>
          <p:nvPr/>
        </p:nvSpPr>
        <p:spPr>
          <a:xfrm>
            <a:off x="635508" y="420392"/>
            <a:ext cx="4503772" cy="2528227"/>
          </a:xfrm>
          <a:prstGeom prst="rect">
            <a:avLst/>
          </a:prstGeom>
        </p:spPr>
        <p:txBody>
          <a:bodyPr lIns="0" tIns="0" rIns="0" bIns="0">
            <a:noAutofit/>
          </a:bodyPr>
          <a:lstStyle/>
          <a:p>
            <a:pPr>
              <a:lnSpc>
                <a:spcPts val="5556"/>
              </a:lnSpc>
            </a:pPr>
            <a:r>
              <a:rPr lang="en-US" sz="4340" b="1" spc="338" dirty="0">
                <a:solidFill>
                  <a:srgbClr val="1C4867"/>
                </a:solidFill>
                <a:latin typeface="Segoe UI"/>
              </a:rPr>
              <a:t>TIM VERIFIKASI, TIM PEMILIHAN</a:t>
            </a:r>
          </a:p>
          <a:p>
            <a:pPr marL="85744" algn="ctr">
              <a:lnSpc>
                <a:spcPts val="5556"/>
              </a:lnSpc>
            </a:pPr>
            <a:r>
              <a:rPr lang="en-US" sz="4340" b="1" spc="338" dirty="0">
                <a:solidFill>
                  <a:srgbClr val="1C4867"/>
                </a:solidFill>
                <a:latin typeface="Segoe UI"/>
              </a:rPr>
              <a:t>&amp; TIM PENGAWAS</a:t>
            </a:r>
          </a:p>
          <a:p>
            <a:pPr marL="85744" algn="ctr">
              <a:lnSpc>
                <a:spcPts val="5556"/>
              </a:lnSpc>
              <a:spcAft>
                <a:spcPts val="7089"/>
              </a:spcAft>
            </a:pPr>
            <a:endParaRPr lang="en-US" sz="4340" b="1" spc="338" dirty="0">
              <a:solidFill>
                <a:srgbClr val="1C4867"/>
              </a:solidFill>
              <a:latin typeface="Segoe UI"/>
            </a:endParaRPr>
          </a:p>
        </p:txBody>
      </p:sp>
      <p:sp>
        <p:nvSpPr>
          <p:cNvPr id="6" name="Rectangle 5"/>
          <p:cNvSpPr/>
          <p:nvPr/>
        </p:nvSpPr>
        <p:spPr>
          <a:xfrm>
            <a:off x="5397982" y="1014231"/>
            <a:ext cx="5800224" cy="1690384"/>
          </a:xfrm>
          <a:prstGeom prst="rect">
            <a:avLst/>
          </a:prstGeom>
        </p:spPr>
        <p:txBody>
          <a:bodyPr lIns="0" tIns="0" rIns="0" bIns="0">
            <a:noAutofit/>
          </a:bodyPr>
          <a:lstStyle/>
          <a:p>
            <a:pPr algn="just">
              <a:lnSpc>
                <a:spcPts val="2778"/>
              </a:lnSpc>
            </a:pPr>
            <a:r>
              <a:rPr lang="en-US" sz="1640" dirty="0">
                <a:latin typeface="Arial"/>
              </a:rPr>
              <a:t>Tim </a:t>
            </a:r>
            <a:r>
              <a:rPr lang="en-US" sz="1640" dirty="0" err="1">
                <a:latin typeface="Arial"/>
              </a:rPr>
              <a:t>Verifikasi</a:t>
            </a:r>
            <a:r>
              <a:rPr lang="en-US" sz="1640" dirty="0">
                <a:latin typeface="Arial"/>
              </a:rPr>
              <a:t>, Tim </a:t>
            </a:r>
            <a:r>
              <a:rPr lang="en-US" sz="1640" dirty="0" err="1">
                <a:latin typeface="Arial"/>
              </a:rPr>
              <a:t>Pemilihan</a:t>
            </a:r>
            <a:r>
              <a:rPr lang="en-US" sz="1640" dirty="0">
                <a:latin typeface="Arial"/>
              </a:rPr>
              <a:t> </a:t>
            </a:r>
            <a:r>
              <a:rPr lang="en-US" sz="1640" dirty="0" err="1">
                <a:latin typeface="Arial"/>
              </a:rPr>
              <a:t>dan</a:t>
            </a:r>
            <a:r>
              <a:rPr lang="en-US" sz="1640" dirty="0">
                <a:latin typeface="Arial"/>
              </a:rPr>
              <a:t> Tim </a:t>
            </a:r>
            <a:r>
              <a:rPr lang="en-US" sz="1640" dirty="0" err="1">
                <a:latin typeface="Arial"/>
              </a:rPr>
              <a:t>Pengawas</a:t>
            </a:r>
            <a:r>
              <a:rPr lang="en-US" sz="1640" baseline="-25000" dirty="0">
                <a:latin typeface="Arial"/>
              </a:rPr>
              <a:t>/</a:t>
            </a:r>
          </a:p>
          <a:p>
            <a:pPr algn="just">
              <a:lnSpc>
                <a:spcPts val="2778"/>
              </a:lnSpc>
            </a:pPr>
            <a:r>
              <a:rPr lang="en-US" sz="1640" dirty="0" err="1">
                <a:latin typeface="Arial"/>
              </a:rPr>
              <a:t>adalah</a:t>
            </a:r>
            <a:r>
              <a:rPr lang="en-US" sz="1640" dirty="0">
                <a:latin typeface="Arial"/>
              </a:rPr>
              <a:t> Tim yang </a:t>
            </a:r>
            <a:r>
              <a:rPr lang="en-US" sz="1640" dirty="0" err="1">
                <a:latin typeface="Arial"/>
              </a:rPr>
              <a:t>dibentuk</a:t>
            </a:r>
            <a:r>
              <a:rPr lang="en-US" sz="1640" dirty="0">
                <a:latin typeface="Arial"/>
              </a:rPr>
              <a:t> </a:t>
            </a:r>
            <a:r>
              <a:rPr lang="en-US" sz="1640" dirty="0" err="1">
                <a:latin typeface="Arial"/>
              </a:rPr>
              <a:t>Pengurus</a:t>
            </a:r>
            <a:r>
              <a:rPr lang="en-US" sz="1640" dirty="0">
                <a:latin typeface="Arial"/>
              </a:rPr>
              <a:t> </a:t>
            </a:r>
            <a:r>
              <a:rPr lang="en-US" sz="1640" dirty="0" err="1">
                <a:latin typeface="Arial"/>
              </a:rPr>
              <a:t>Pusat</a:t>
            </a:r>
            <a:r>
              <a:rPr lang="en-US" sz="1640" dirty="0">
                <a:latin typeface="Arial"/>
              </a:rPr>
              <a:t> di </a:t>
            </a:r>
            <a:r>
              <a:rPr lang="en-US" sz="1640" dirty="0" err="1">
                <a:latin typeface="Arial"/>
              </a:rPr>
              <a:t>luar</a:t>
            </a:r>
            <a:r>
              <a:rPr lang="en-US" sz="1640" dirty="0">
                <a:latin typeface="Arial"/>
              </a:rPr>
              <a:t> </a:t>
            </a:r>
            <a:r>
              <a:rPr lang="en-US" sz="1640" dirty="0" err="1">
                <a:latin typeface="Arial"/>
              </a:rPr>
              <a:t>kepanitiaan</a:t>
            </a:r>
            <a:r>
              <a:rPr lang="en-US" sz="1640" dirty="0">
                <a:latin typeface="Arial"/>
              </a:rPr>
              <a:t> </a:t>
            </a:r>
            <a:r>
              <a:rPr lang="en-US" sz="1640" dirty="0" err="1">
                <a:latin typeface="Arial"/>
              </a:rPr>
              <a:t>Kongres</a:t>
            </a:r>
            <a:r>
              <a:rPr lang="en-US" sz="1640" dirty="0">
                <a:latin typeface="Arial"/>
              </a:rPr>
              <a:t> </a:t>
            </a:r>
            <a:r>
              <a:rPr lang="en-US" sz="1640" dirty="0" err="1">
                <a:latin typeface="Arial"/>
              </a:rPr>
              <a:t>untuk</a:t>
            </a:r>
            <a:r>
              <a:rPr lang="en-US" sz="1640" dirty="0">
                <a:latin typeface="Arial"/>
              </a:rPr>
              <a:t> </a:t>
            </a:r>
            <a:r>
              <a:rPr lang="en-US" sz="1640" dirty="0" err="1">
                <a:latin typeface="Arial"/>
              </a:rPr>
              <a:t>pemilihan</a:t>
            </a:r>
            <a:r>
              <a:rPr lang="en-US" sz="1640" dirty="0">
                <a:latin typeface="Arial"/>
              </a:rPr>
              <a:t> yang </a:t>
            </a:r>
            <a:r>
              <a:rPr lang="en-US" sz="1640" dirty="0" err="1">
                <a:latin typeface="Arial"/>
              </a:rPr>
              <a:t>bebas</a:t>
            </a:r>
            <a:r>
              <a:rPr lang="en-US" sz="1640" dirty="0">
                <a:latin typeface="Arial"/>
              </a:rPr>
              <a:t> </a:t>
            </a:r>
            <a:r>
              <a:rPr lang="en-US" sz="1640" dirty="0" err="1">
                <a:latin typeface="Arial"/>
              </a:rPr>
              <a:t>jujur</a:t>
            </a:r>
            <a:r>
              <a:rPr lang="en-US" sz="1640" dirty="0">
                <a:latin typeface="Arial"/>
              </a:rPr>
              <a:t>, </a:t>
            </a:r>
            <a:r>
              <a:rPr lang="en-US" sz="1640" dirty="0" err="1">
                <a:latin typeface="Arial"/>
              </a:rPr>
              <a:t>beretika</a:t>
            </a:r>
            <a:r>
              <a:rPr lang="en-US" sz="1640" dirty="0">
                <a:latin typeface="Arial"/>
              </a:rPr>
              <a:t>, </a:t>
            </a:r>
            <a:r>
              <a:rPr lang="en-US" sz="1640" dirty="0" err="1">
                <a:latin typeface="Arial"/>
              </a:rPr>
              <a:t>rahasia</a:t>
            </a:r>
            <a:r>
              <a:rPr lang="en-US" sz="1640" dirty="0">
                <a:latin typeface="Arial"/>
              </a:rPr>
              <a:t> </a:t>
            </a:r>
            <a:r>
              <a:rPr lang="en-US" sz="1640" dirty="0" err="1">
                <a:latin typeface="Arial"/>
              </a:rPr>
              <a:t>dan</a:t>
            </a:r>
            <a:r>
              <a:rPr lang="en-US" sz="1640" dirty="0">
                <a:latin typeface="Arial"/>
              </a:rPr>
              <a:t> </a:t>
            </a:r>
            <a:r>
              <a:rPr lang="en-US" sz="1640" dirty="0" err="1">
                <a:latin typeface="Arial"/>
              </a:rPr>
              <a:t>bertanggung</a:t>
            </a:r>
            <a:r>
              <a:rPr lang="en-US" sz="1640" dirty="0">
                <a:latin typeface="Arial"/>
              </a:rPr>
              <a:t> </a:t>
            </a:r>
            <a:r>
              <a:rPr lang="en-US" sz="1640" dirty="0" err="1">
                <a:latin typeface="Arial"/>
              </a:rPr>
              <a:t>jawab</a:t>
            </a:r>
            <a:r>
              <a:rPr lang="en-US" sz="1640" dirty="0">
                <a:latin typeface="Arial"/>
              </a:rPr>
              <a:t>.</a:t>
            </a:r>
          </a:p>
        </p:txBody>
      </p:sp>
    </p:spTree>
    <p:extLst>
      <p:ext uri="{BB962C8B-B14F-4D97-AF65-F5344CB8AC3E}">
        <p14:creationId xmlns:p14="http://schemas.microsoft.com/office/powerpoint/2010/main" val="2957507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7431" y="352776"/>
            <a:ext cx="5003538" cy="1155341"/>
          </a:xfrm>
          <a:prstGeom prst="rect">
            <a:avLst/>
          </a:prstGeom>
        </p:spPr>
      </p:pic>
      <p:pic>
        <p:nvPicPr>
          <p:cNvPr id="3" name="Picture 2"/>
          <p:cNvPicPr>
            <a:picLocks noChangeAspect="1"/>
          </p:cNvPicPr>
          <p:nvPr/>
        </p:nvPicPr>
        <p:blipFill>
          <a:blip r:embed="rId3"/>
          <a:stretch>
            <a:fillRect/>
          </a:stretch>
        </p:blipFill>
        <p:spPr>
          <a:xfrm>
            <a:off x="6709132" y="188148"/>
            <a:ext cx="4386180" cy="1064207"/>
          </a:xfrm>
          <a:prstGeom prst="rect">
            <a:avLst/>
          </a:prstGeom>
        </p:spPr>
      </p:pic>
      <p:pic>
        <p:nvPicPr>
          <p:cNvPr id="4" name="Picture 3"/>
          <p:cNvPicPr>
            <a:picLocks noChangeAspect="1"/>
          </p:cNvPicPr>
          <p:nvPr/>
        </p:nvPicPr>
        <p:blipFill>
          <a:blip r:embed="rId4"/>
          <a:stretch>
            <a:fillRect/>
          </a:stretch>
        </p:blipFill>
        <p:spPr>
          <a:xfrm>
            <a:off x="303310" y="1660987"/>
            <a:ext cx="2839846" cy="617358"/>
          </a:xfrm>
          <a:prstGeom prst="rect">
            <a:avLst/>
          </a:prstGeom>
        </p:spPr>
      </p:pic>
      <p:pic>
        <p:nvPicPr>
          <p:cNvPr id="5" name="Picture 4"/>
          <p:cNvPicPr>
            <a:picLocks noChangeAspect="1"/>
          </p:cNvPicPr>
          <p:nvPr/>
        </p:nvPicPr>
        <p:blipFill>
          <a:blip r:embed="rId5"/>
          <a:stretch>
            <a:fillRect/>
          </a:stretch>
        </p:blipFill>
        <p:spPr>
          <a:xfrm>
            <a:off x="3972179" y="1660987"/>
            <a:ext cx="3089729" cy="552682"/>
          </a:xfrm>
          <a:prstGeom prst="rect">
            <a:avLst/>
          </a:prstGeom>
        </p:spPr>
      </p:pic>
      <p:pic>
        <p:nvPicPr>
          <p:cNvPr id="6" name="Picture 5"/>
          <p:cNvPicPr>
            <a:picLocks noChangeAspect="1"/>
          </p:cNvPicPr>
          <p:nvPr/>
        </p:nvPicPr>
        <p:blipFill>
          <a:blip r:embed="rId6"/>
          <a:stretch>
            <a:fillRect/>
          </a:stretch>
        </p:blipFill>
        <p:spPr>
          <a:xfrm>
            <a:off x="7855654" y="1916749"/>
            <a:ext cx="3533638" cy="617358"/>
          </a:xfrm>
          <a:prstGeom prst="rect">
            <a:avLst/>
          </a:prstGeom>
        </p:spPr>
      </p:pic>
      <p:sp>
        <p:nvSpPr>
          <p:cNvPr id="7" name="Rectangle 6"/>
          <p:cNvSpPr/>
          <p:nvPr/>
        </p:nvSpPr>
        <p:spPr>
          <a:xfrm>
            <a:off x="512036" y="2316562"/>
            <a:ext cx="2307742" cy="3660050"/>
          </a:xfrm>
          <a:prstGeom prst="rect">
            <a:avLst/>
          </a:prstGeom>
        </p:spPr>
        <p:txBody>
          <a:bodyPr lIns="0" tIns="0" rIns="0" bIns="0">
            <a:noAutofit/>
          </a:bodyPr>
          <a:lstStyle/>
          <a:p>
            <a:pPr algn="just">
              <a:lnSpc>
                <a:spcPts val="2083"/>
              </a:lnSpc>
            </a:pPr>
            <a:r>
              <a:rPr lang="en-US" sz="1350">
                <a:latin typeface="Arial"/>
              </a:rPr>
              <a:t>Tim Verifikasi adalah tim yang melakukan seleksi atas bakal calon Ketua Umum dan bakal calon anggota    Dewan</a:t>
            </a:r>
          </a:p>
          <a:p>
            <a:pPr algn="just">
              <a:lnSpc>
                <a:spcPts val="2083"/>
              </a:lnSpc>
            </a:pPr>
            <a:r>
              <a:rPr lang="en-US" sz="1350">
                <a:latin typeface="Arial"/>
              </a:rPr>
              <a:t>Kehormatan Pusat serta peserta Kongres, yang dibentuk    selambat-</a:t>
            </a:r>
          </a:p>
          <a:p>
            <a:pPr algn="just">
              <a:lnSpc>
                <a:spcPts val="2083"/>
              </a:lnSpc>
            </a:pPr>
            <a:r>
              <a:rPr lang="en-US" sz="1350">
                <a:latin typeface="Arial"/>
              </a:rPr>
              <a:t>lambatnya 1 (satu) bulan sebelum</a:t>
            </a:r>
          </a:p>
          <a:p>
            <a:pPr algn="just">
              <a:lnSpc>
                <a:spcPts val="2083"/>
              </a:lnSpc>
            </a:pPr>
            <a:r>
              <a:rPr lang="en-US" sz="1350">
                <a:latin typeface="Arial"/>
              </a:rPr>
              <a:t>penyelenggaraan Pra-Kongres berdasarkan keputusan Rapat Pleno Pengurus Pusat.</a:t>
            </a:r>
          </a:p>
        </p:txBody>
      </p:sp>
      <p:sp>
        <p:nvSpPr>
          <p:cNvPr id="8" name="Rectangle 7"/>
          <p:cNvSpPr/>
          <p:nvPr/>
        </p:nvSpPr>
        <p:spPr>
          <a:xfrm>
            <a:off x="4210303" y="2325381"/>
            <a:ext cx="2513528" cy="3127946"/>
          </a:xfrm>
          <a:prstGeom prst="rect">
            <a:avLst/>
          </a:prstGeom>
        </p:spPr>
        <p:txBody>
          <a:bodyPr lIns="0" tIns="0" rIns="0" bIns="0">
            <a:noAutofit/>
          </a:bodyPr>
          <a:lstStyle/>
          <a:p>
            <a:pPr algn="just">
              <a:lnSpc>
                <a:spcPts val="2083"/>
              </a:lnSpc>
            </a:pPr>
            <a:r>
              <a:rPr lang="en-US" sz="1350">
                <a:latin typeface="Arial"/>
              </a:rPr>
              <a:t>Tim Pemilihan adalah tim yang membantu melakukan pelaksanaan tata cara pemilihan calon Ketua Umum dan calon anggota Dewan Kehormatan Pusat, yang dibentuk selambat-lambatnya 3 (tiga) bulan setelah penyelenggaraan Pra-Kongres berdasarkan keputusan Rapat Pleno Pengurus Pusat.</a:t>
            </a:r>
          </a:p>
        </p:txBody>
      </p:sp>
      <p:sp>
        <p:nvSpPr>
          <p:cNvPr id="9" name="Rectangle 8"/>
          <p:cNvSpPr/>
          <p:nvPr/>
        </p:nvSpPr>
        <p:spPr>
          <a:xfrm>
            <a:off x="8096718" y="2728134"/>
            <a:ext cx="2919220" cy="3127946"/>
          </a:xfrm>
          <a:prstGeom prst="rect">
            <a:avLst/>
          </a:prstGeom>
        </p:spPr>
        <p:txBody>
          <a:bodyPr lIns="0" tIns="0" rIns="0" bIns="0">
            <a:noAutofit/>
          </a:bodyPr>
          <a:lstStyle/>
          <a:p>
            <a:pPr algn="just">
              <a:lnSpc>
                <a:spcPts val="2083"/>
              </a:lnSpc>
            </a:pPr>
            <a:r>
              <a:rPr lang="en-US" sz="1350">
                <a:latin typeface="Arial"/>
              </a:rPr>
              <a:t>Tim Pengawas adalah tim yang melakukan    pengawasan</a:t>
            </a:r>
          </a:p>
          <a:p>
            <a:pPr algn="just">
              <a:lnSpc>
                <a:spcPts val="2083"/>
              </a:lnSpc>
            </a:pPr>
            <a:r>
              <a:rPr lang="en-US" sz="1350">
                <a:latin typeface="Arial"/>
              </a:rPr>
              <a:t>terhadap sosialisasi (kampanye) bakal calon Ketua Umum dan proses pemilihan calon Ketua Umum dan calon anggota Dewan Kehormatan Pusat; yang dibentuk selambat-lambatnya 3 (tiga)    bulan    setelah</a:t>
            </a:r>
          </a:p>
          <a:p>
            <a:pPr algn="just">
              <a:lnSpc>
                <a:spcPts val="2083"/>
              </a:lnSpc>
            </a:pPr>
            <a:r>
              <a:rPr lang="en-US" sz="1350">
                <a:latin typeface="Arial"/>
              </a:rPr>
              <a:t>penyelenggaraan Pra-Kongres berdasarkan keputusan Rapat Pleno Pengurus Pusat.</a:t>
            </a:r>
          </a:p>
        </p:txBody>
      </p:sp>
    </p:spTree>
    <p:extLst>
      <p:ext uri="{BB962C8B-B14F-4D97-AF65-F5344CB8AC3E}">
        <p14:creationId xmlns:p14="http://schemas.microsoft.com/office/powerpoint/2010/main" val="15323982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501" y="144050"/>
            <a:ext cx="3442505" cy="811385"/>
          </a:xfrm>
          <a:prstGeom prst="rect">
            <a:avLst/>
          </a:prstGeom>
        </p:spPr>
      </p:pic>
      <p:pic>
        <p:nvPicPr>
          <p:cNvPr id="3" name="Picture 2"/>
          <p:cNvPicPr>
            <a:picLocks noChangeAspect="1"/>
          </p:cNvPicPr>
          <p:nvPr/>
        </p:nvPicPr>
        <p:blipFill>
          <a:blip r:embed="rId3"/>
          <a:stretch>
            <a:fillRect/>
          </a:stretch>
        </p:blipFill>
        <p:spPr>
          <a:xfrm>
            <a:off x="3619404" y="5880"/>
            <a:ext cx="4691919" cy="2945679"/>
          </a:xfrm>
          <a:prstGeom prst="rect">
            <a:avLst/>
          </a:prstGeom>
        </p:spPr>
      </p:pic>
      <p:pic>
        <p:nvPicPr>
          <p:cNvPr id="4" name="Picture 3"/>
          <p:cNvPicPr>
            <a:picLocks noChangeAspect="1"/>
          </p:cNvPicPr>
          <p:nvPr/>
        </p:nvPicPr>
        <p:blipFill>
          <a:blip r:embed="rId4"/>
          <a:stretch>
            <a:fillRect/>
          </a:stretch>
        </p:blipFill>
        <p:spPr>
          <a:xfrm>
            <a:off x="11271700" y="5853140"/>
            <a:ext cx="496826" cy="496826"/>
          </a:xfrm>
          <a:prstGeom prst="rect">
            <a:avLst/>
          </a:prstGeom>
        </p:spPr>
      </p:pic>
      <p:sp>
        <p:nvSpPr>
          <p:cNvPr id="5" name="Rectangle 4"/>
          <p:cNvSpPr/>
          <p:nvPr/>
        </p:nvSpPr>
        <p:spPr>
          <a:xfrm>
            <a:off x="509096" y="1073027"/>
            <a:ext cx="2698736" cy="4906525"/>
          </a:xfrm>
          <a:prstGeom prst="rect">
            <a:avLst/>
          </a:prstGeom>
        </p:spPr>
        <p:txBody>
          <a:bodyPr lIns="0" tIns="0" rIns="0" bIns="0">
            <a:noAutofit/>
          </a:bodyPr>
          <a:lstStyle/>
          <a:p>
            <a:pPr marL="293980" indent="-293980" algn="just">
              <a:lnSpc>
                <a:spcPts val="1852"/>
              </a:lnSpc>
            </a:pPr>
            <a:r>
              <a:rPr lang="en-US" sz="1350" dirty="0" err="1">
                <a:latin typeface="Arial"/>
              </a:rPr>
              <a:t>Syarat</a:t>
            </a:r>
            <a:r>
              <a:rPr lang="en-US" sz="1350" dirty="0">
                <a:latin typeface="Arial"/>
              </a:rPr>
              <a:t> Tim </a:t>
            </a:r>
            <a:r>
              <a:rPr lang="en-US" sz="1350" dirty="0" err="1">
                <a:latin typeface="Arial"/>
              </a:rPr>
              <a:t>Verifikasi</a:t>
            </a:r>
            <a:r>
              <a:rPr lang="en-US" sz="1350" dirty="0">
                <a:latin typeface="Arial"/>
              </a:rPr>
              <a:t> :</a:t>
            </a:r>
          </a:p>
          <a:p>
            <a:pPr marL="293980" indent="-293980" algn="just">
              <a:lnSpc>
                <a:spcPts val="1852"/>
              </a:lnSpc>
            </a:pPr>
            <a:r>
              <a:rPr lang="en-US" sz="1350" dirty="0">
                <a:latin typeface="Arial"/>
              </a:rPr>
              <a:t>1.    </a:t>
            </a:r>
            <a:r>
              <a:rPr lang="en-US" sz="1350" dirty="0" err="1">
                <a:latin typeface="Arial"/>
              </a:rPr>
              <a:t>Telah</a:t>
            </a:r>
            <a:r>
              <a:rPr lang="en-US" sz="1350" dirty="0">
                <a:latin typeface="Arial"/>
              </a:rPr>
              <a:t> </a:t>
            </a:r>
            <a:r>
              <a:rPr lang="en-US" sz="1350" dirty="0" err="1">
                <a:latin typeface="Arial"/>
              </a:rPr>
              <a:t>menjabat</a:t>
            </a:r>
            <a:r>
              <a:rPr lang="en-US" sz="1350" dirty="0">
                <a:latin typeface="Arial"/>
              </a:rPr>
              <a:t> </a:t>
            </a:r>
            <a:r>
              <a:rPr lang="en-US" sz="1350" dirty="0" err="1">
                <a:latin typeface="Arial"/>
              </a:rPr>
              <a:t>sebagai</a:t>
            </a:r>
            <a:endParaRPr lang="en-US" sz="1350" dirty="0">
              <a:latin typeface="Arial"/>
            </a:endParaRPr>
          </a:p>
          <a:p>
            <a:pPr marL="293980" algn="just">
              <a:lnSpc>
                <a:spcPts val="1852"/>
              </a:lnSpc>
            </a:pPr>
            <a:r>
              <a:rPr lang="en-US" sz="1350" dirty="0" err="1">
                <a:latin typeface="Arial"/>
              </a:rPr>
              <a:t>Notaris</a:t>
            </a:r>
            <a:r>
              <a:rPr lang="en-US" sz="1350" dirty="0">
                <a:latin typeface="Arial"/>
              </a:rPr>
              <a:t> </a:t>
            </a:r>
            <a:r>
              <a:rPr lang="en-US" sz="1350" dirty="0" err="1">
                <a:latin typeface="Arial"/>
              </a:rPr>
              <a:t>sekurang-kurangnya</a:t>
            </a:r>
            <a:r>
              <a:rPr lang="en-US" sz="1350" dirty="0">
                <a:latin typeface="Arial"/>
              </a:rPr>
              <a:t> 10 (</a:t>
            </a:r>
            <a:r>
              <a:rPr lang="en-US" sz="1350" dirty="0" err="1">
                <a:latin typeface="Arial"/>
              </a:rPr>
              <a:t>sepuluh</a:t>
            </a:r>
            <a:r>
              <a:rPr lang="en-US" sz="1350" dirty="0">
                <a:latin typeface="Arial"/>
              </a:rPr>
              <a:t>) </a:t>
            </a:r>
            <a:r>
              <a:rPr lang="en-US" sz="1350" dirty="0" err="1">
                <a:latin typeface="Arial"/>
              </a:rPr>
              <a:t>tahun</a:t>
            </a:r>
            <a:r>
              <a:rPr lang="en-US" sz="1350" dirty="0">
                <a:latin typeface="Arial"/>
              </a:rPr>
              <a:t> </a:t>
            </a:r>
            <a:r>
              <a:rPr lang="en-US" sz="1350" dirty="0" err="1">
                <a:latin typeface="Arial"/>
              </a:rPr>
              <a:t>dan</a:t>
            </a:r>
            <a:r>
              <a:rPr lang="en-US" sz="1350" dirty="0">
                <a:latin typeface="Arial"/>
              </a:rPr>
              <a:t> yang </a:t>
            </a:r>
            <a:r>
              <a:rPr lang="en-US" sz="1350" dirty="0" err="1">
                <a:latin typeface="Arial"/>
              </a:rPr>
              <a:t>pernah</a:t>
            </a:r>
            <a:r>
              <a:rPr lang="en-US" sz="1350" dirty="0">
                <a:latin typeface="Arial"/>
              </a:rPr>
              <a:t> </a:t>
            </a:r>
            <a:r>
              <a:rPr lang="en-US" sz="1350" dirty="0" err="1">
                <a:latin typeface="Arial"/>
              </a:rPr>
              <a:t>duduk</a:t>
            </a:r>
            <a:r>
              <a:rPr lang="en-US" sz="1350" dirty="0">
                <a:latin typeface="Arial"/>
              </a:rPr>
              <a:t> </a:t>
            </a:r>
            <a:r>
              <a:rPr lang="en-US" sz="1350" dirty="0" err="1">
                <a:latin typeface="Arial"/>
              </a:rPr>
              <a:t>sebagai</a:t>
            </a:r>
            <a:r>
              <a:rPr lang="en-US" sz="1350" dirty="0">
                <a:latin typeface="Arial"/>
              </a:rPr>
              <a:t> </a:t>
            </a:r>
            <a:r>
              <a:rPr lang="en-US" sz="1350" dirty="0" err="1">
                <a:latin typeface="Arial"/>
              </a:rPr>
              <a:t>anggota</a:t>
            </a:r>
            <a:r>
              <a:rPr lang="en-US" sz="1350" dirty="0">
                <a:latin typeface="Arial"/>
              </a:rPr>
              <a:t>    </a:t>
            </a:r>
            <a:r>
              <a:rPr lang="en-US" sz="1350" dirty="0" err="1">
                <a:latin typeface="Arial"/>
              </a:rPr>
              <a:t>Pengurus</a:t>
            </a:r>
            <a:endParaRPr lang="en-US" sz="1350" dirty="0">
              <a:latin typeface="Arial"/>
            </a:endParaRPr>
          </a:p>
          <a:p>
            <a:pPr marL="293980" algn="just">
              <a:lnSpc>
                <a:spcPts val="1852"/>
              </a:lnSpc>
            </a:pPr>
            <a:r>
              <a:rPr lang="en-US" sz="1350" dirty="0" err="1">
                <a:latin typeface="Arial"/>
              </a:rPr>
              <a:t>Pusat</a:t>
            </a:r>
            <a:r>
              <a:rPr lang="en-US" sz="1350" dirty="0">
                <a:latin typeface="Arial"/>
              </a:rPr>
              <a:t>/</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a:t>
            </a:r>
            <a:r>
              <a:rPr lang="en-US" sz="1350" dirty="0" err="1">
                <a:latin typeface="Arial"/>
              </a:rPr>
              <a:t>Pusat</a:t>
            </a:r>
            <a:r>
              <a:rPr lang="en-US" sz="1350" dirty="0">
                <a:latin typeface="Arial"/>
              </a:rPr>
              <a:t>/</a:t>
            </a:r>
            <a:r>
              <a:rPr lang="en-US" sz="1350" dirty="0" err="1">
                <a:latin typeface="Arial"/>
              </a:rPr>
              <a:t>Pengurus</a:t>
            </a:r>
            <a:endParaRPr lang="en-US" sz="1350" dirty="0">
              <a:latin typeface="Arial"/>
            </a:endParaRPr>
          </a:p>
          <a:p>
            <a:pPr marL="293980">
              <a:lnSpc>
                <a:spcPts val="1852"/>
              </a:lnSpc>
            </a:pPr>
            <a:r>
              <a:rPr lang="en-US" sz="1350" dirty="0">
                <a:latin typeface="Arial"/>
              </a:rPr>
              <a:t>Wilayah/</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Wilayah/</a:t>
            </a:r>
            <a:r>
              <a:rPr lang="en-US" sz="1350" dirty="0" err="1">
                <a:latin typeface="Arial"/>
              </a:rPr>
              <a:t>Pengurus</a:t>
            </a:r>
            <a:r>
              <a:rPr lang="en-US" sz="1350" dirty="0">
                <a:latin typeface="Arial"/>
              </a:rPr>
              <a:t> Daerah/</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Daerah;</a:t>
            </a:r>
          </a:p>
          <a:p>
            <a:pPr marL="293980" indent="-293980" algn="just">
              <a:lnSpc>
                <a:spcPts val="1852"/>
              </a:lnSpc>
            </a:pPr>
            <a:r>
              <a:rPr lang="en-US" sz="1350" dirty="0">
                <a:latin typeface="Arial"/>
              </a:rPr>
              <a:t>2.    </a:t>
            </a:r>
            <a:r>
              <a:rPr lang="en-US" sz="1350" dirty="0" err="1">
                <a:latin typeface="Arial"/>
              </a:rPr>
              <a:t>Senantiasa</a:t>
            </a:r>
            <a:r>
              <a:rPr lang="en-US" sz="1350" dirty="0">
                <a:latin typeface="Arial"/>
              </a:rPr>
              <a:t>    </a:t>
            </a:r>
            <a:r>
              <a:rPr lang="en-US" sz="1350" dirty="0" err="1">
                <a:latin typeface="Arial"/>
              </a:rPr>
              <a:t>mentaati</a:t>
            </a:r>
            <a:endParaRPr lang="en-US" sz="1350" dirty="0">
              <a:latin typeface="Arial"/>
            </a:endParaRPr>
          </a:p>
          <a:p>
            <a:pPr marL="293980" algn="just">
              <a:lnSpc>
                <a:spcPts val="1852"/>
              </a:lnSpc>
            </a:pPr>
            <a:r>
              <a:rPr lang="en-US" sz="1350" dirty="0" err="1">
                <a:latin typeface="Arial"/>
              </a:rPr>
              <a:t>peraturan</a:t>
            </a:r>
            <a:r>
              <a:rPr lang="en-US" sz="1350" dirty="0">
                <a:latin typeface="Arial"/>
              </a:rPr>
              <a:t> </a:t>
            </a:r>
            <a:r>
              <a:rPr lang="en-US" sz="1350" dirty="0" err="1">
                <a:latin typeface="Arial"/>
              </a:rPr>
              <a:t>perundangan</a:t>
            </a:r>
            <a:r>
              <a:rPr lang="en-US" sz="1350" dirty="0">
                <a:latin typeface="Arial"/>
              </a:rPr>
              <a:t>, </a:t>
            </a:r>
            <a:r>
              <a:rPr lang="en-US" sz="1350" dirty="0" err="1">
                <a:latin typeface="Arial"/>
              </a:rPr>
              <a:t>tidak</a:t>
            </a:r>
            <a:r>
              <a:rPr lang="en-US" sz="1350" dirty="0">
                <a:latin typeface="Arial"/>
              </a:rPr>
              <a:t> </a:t>
            </a:r>
            <a:r>
              <a:rPr lang="en-US" sz="1350" dirty="0" err="1">
                <a:latin typeface="Arial"/>
              </a:rPr>
              <a:t>pernah</a:t>
            </a:r>
            <a:r>
              <a:rPr lang="en-US" sz="1350" dirty="0">
                <a:latin typeface="Arial"/>
              </a:rPr>
              <a:t>    </a:t>
            </a:r>
            <a:r>
              <a:rPr lang="en-US" sz="1350" dirty="0" err="1">
                <a:latin typeface="Arial"/>
              </a:rPr>
              <a:t>melakukan</a:t>
            </a:r>
            <a:endParaRPr lang="en-US" sz="1350" dirty="0">
              <a:latin typeface="Arial"/>
            </a:endParaRPr>
          </a:p>
          <a:p>
            <a:pPr marL="293980" algn="just">
              <a:lnSpc>
                <a:spcPts val="1852"/>
              </a:lnSpc>
            </a:pPr>
            <a:r>
              <a:rPr lang="en-US" sz="1350" dirty="0" err="1">
                <a:latin typeface="Arial"/>
              </a:rPr>
              <a:t>pelanggaran</a:t>
            </a:r>
            <a:r>
              <a:rPr lang="en-US" sz="1350" dirty="0">
                <a:latin typeface="Arial"/>
              </a:rPr>
              <a:t>    </a:t>
            </a:r>
            <a:r>
              <a:rPr lang="en-US" sz="1350" dirty="0" err="1">
                <a:latin typeface="Arial"/>
              </a:rPr>
              <a:t>terhadap</a:t>
            </a:r>
            <a:endParaRPr lang="en-US" sz="1350" dirty="0">
              <a:latin typeface="Arial"/>
            </a:endParaRPr>
          </a:p>
          <a:p>
            <a:pPr marL="293980" algn="just">
              <a:lnSpc>
                <a:spcPts val="1852"/>
              </a:lnSpc>
            </a:pPr>
            <a:r>
              <a:rPr lang="en-US" sz="1350" dirty="0" err="1">
                <a:latin typeface="Arial"/>
              </a:rPr>
              <a:t>peraturan</a:t>
            </a:r>
            <a:r>
              <a:rPr lang="en-US" sz="1350" dirty="0">
                <a:latin typeface="Arial"/>
              </a:rPr>
              <a:t> </a:t>
            </a:r>
            <a:r>
              <a:rPr lang="en-US" sz="1350" dirty="0" err="1">
                <a:latin typeface="Arial"/>
              </a:rPr>
              <a:t>Perkumpulan</a:t>
            </a:r>
            <a:r>
              <a:rPr lang="en-US" sz="1350" dirty="0">
                <a:latin typeface="Arial"/>
              </a:rPr>
              <a:t>, </a:t>
            </a:r>
            <a:r>
              <a:rPr lang="en-US" sz="1350" dirty="0" err="1">
                <a:latin typeface="Arial"/>
              </a:rPr>
              <a:t>dan</a:t>
            </a:r>
            <a:r>
              <a:rPr lang="en-US" sz="1350" dirty="0">
                <a:latin typeface="Arial"/>
              </a:rPr>
              <a:t> </a:t>
            </a:r>
            <a:r>
              <a:rPr lang="en-US" sz="1350" dirty="0" err="1">
                <a:latin typeface="Arial"/>
              </a:rPr>
              <a:t>Kode</a:t>
            </a:r>
            <a:r>
              <a:rPr lang="en-US" sz="1350" dirty="0">
                <a:latin typeface="Arial"/>
              </a:rPr>
              <a:t> </a:t>
            </a:r>
            <a:r>
              <a:rPr lang="en-US" sz="1350" dirty="0" err="1">
                <a:latin typeface="Arial"/>
              </a:rPr>
              <a:t>Etik</a:t>
            </a:r>
            <a:r>
              <a:rPr lang="en-US" sz="1350" dirty="0">
                <a:latin typeface="Arial"/>
              </a:rPr>
              <a:t> </a:t>
            </a:r>
            <a:r>
              <a:rPr lang="en-US" sz="1350" dirty="0" err="1">
                <a:latin typeface="Arial"/>
              </a:rPr>
              <a:t>Notaris</a:t>
            </a:r>
            <a:r>
              <a:rPr lang="en-US" sz="1350" dirty="0">
                <a:latin typeface="Arial"/>
              </a:rPr>
              <a:t>;</a:t>
            </a:r>
          </a:p>
          <a:p>
            <a:pPr marL="282575" indent="-282575" algn="just">
              <a:lnSpc>
                <a:spcPts val="1852"/>
              </a:lnSpc>
              <a:tabLst>
                <a:tab pos="577850" algn="l"/>
              </a:tabLst>
            </a:pPr>
            <a:r>
              <a:rPr lang="en-US" sz="1350" dirty="0">
                <a:latin typeface="Arial"/>
              </a:rPr>
              <a:t>3.  Loyal </a:t>
            </a:r>
            <a:r>
              <a:rPr lang="en-US" sz="1350" dirty="0" err="1">
                <a:latin typeface="Arial"/>
              </a:rPr>
              <a:t>terhadap</a:t>
            </a:r>
            <a:r>
              <a:rPr lang="en-US" sz="1350" dirty="0">
                <a:latin typeface="Arial"/>
              </a:rPr>
              <a:t> </a:t>
            </a:r>
            <a:r>
              <a:rPr lang="en-US" sz="1350" dirty="0" err="1">
                <a:latin typeface="Arial"/>
              </a:rPr>
              <a:t>perkumpulan</a:t>
            </a:r>
            <a:r>
              <a:rPr lang="en-US" sz="1350" dirty="0">
                <a:latin typeface="Arial"/>
              </a:rPr>
              <a:t> </a:t>
            </a:r>
            <a:r>
              <a:rPr lang="en-US" sz="1350" dirty="0" err="1">
                <a:latin typeface="Arial"/>
              </a:rPr>
              <a:t>dan</a:t>
            </a:r>
            <a:r>
              <a:rPr lang="en-US" sz="1350" dirty="0">
                <a:latin typeface="Arial"/>
              </a:rPr>
              <a:t> </a:t>
            </a:r>
            <a:r>
              <a:rPr lang="en-US" sz="1350" dirty="0" err="1">
                <a:latin typeface="Arial"/>
              </a:rPr>
              <a:t>aktif</a:t>
            </a:r>
            <a:r>
              <a:rPr lang="en-US" sz="1350" dirty="0">
                <a:latin typeface="Arial"/>
              </a:rPr>
              <a:t> </a:t>
            </a:r>
            <a:r>
              <a:rPr lang="en-US" sz="1350" dirty="0" err="1">
                <a:latin typeface="Arial"/>
              </a:rPr>
              <a:t>dalam</a:t>
            </a:r>
            <a:r>
              <a:rPr lang="en-US" sz="1350" dirty="0">
                <a:latin typeface="Arial"/>
              </a:rPr>
              <a:t> </a:t>
            </a:r>
            <a:r>
              <a:rPr lang="en-US" sz="1350" dirty="0" err="1">
                <a:latin typeface="Arial"/>
              </a:rPr>
              <a:t>menjalankan</a:t>
            </a:r>
            <a:r>
              <a:rPr lang="en-US" sz="1350" dirty="0">
                <a:latin typeface="Arial"/>
              </a:rPr>
              <a:t> </a:t>
            </a:r>
            <a:r>
              <a:rPr lang="en-US" sz="1350" dirty="0" err="1">
                <a:latin typeface="Arial"/>
              </a:rPr>
              <a:t>organisasi</a:t>
            </a:r>
            <a:r>
              <a:rPr lang="en-US" sz="1350" dirty="0">
                <a:latin typeface="Arial"/>
              </a:rPr>
              <a:t>.</a:t>
            </a:r>
          </a:p>
        </p:txBody>
      </p:sp>
      <p:sp>
        <p:nvSpPr>
          <p:cNvPr id="6" name="Rectangle 5"/>
          <p:cNvSpPr/>
          <p:nvPr/>
        </p:nvSpPr>
        <p:spPr>
          <a:xfrm>
            <a:off x="3916323" y="3001535"/>
            <a:ext cx="3933451" cy="208726"/>
          </a:xfrm>
          <a:prstGeom prst="rect">
            <a:avLst/>
          </a:prstGeom>
        </p:spPr>
        <p:txBody>
          <a:bodyPr wrap="none" lIns="0" tIns="0" rIns="0" bIns="0">
            <a:noAutofit/>
          </a:bodyPr>
          <a:lstStyle/>
          <a:p>
            <a:r>
              <a:rPr lang="en-US" sz="1350">
                <a:latin typeface="Arial"/>
              </a:rPr>
              <a:t>dari Notaris Aktif maupun dari Werda</a:t>
            </a:r>
          </a:p>
        </p:txBody>
      </p:sp>
      <p:sp>
        <p:nvSpPr>
          <p:cNvPr id="7" name="Rectangle 6"/>
          <p:cNvSpPr/>
          <p:nvPr/>
        </p:nvSpPr>
        <p:spPr>
          <a:xfrm>
            <a:off x="3919263" y="3254358"/>
            <a:ext cx="3942271" cy="2704615"/>
          </a:xfrm>
          <a:prstGeom prst="rect">
            <a:avLst/>
          </a:prstGeom>
        </p:spPr>
        <p:txBody>
          <a:bodyPr lIns="0" tIns="0" rIns="0" bIns="0">
            <a:noAutofit/>
          </a:bodyPr>
          <a:lstStyle/>
          <a:p>
            <a:pPr algn="just">
              <a:lnSpc>
                <a:spcPts val="1968"/>
              </a:lnSpc>
            </a:pPr>
            <a:r>
              <a:rPr lang="en-US" sz="1350">
                <a:latin typeface="Arial"/>
              </a:rPr>
              <a:t>Notaris) yang memenuhi persyaratan:</a:t>
            </a:r>
          </a:p>
          <a:p>
            <a:pPr algn="just">
              <a:lnSpc>
                <a:spcPts val="1968"/>
              </a:lnSpc>
            </a:pPr>
            <a:r>
              <a:rPr lang="en-US" sz="1350">
                <a:latin typeface="Arial"/>
              </a:rPr>
              <a:t>1.    Telah menjabat sebagai Notaris sekurang-</a:t>
            </a:r>
          </a:p>
          <a:p>
            <a:pPr marL="281730" algn="just">
              <a:lnSpc>
                <a:spcPts val="1968"/>
              </a:lnSpc>
            </a:pPr>
            <a:r>
              <a:rPr lang="en-US" sz="1350">
                <a:latin typeface="Arial"/>
              </a:rPr>
              <a:t>kurangnya 10 (sepuluh) tahun dan pernah duduk sebagai anggota    PP/</a:t>
            </a:r>
          </a:p>
          <a:p>
            <a:pPr marL="281730" algn="just">
              <a:lnSpc>
                <a:spcPts val="1968"/>
              </a:lnSpc>
            </a:pPr>
            <a:r>
              <a:rPr lang="en-US" sz="1350">
                <a:latin typeface="Arial"/>
              </a:rPr>
              <a:t>DKP/PW/DKW/ PengDa/ DKD;</a:t>
            </a:r>
          </a:p>
          <a:p>
            <a:pPr algn="just">
              <a:lnSpc>
                <a:spcPts val="1968"/>
              </a:lnSpc>
            </a:pPr>
            <a:r>
              <a:rPr lang="en-US" sz="1350">
                <a:latin typeface="Arial"/>
              </a:rPr>
              <a:t>2.    Senantiasa    mentaati    peraturan</a:t>
            </a:r>
          </a:p>
          <a:p>
            <a:pPr marL="281730" algn="just">
              <a:lnSpc>
                <a:spcPts val="1968"/>
              </a:lnSpc>
            </a:pPr>
            <a:r>
              <a:rPr lang="en-US" sz="1350">
                <a:latin typeface="Arial"/>
              </a:rPr>
              <a:t>perundangan, tidak pernah melakukan pelanggaran terhadap peraturan Perkumpulan, dan Kode EtikNotaris;</a:t>
            </a:r>
          </a:p>
          <a:p>
            <a:pPr marL="281730" indent="-281730">
              <a:lnSpc>
                <a:spcPts val="1968"/>
              </a:lnSpc>
            </a:pPr>
            <a:r>
              <a:rPr lang="en-US" sz="1350">
                <a:latin typeface="Arial"/>
              </a:rPr>
              <a:t>3.    Loyal terhadap perkumpulan dan aktif dalam menjalankan organisasi</a:t>
            </a:r>
          </a:p>
        </p:txBody>
      </p:sp>
      <p:sp>
        <p:nvSpPr>
          <p:cNvPr id="8" name="Rectangle 7"/>
          <p:cNvSpPr/>
          <p:nvPr/>
        </p:nvSpPr>
        <p:spPr>
          <a:xfrm>
            <a:off x="8549447" y="1158281"/>
            <a:ext cx="2969197" cy="2463552"/>
          </a:xfrm>
          <a:prstGeom prst="rect">
            <a:avLst/>
          </a:prstGeom>
        </p:spPr>
        <p:txBody>
          <a:bodyPr lIns="0" tIns="0" rIns="0" bIns="0">
            <a:noAutofit/>
          </a:bodyPr>
          <a:lstStyle/>
          <a:p>
            <a:pPr algn="just">
              <a:lnSpc>
                <a:spcPts val="1944"/>
              </a:lnSpc>
            </a:pPr>
            <a:r>
              <a:rPr lang="en-US" sz="1350">
                <a:latin typeface="Arial"/>
              </a:rPr>
              <a:t>Tim Pengawas adalah anggota biasa (baik dari Notaris Aktif maupun dari Werda Notaris) yang memenuhi persyaratan:</a:t>
            </a:r>
          </a:p>
          <a:p>
            <a:pPr marL="477717" indent="-477717" algn="just">
              <a:lnSpc>
                <a:spcPts val="1944"/>
              </a:lnSpc>
            </a:pPr>
            <a:r>
              <a:rPr lang="en-US" sz="1350">
                <a:latin typeface="Arial"/>
              </a:rPr>
              <a:t>1. Telah menjabat sebagai Notaris sekurang-kurangnya 10 (sepuluh) tahun dan pernah duduk sebagai anggota PP/ DKP/ PengWil/ DKW/PD/ DKD;</a:t>
            </a:r>
          </a:p>
        </p:txBody>
      </p:sp>
      <p:sp>
        <p:nvSpPr>
          <p:cNvPr id="9" name="Rectangle 8"/>
          <p:cNvSpPr/>
          <p:nvPr/>
        </p:nvSpPr>
        <p:spPr>
          <a:xfrm>
            <a:off x="8558266" y="3654171"/>
            <a:ext cx="176388" cy="170508"/>
          </a:xfrm>
          <a:prstGeom prst="rect">
            <a:avLst/>
          </a:prstGeom>
        </p:spPr>
        <p:txBody>
          <a:bodyPr wrap="none" lIns="0" tIns="0" rIns="0" bIns="0">
            <a:noAutofit/>
          </a:bodyPr>
          <a:lstStyle/>
          <a:p>
            <a:r>
              <a:rPr lang="en-US" sz="1350">
                <a:latin typeface="Arial"/>
              </a:rPr>
              <a:t>2.</a:t>
            </a:r>
          </a:p>
        </p:txBody>
      </p:sp>
      <p:sp>
        <p:nvSpPr>
          <p:cNvPr id="10" name="Rectangle 9"/>
          <p:cNvSpPr/>
          <p:nvPr/>
        </p:nvSpPr>
        <p:spPr>
          <a:xfrm>
            <a:off x="8558266" y="5153468"/>
            <a:ext cx="176388" cy="173448"/>
          </a:xfrm>
          <a:prstGeom prst="rect">
            <a:avLst/>
          </a:prstGeom>
        </p:spPr>
        <p:txBody>
          <a:bodyPr wrap="none" lIns="0" tIns="0" rIns="0" bIns="0">
            <a:noAutofit/>
          </a:bodyPr>
          <a:lstStyle/>
          <a:p>
            <a:r>
              <a:rPr lang="en-US" sz="1350">
                <a:latin typeface="Arial"/>
              </a:rPr>
              <a:t>3.</a:t>
            </a:r>
          </a:p>
        </p:txBody>
      </p:sp>
      <p:sp>
        <p:nvSpPr>
          <p:cNvPr id="11" name="Rectangle 10"/>
          <p:cNvSpPr/>
          <p:nvPr/>
        </p:nvSpPr>
        <p:spPr>
          <a:xfrm>
            <a:off x="8990416" y="3657110"/>
            <a:ext cx="2522348" cy="2204849"/>
          </a:xfrm>
          <a:prstGeom prst="rect">
            <a:avLst/>
          </a:prstGeom>
        </p:spPr>
        <p:txBody>
          <a:bodyPr lIns="0" tIns="0" rIns="0" bIns="0">
            <a:noAutofit/>
          </a:bodyPr>
          <a:lstStyle/>
          <a:p>
            <a:pPr algn="just">
              <a:lnSpc>
                <a:spcPts val="1968"/>
              </a:lnSpc>
            </a:pPr>
            <a:r>
              <a:rPr lang="en-US" sz="1350" dirty="0" err="1">
                <a:latin typeface="Arial"/>
              </a:rPr>
              <a:t>Senantiasa</a:t>
            </a:r>
            <a:r>
              <a:rPr lang="en-US" sz="1350" dirty="0">
                <a:latin typeface="Arial"/>
              </a:rPr>
              <a:t>    </a:t>
            </a:r>
            <a:r>
              <a:rPr lang="en-US" sz="1350" dirty="0" err="1">
                <a:latin typeface="Arial"/>
              </a:rPr>
              <a:t>mentaati</a:t>
            </a:r>
            <a:endParaRPr lang="en-US" sz="1350" dirty="0">
              <a:latin typeface="Arial"/>
            </a:endParaRPr>
          </a:p>
          <a:p>
            <a:pPr algn="just">
              <a:lnSpc>
                <a:spcPts val="1968"/>
              </a:lnSpc>
            </a:pPr>
            <a:r>
              <a:rPr lang="en-US" sz="1350" dirty="0" err="1">
                <a:latin typeface="Arial"/>
              </a:rPr>
              <a:t>peraturan</a:t>
            </a:r>
            <a:r>
              <a:rPr lang="en-US" sz="1350" dirty="0">
                <a:latin typeface="Arial"/>
              </a:rPr>
              <a:t> </a:t>
            </a:r>
            <a:r>
              <a:rPr lang="en-US" sz="1350" dirty="0" err="1">
                <a:latin typeface="Arial"/>
              </a:rPr>
              <a:t>perundangan</a:t>
            </a:r>
            <a:r>
              <a:rPr lang="en-US" sz="1350" dirty="0">
                <a:latin typeface="Arial"/>
              </a:rPr>
              <a:t>, </a:t>
            </a:r>
            <a:r>
              <a:rPr lang="en-US" sz="1350" dirty="0" err="1">
                <a:latin typeface="Arial"/>
              </a:rPr>
              <a:t>tidak</a:t>
            </a:r>
            <a:r>
              <a:rPr lang="en-US" sz="1350" dirty="0">
                <a:latin typeface="Arial"/>
              </a:rPr>
              <a:t> </a:t>
            </a:r>
            <a:r>
              <a:rPr lang="en-US" sz="1350" dirty="0" err="1">
                <a:latin typeface="Arial"/>
              </a:rPr>
              <a:t>pernah</a:t>
            </a:r>
            <a:r>
              <a:rPr lang="en-US" sz="1350" dirty="0">
                <a:latin typeface="Arial"/>
              </a:rPr>
              <a:t> </a:t>
            </a:r>
            <a:r>
              <a:rPr lang="en-US" sz="1350" dirty="0" err="1">
                <a:latin typeface="Arial"/>
              </a:rPr>
              <a:t>melakukan</a:t>
            </a:r>
            <a:r>
              <a:rPr lang="en-US" sz="1350" dirty="0">
                <a:latin typeface="Arial"/>
              </a:rPr>
              <a:t> </a:t>
            </a:r>
            <a:r>
              <a:rPr lang="en-US" sz="1350" dirty="0" err="1">
                <a:latin typeface="Arial"/>
              </a:rPr>
              <a:t>pelanggaran</a:t>
            </a:r>
            <a:r>
              <a:rPr lang="en-US" sz="1350" dirty="0">
                <a:latin typeface="Arial"/>
              </a:rPr>
              <a:t>    </a:t>
            </a:r>
            <a:r>
              <a:rPr lang="en-US" sz="1350" dirty="0" err="1">
                <a:latin typeface="Arial"/>
              </a:rPr>
              <a:t>terhadap</a:t>
            </a:r>
            <a:r>
              <a:rPr lang="en-US" sz="1350" dirty="0">
                <a:latin typeface="Arial"/>
              </a:rPr>
              <a:t> </a:t>
            </a:r>
            <a:r>
              <a:rPr lang="en-US" sz="1350" dirty="0" err="1">
                <a:latin typeface="Arial"/>
              </a:rPr>
              <a:t>peraturan</a:t>
            </a:r>
            <a:r>
              <a:rPr lang="en-US" sz="1350" dirty="0">
                <a:latin typeface="Arial"/>
              </a:rPr>
              <a:t> </a:t>
            </a:r>
            <a:r>
              <a:rPr lang="en-US" sz="1350" dirty="0" err="1">
                <a:latin typeface="Arial"/>
              </a:rPr>
              <a:t>Perkumpulan</a:t>
            </a:r>
            <a:r>
              <a:rPr lang="en-US" sz="1350" dirty="0">
                <a:latin typeface="Arial"/>
              </a:rPr>
              <a:t>, </a:t>
            </a:r>
            <a:r>
              <a:rPr lang="en-US" sz="1350" dirty="0" err="1">
                <a:latin typeface="Arial"/>
              </a:rPr>
              <a:t>dan</a:t>
            </a:r>
            <a:r>
              <a:rPr lang="en-US" sz="1350" dirty="0">
                <a:latin typeface="Arial"/>
              </a:rPr>
              <a:t> </a:t>
            </a:r>
            <a:r>
              <a:rPr lang="en-US" sz="1350" dirty="0" err="1">
                <a:latin typeface="Arial"/>
              </a:rPr>
              <a:t>Kode</a:t>
            </a:r>
            <a:r>
              <a:rPr lang="en-US" sz="1350" dirty="0">
                <a:latin typeface="Arial"/>
              </a:rPr>
              <a:t> </a:t>
            </a:r>
            <a:r>
              <a:rPr lang="en-US" sz="1350" dirty="0" err="1">
                <a:latin typeface="Arial"/>
              </a:rPr>
              <a:t>EtikNotaris</a:t>
            </a:r>
            <a:r>
              <a:rPr lang="en-US" sz="1350" dirty="0">
                <a:latin typeface="Arial"/>
              </a:rPr>
              <a:t>;</a:t>
            </a:r>
          </a:p>
          <a:p>
            <a:pPr algn="just">
              <a:lnSpc>
                <a:spcPts val="1968"/>
              </a:lnSpc>
            </a:pPr>
            <a:r>
              <a:rPr lang="en-US" sz="1350" dirty="0">
                <a:latin typeface="Arial"/>
              </a:rPr>
              <a:t>Loyal </a:t>
            </a:r>
            <a:r>
              <a:rPr lang="en-US" sz="1350" dirty="0" err="1">
                <a:latin typeface="Arial"/>
              </a:rPr>
              <a:t>terhadap</a:t>
            </a:r>
            <a:r>
              <a:rPr lang="en-US" sz="1350" dirty="0">
                <a:latin typeface="Arial"/>
              </a:rPr>
              <a:t> </a:t>
            </a:r>
            <a:r>
              <a:rPr lang="en-US" sz="1350" dirty="0" err="1">
                <a:latin typeface="Arial"/>
              </a:rPr>
              <a:t>perkumpulan</a:t>
            </a:r>
            <a:r>
              <a:rPr lang="en-US" sz="1350" dirty="0">
                <a:latin typeface="Arial"/>
              </a:rPr>
              <a:t> </a:t>
            </a:r>
            <a:r>
              <a:rPr lang="en-US" sz="1350" dirty="0" err="1">
                <a:latin typeface="Arial"/>
              </a:rPr>
              <a:t>dan</a:t>
            </a:r>
            <a:r>
              <a:rPr lang="en-US" sz="1350" dirty="0">
                <a:latin typeface="Arial"/>
              </a:rPr>
              <a:t> </a:t>
            </a:r>
            <a:r>
              <a:rPr lang="en-US" sz="1350" dirty="0" err="1">
                <a:latin typeface="Arial"/>
              </a:rPr>
              <a:t>aktif</a:t>
            </a:r>
            <a:r>
              <a:rPr lang="en-US" sz="1350" dirty="0">
                <a:latin typeface="Arial"/>
              </a:rPr>
              <a:t> </a:t>
            </a:r>
            <a:r>
              <a:rPr lang="en-US" sz="1350" dirty="0" err="1">
                <a:latin typeface="Arial"/>
              </a:rPr>
              <a:t>dalam</a:t>
            </a:r>
            <a:r>
              <a:rPr lang="en-US" sz="1350" dirty="0">
                <a:latin typeface="Arial"/>
              </a:rPr>
              <a:t> </a:t>
            </a:r>
            <a:r>
              <a:rPr lang="en-US" sz="1350" dirty="0" err="1">
                <a:latin typeface="Arial"/>
              </a:rPr>
              <a:t>menjalankan</a:t>
            </a:r>
            <a:r>
              <a:rPr lang="en-US" sz="1350" dirty="0">
                <a:latin typeface="Arial"/>
              </a:rPr>
              <a:t> </a:t>
            </a:r>
            <a:r>
              <a:rPr lang="en-US" sz="1350" dirty="0" err="1">
                <a:latin typeface="Arial"/>
              </a:rPr>
              <a:t>organisasi</a:t>
            </a:r>
            <a:r>
              <a:rPr lang="en-US" sz="1350" dirty="0">
                <a:latin typeface="Arial"/>
              </a:rPr>
              <a:t>.</a:t>
            </a:r>
          </a:p>
        </p:txBody>
      </p:sp>
    </p:spTree>
    <p:extLst>
      <p:ext uri="{BB962C8B-B14F-4D97-AF65-F5344CB8AC3E}">
        <p14:creationId xmlns:p14="http://schemas.microsoft.com/office/powerpoint/2010/main" val="260241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22156" y="4812451"/>
            <a:ext cx="4771294" cy="1563973"/>
          </a:xfrm>
          <a:prstGeom prst="rect">
            <a:avLst/>
          </a:prstGeom>
        </p:spPr>
      </p:pic>
      <p:sp>
        <p:nvSpPr>
          <p:cNvPr id="3" name="Rectangle 2"/>
          <p:cNvSpPr/>
          <p:nvPr/>
        </p:nvSpPr>
        <p:spPr>
          <a:xfrm>
            <a:off x="2325892" y="288101"/>
            <a:ext cx="7214267" cy="329257"/>
          </a:xfrm>
          <a:prstGeom prst="rect">
            <a:avLst/>
          </a:prstGeom>
        </p:spPr>
        <p:txBody>
          <a:bodyPr wrap="none" lIns="0" tIns="0" rIns="0" bIns="0">
            <a:noAutofit/>
          </a:bodyPr>
          <a:lstStyle/>
          <a:p>
            <a:pPr algn="r">
              <a:spcAft>
                <a:spcPts val="1620"/>
              </a:spcAft>
            </a:pPr>
            <a:r>
              <a:rPr lang="en-US" sz="2315" b="1" spc="-48" dirty="0" err="1">
                <a:solidFill>
                  <a:srgbClr val="1A9FDF"/>
                </a:solidFill>
                <a:latin typeface="Segoe UI"/>
              </a:rPr>
              <a:t>Tugas</a:t>
            </a:r>
            <a:r>
              <a:rPr lang="en-US" sz="2315" b="1" spc="-48" dirty="0">
                <a:solidFill>
                  <a:srgbClr val="1A9FDF"/>
                </a:solidFill>
                <a:latin typeface="Segoe UI"/>
              </a:rPr>
              <a:t> Tim : </a:t>
            </a:r>
            <a:r>
              <a:rPr lang="en-US" sz="2315" b="1" spc="-48" dirty="0" err="1">
                <a:solidFill>
                  <a:srgbClr val="1A9FDF"/>
                </a:solidFill>
                <a:latin typeface="Segoe UI"/>
              </a:rPr>
              <a:t>Verifikasi</a:t>
            </a:r>
            <a:r>
              <a:rPr lang="en-US" sz="2315" b="1" spc="-48" dirty="0">
                <a:solidFill>
                  <a:srgbClr val="1A9FDF"/>
                </a:solidFill>
                <a:latin typeface="Segoe UI"/>
              </a:rPr>
              <a:t>, </a:t>
            </a:r>
            <a:r>
              <a:rPr lang="en-US" sz="2315" b="1" spc="-48" dirty="0" err="1">
                <a:solidFill>
                  <a:srgbClr val="1A9FDF"/>
                </a:solidFill>
                <a:latin typeface="Segoe UI"/>
              </a:rPr>
              <a:t>Pemilih</a:t>
            </a:r>
            <a:r>
              <a:rPr lang="en-US" sz="2315" b="1" spc="-48" dirty="0">
                <a:solidFill>
                  <a:srgbClr val="1A9FDF"/>
                </a:solidFill>
                <a:latin typeface="Segoe UI"/>
              </a:rPr>
              <a:t> </a:t>
            </a:r>
            <a:r>
              <a:rPr lang="en-US" sz="2315" b="1" spc="-48" dirty="0" err="1">
                <a:solidFill>
                  <a:srgbClr val="1A9FDF"/>
                </a:solidFill>
                <a:latin typeface="Segoe UI"/>
              </a:rPr>
              <a:t>dan</a:t>
            </a:r>
            <a:r>
              <a:rPr lang="en-US" sz="2315" b="1" spc="-48" dirty="0">
                <a:solidFill>
                  <a:srgbClr val="1A9FDF"/>
                </a:solidFill>
                <a:latin typeface="Segoe UI"/>
              </a:rPr>
              <a:t> </a:t>
            </a:r>
            <a:r>
              <a:rPr lang="en-US" sz="2315" b="1" spc="-48" dirty="0" err="1">
                <a:solidFill>
                  <a:srgbClr val="1A9FDF"/>
                </a:solidFill>
                <a:latin typeface="Segoe UI"/>
              </a:rPr>
              <a:t>Pemgawas</a:t>
            </a:r>
            <a:endParaRPr lang="en-US" sz="2315" b="1" spc="-48" dirty="0">
              <a:solidFill>
                <a:srgbClr val="1A9FDF"/>
              </a:solidFill>
              <a:latin typeface="Segoe UI"/>
            </a:endParaRPr>
          </a:p>
        </p:txBody>
      </p:sp>
      <p:sp>
        <p:nvSpPr>
          <p:cNvPr id="4" name="Rectangle 3"/>
          <p:cNvSpPr/>
          <p:nvPr/>
        </p:nvSpPr>
        <p:spPr>
          <a:xfrm>
            <a:off x="400323" y="837843"/>
            <a:ext cx="3483662" cy="5550341"/>
          </a:xfrm>
          <a:prstGeom prst="rect">
            <a:avLst/>
          </a:prstGeom>
        </p:spPr>
        <p:txBody>
          <a:bodyPr lIns="0" tIns="0" rIns="0" bIns="0">
            <a:noAutofit/>
          </a:bodyPr>
          <a:lstStyle/>
          <a:p>
            <a:pPr algn="ctr">
              <a:lnSpc>
                <a:spcPts val="1620"/>
              </a:lnSpc>
              <a:spcBef>
                <a:spcPts val="1620"/>
              </a:spcBef>
            </a:pPr>
            <a:r>
              <a:rPr lang="en-US" sz="1254" b="1" dirty="0">
                <a:latin typeface="Arial"/>
              </a:rPr>
              <a:t>TIM VERIFIKASI</a:t>
            </a:r>
          </a:p>
          <a:p>
            <a:pPr marL="465468" indent="-465468" algn="just">
              <a:lnSpc>
                <a:spcPts val="1620"/>
              </a:lnSpc>
            </a:pPr>
            <a:r>
              <a:rPr lang="en-US" sz="1350" dirty="0">
                <a:latin typeface="Arial"/>
              </a:rPr>
              <a:t>1.    </a:t>
            </a:r>
            <a:r>
              <a:rPr lang="en-US" sz="1350" dirty="0" err="1">
                <a:latin typeface="Arial"/>
              </a:rPr>
              <a:t>memeriksa</a:t>
            </a:r>
            <a:r>
              <a:rPr lang="en-US" sz="1350" dirty="0">
                <a:latin typeface="Arial"/>
              </a:rPr>
              <a:t> </a:t>
            </a:r>
            <a:r>
              <a:rPr lang="en-US" sz="1350" dirty="0" err="1">
                <a:latin typeface="Arial"/>
              </a:rPr>
              <a:t>dan</a:t>
            </a:r>
            <a:r>
              <a:rPr lang="en-US" sz="1350" dirty="0">
                <a:latin typeface="Arial"/>
              </a:rPr>
              <a:t> </a:t>
            </a:r>
            <a:r>
              <a:rPr lang="en-US" sz="1350" dirty="0" err="1">
                <a:latin typeface="Arial"/>
              </a:rPr>
              <a:t>meneliti</a:t>
            </a:r>
            <a:r>
              <a:rPr lang="en-US" sz="1350" dirty="0">
                <a:latin typeface="Arial"/>
              </a:rPr>
              <a:t> </a:t>
            </a:r>
            <a:r>
              <a:rPr lang="en-US" sz="1350" dirty="0" err="1">
                <a:latin typeface="Arial"/>
              </a:rPr>
              <a:t>Berita</a:t>
            </a:r>
            <a:r>
              <a:rPr lang="en-US" sz="1350" dirty="0">
                <a:latin typeface="Arial"/>
              </a:rPr>
              <a:t> </a:t>
            </a:r>
            <a:r>
              <a:rPr lang="en-US" sz="1350" dirty="0" err="1">
                <a:latin typeface="Arial"/>
              </a:rPr>
              <a:t>Acara</a:t>
            </a:r>
            <a:r>
              <a:rPr lang="en-US" sz="1350" dirty="0">
                <a:latin typeface="Arial"/>
              </a:rPr>
              <a:t> </a:t>
            </a:r>
            <a:r>
              <a:rPr lang="en-US" sz="1350" dirty="0" err="1">
                <a:latin typeface="Arial"/>
              </a:rPr>
              <a:t>Rapat</a:t>
            </a:r>
            <a:r>
              <a:rPr lang="en-US" sz="1350" dirty="0">
                <a:latin typeface="Arial"/>
              </a:rPr>
              <a:t> </a:t>
            </a:r>
            <a:r>
              <a:rPr lang="en-US" sz="1350" dirty="0" err="1">
                <a:latin typeface="Arial"/>
              </a:rPr>
              <a:t>Gabungan</a:t>
            </a:r>
            <a:r>
              <a:rPr lang="en-US" sz="1350" dirty="0">
                <a:latin typeface="Arial"/>
              </a:rPr>
              <a:t> </a:t>
            </a:r>
            <a:r>
              <a:rPr lang="en-US" sz="1350" dirty="0" err="1">
                <a:latin typeface="Arial"/>
              </a:rPr>
              <a:t>PengWil</a:t>
            </a:r>
            <a:r>
              <a:rPr lang="en-US" sz="1350" dirty="0">
                <a:latin typeface="Arial"/>
              </a:rPr>
              <a:t> </a:t>
            </a:r>
            <a:r>
              <a:rPr lang="en-US" sz="1350" dirty="0" err="1">
                <a:latin typeface="Arial"/>
              </a:rPr>
              <a:t>dan</a:t>
            </a:r>
            <a:r>
              <a:rPr lang="en-US" sz="1350" dirty="0">
                <a:latin typeface="Arial"/>
              </a:rPr>
              <a:t> </a:t>
            </a:r>
            <a:r>
              <a:rPr lang="en-US" sz="1350" dirty="0" err="1">
                <a:latin typeface="Arial"/>
              </a:rPr>
              <a:t>PengDa</a:t>
            </a:r>
            <a:r>
              <a:rPr lang="en-US" sz="1350" dirty="0">
                <a:latin typeface="Arial"/>
              </a:rPr>
              <a:t> yang </a:t>
            </a:r>
            <a:r>
              <a:rPr lang="en-US" sz="1350" dirty="0" err="1">
                <a:latin typeface="Arial"/>
              </a:rPr>
              <a:t>memuat</a:t>
            </a:r>
            <a:r>
              <a:rPr lang="en-US" sz="1350" dirty="0">
                <a:latin typeface="Arial"/>
              </a:rPr>
              <a:t> </a:t>
            </a:r>
            <a:r>
              <a:rPr lang="en-US" sz="1350" dirty="0" err="1">
                <a:latin typeface="Arial"/>
              </a:rPr>
              <a:t>usulan</a:t>
            </a:r>
            <a:r>
              <a:rPr lang="en-US" sz="1350" dirty="0">
                <a:latin typeface="Arial"/>
              </a:rPr>
              <a:t> </a:t>
            </a:r>
            <a:r>
              <a:rPr lang="en-US" sz="1350" dirty="0" err="1">
                <a:latin typeface="Arial"/>
              </a:rPr>
              <a:t>nama-nama</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Ketua</a:t>
            </a:r>
            <a:r>
              <a:rPr lang="en-US" sz="1350" dirty="0">
                <a:latin typeface="Arial"/>
              </a:rPr>
              <a:t> </a:t>
            </a:r>
            <a:r>
              <a:rPr lang="en-US" sz="1350" dirty="0" err="1">
                <a:latin typeface="Arial"/>
              </a:rPr>
              <a:t>Umum</a:t>
            </a:r>
            <a:r>
              <a:rPr lang="en-US" sz="1350" dirty="0">
                <a:latin typeface="Arial"/>
              </a:rPr>
              <a:t> </a:t>
            </a:r>
            <a:r>
              <a:rPr lang="en-US" sz="1350" dirty="0" err="1">
                <a:latin typeface="Arial"/>
              </a:rPr>
              <a:t>dan</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anggota</a:t>
            </a:r>
            <a:r>
              <a:rPr lang="en-US" sz="1350" dirty="0">
                <a:latin typeface="Arial"/>
              </a:rPr>
              <a:t> DKP</a:t>
            </a:r>
          </a:p>
          <a:p>
            <a:pPr marL="465138" indent="-465138" algn="just">
              <a:lnSpc>
                <a:spcPts val="1620"/>
              </a:lnSpc>
            </a:pPr>
            <a:r>
              <a:rPr lang="en-US" sz="1350" dirty="0">
                <a:latin typeface="Arial"/>
              </a:rPr>
              <a:t>2.      </a:t>
            </a:r>
            <a:r>
              <a:rPr lang="en-US" sz="1350" dirty="0" err="1">
                <a:latin typeface="Arial"/>
              </a:rPr>
              <a:t>membuat</a:t>
            </a:r>
            <a:r>
              <a:rPr lang="en-US" sz="1350" dirty="0">
                <a:latin typeface="Arial"/>
              </a:rPr>
              <a:t> </a:t>
            </a:r>
            <a:r>
              <a:rPr lang="en-US" sz="1350" dirty="0" err="1">
                <a:latin typeface="Arial"/>
              </a:rPr>
              <a:t>rekapitulasi</a:t>
            </a:r>
            <a:r>
              <a:rPr lang="en-US" sz="1350" dirty="0">
                <a:latin typeface="Arial"/>
              </a:rPr>
              <a:t> </a:t>
            </a:r>
            <a:r>
              <a:rPr lang="en-US" sz="1350" dirty="0" err="1">
                <a:latin typeface="Arial"/>
              </a:rPr>
              <a:t>nama-nama</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Ketua</a:t>
            </a:r>
            <a:r>
              <a:rPr lang="en-US" sz="1350" dirty="0">
                <a:latin typeface="Arial"/>
              </a:rPr>
              <a:t> </a:t>
            </a:r>
            <a:r>
              <a:rPr lang="en-US" sz="1350" dirty="0" err="1">
                <a:latin typeface="Arial"/>
              </a:rPr>
              <a:t>Umum</a:t>
            </a:r>
            <a:r>
              <a:rPr lang="en-US" sz="1350" dirty="0">
                <a:latin typeface="Arial"/>
              </a:rPr>
              <a:t> </a:t>
            </a:r>
            <a:r>
              <a:rPr lang="en-US" sz="1350" dirty="0" err="1">
                <a:latin typeface="Arial"/>
              </a:rPr>
              <a:t>dan</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anggota</a:t>
            </a:r>
            <a:r>
              <a:rPr lang="en-US" sz="1350" dirty="0">
                <a:latin typeface="Arial"/>
              </a:rPr>
              <a:t> DKP yang </a:t>
            </a:r>
            <a:r>
              <a:rPr lang="en-US" sz="1350" dirty="0" err="1">
                <a:latin typeface="Arial"/>
              </a:rPr>
              <a:t>diajukan</a:t>
            </a:r>
            <a:r>
              <a:rPr lang="en-US" sz="1350" dirty="0">
                <a:latin typeface="Arial"/>
              </a:rPr>
              <a:t> </a:t>
            </a:r>
            <a:r>
              <a:rPr lang="en-US" sz="1350" dirty="0" err="1">
                <a:latin typeface="Arial"/>
              </a:rPr>
              <a:t>oleh</a:t>
            </a:r>
            <a:r>
              <a:rPr lang="en-US" sz="1350" dirty="0">
                <a:latin typeface="Arial"/>
              </a:rPr>
              <a:t> </a:t>
            </a:r>
            <a:r>
              <a:rPr lang="en-US" sz="1350" dirty="0" err="1">
                <a:latin typeface="Arial"/>
              </a:rPr>
              <a:t>Pengurus-Pengurus</a:t>
            </a:r>
            <a:r>
              <a:rPr lang="en-US" sz="1350" dirty="0">
                <a:latin typeface="Arial"/>
              </a:rPr>
              <a:t> Wilayah;</a:t>
            </a:r>
          </a:p>
          <a:p>
            <a:pPr marL="465468" indent="-465468" algn="just">
              <a:lnSpc>
                <a:spcPts val="1620"/>
              </a:lnSpc>
            </a:pPr>
            <a:r>
              <a:rPr lang="en-US" sz="1350" dirty="0">
                <a:latin typeface="Arial"/>
              </a:rPr>
              <a:t>3.    </a:t>
            </a:r>
            <a:r>
              <a:rPr lang="en-US" sz="1350" dirty="0" err="1">
                <a:latin typeface="Arial"/>
              </a:rPr>
              <a:t>memberitahukan</a:t>
            </a:r>
            <a:r>
              <a:rPr lang="en-US" sz="1350" dirty="0">
                <a:latin typeface="Arial"/>
              </a:rPr>
              <a:t> </a:t>
            </a:r>
            <a:r>
              <a:rPr lang="en-US" sz="1350" dirty="0" err="1">
                <a:latin typeface="Arial"/>
              </a:rPr>
              <a:t>kepada</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Ketua</a:t>
            </a:r>
            <a:r>
              <a:rPr lang="en-US" sz="1350" dirty="0">
                <a:latin typeface="Arial"/>
              </a:rPr>
              <a:t> </a:t>
            </a:r>
            <a:r>
              <a:rPr lang="en-US" sz="1350" dirty="0" err="1">
                <a:latin typeface="Arial"/>
              </a:rPr>
              <a:t>Umum</a:t>
            </a:r>
            <a:r>
              <a:rPr lang="en-US" sz="1350" dirty="0">
                <a:latin typeface="Arial"/>
              </a:rPr>
              <a:t> </a:t>
            </a:r>
            <a:r>
              <a:rPr lang="en-US" sz="1350" dirty="0" err="1">
                <a:latin typeface="Arial"/>
              </a:rPr>
              <a:t>dan</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anggota</a:t>
            </a:r>
            <a:r>
              <a:rPr lang="en-US" sz="1350" dirty="0">
                <a:latin typeface="Arial"/>
              </a:rPr>
              <a:t> DKP </a:t>
            </a:r>
            <a:r>
              <a:rPr lang="en-US" sz="1350" dirty="0" err="1">
                <a:latin typeface="Arial"/>
              </a:rPr>
              <a:t>untuk</a:t>
            </a:r>
            <a:r>
              <a:rPr lang="en-US" sz="1350" dirty="0">
                <a:latin typeface="Arial"/>
              </a:rPr>
              <a:t> </a:t>
            </a:r>
            <a:r>
              <a:rPr lang="en-US" sz="1350" dirty="0" err="1">
                <a:latin typeface="Arial"/>
              </a:rPr>
              <a:t>memenuhi</a:t>
            </a:r>
            <a:r>
              <a:rPr lang="en-US" sz="1350" dirty="0">
                <a:latin typeface="Arial"/>
              </a:rPr>
              <a:t> </a:t>
            </a:r>
            <a:r>
              <a:rPr lang="en-US" sz="1350" dirty="0" err="1">
                <a:latin typeface="Arial"/>
              </a:rPr>
              <a:t>persyaratan</a:t>
            </a:r>
            <a:r>
              <a:rPr lang="en-US" sz="1350" dirty="0">
                <a:latin typeface="Arial"/>
              </a:rPr>
              <a:t> yang </a:t>
            </a:r>
            <a:r>
              <a:rPr lang="en-US" sz="1350" dirty="0" err="1">
                <a:latin typeface="Arial"/>
              </a:rPr>
              <a:t>ditetapkan</a:t>
            </a:r>
            <a:r>
              <a:rPr lang="en-US" sz="1350" dirty="0">
                <a:latin typeface="Arial"/>
              </a:rPr>
              <a:t> </a:t>
            </a:r>
            <a:r>
              <a:rPr lang="en-US" sz="1350" dirty="0" err="1">
                <a:latin typeface="Arial"/>
              </a:rPr>
              <a:t>sebagai</a:t>
            </a:r>
            <a:r>
              <a:rPr lang="en-US" sz="1350" dirty="0">
                <a:latin typeface="Arial"/>
              </a:rPr>
              <a:t> </a:t>
            </a:r>
            <a:r>
              <a:rPr lang="en-US" sz="1350" dirty="0" err="1">
                <a:latin typeface="Arial"/>
              </a:rPr>
              <a:t>calon</a:t>
            </a:r>
            <a:r>
              <a:rPr lang="en-US" sz="1350" dirty="0">
                <a:latin typeface="Arial"/>
              </a:rPr>
              <a:t> </a:t>
            </a:r>
            <a:r>
              <a:rPr lang="en-US" sz="1350" dirty="0" err="1">
                <a:latin typeface="Arial"/>
              </a:rPr>
              <a:t>KetUm</a:t>
            </a:r>
            <a:r>
              <a:rPr lang="en-US" sz="1350" dirty="0">
                <a:latin typeface="Arial"/>
              </a:rPr>
              <a:t> </a:t>
            </a:r>
            <a:r>
              <a:rPr lang="en-US" sz="1350" dirty="0" err="1">
                <a:latin typeface="Arial"/>
              </a:rPr>
              <a:t>dan</a:t>
            </a:r>
            <a:r>
              <a:rPr lang="en-US" sz="1350" dirty="0">
                <a:latin typeface="Arial"/>
              </a:rPr>
              <a:t> </a:t>
            </a:r>
            <a:r>
              <a:rPr lang="en-US" sz="1350" dirty="0" err="1">
                <a:latin typeface="Arial"/>
              </a:rPr>
              <a:t>calon</a:t>
            </a:r>
            <a:r>
              <a:rPr lang="en-US" sz="1350" dirty="0">
                <a:latin typeface="Arial"/>
              </a:rPr>
              <a:t> </a:t>
            </a:r>
            <a:r>
              <a:rPr lang="en-US" sz="1350" dirty="0" err="1">
                <a:latin typeface="Arial"/>
              </a:rPr>
              <a:t>anggota</a:t>
            </a:r>
            <a:r>
              <a:rPr lang="en-US" sz="1350" dirty="0">
                <a:latin typeface="Arial"/>
              </a:rPr>
              <a:t> DKP;</a:t>
            </a:r>
          </a:p>
          <a:p>
            <a:pPr marL="465468" indent="-465468" algn="just">
              <a:lnSpc>
                <a:spcPts val="1620"/>
              </a:lnSpc>
            </a:pPr>
            <a:r>
              <a:rPr lang="en-US" sz="1350" dirty="0">
                <a:latin typeface="Arial"/>
              </a:rPr>
              <a:t>4.    </a:t>
            </a:r>
            <a:r>
              <a:rPr lang="en-US" sz="1350" dirty="0" err="1">
                <a:latin typeface="Arial"/>
              </a:rPr>
              <a:t>melakukan</a:t>
            </a:r>
            <a:r>
              <a:rPr lang="en-US" sz="1350" dirty="0">
                <a:latin typeface="Arial"/>
              </a:rPr>
              <a:t> </a:t>
            </a:r>
            <a:r>
              <a:rPr lang="en-US" sz="1350" dirty="0" err="1">
                <a:latin typeface="Arial"/>
              </a:rPr>
              <a:t>pemeriksaan</a:t>
            </a:r>
            <a:r>
              <a:rPr lang="en-US" sz="1350" dirty="0">
                <a:latin typeface="Arial"/>
              </a:rPr>
              <a:t> </a:t>
            </a:r>
            <a:r>
              <a:rPr lang="en-US" sz="1350" dirty="0" err="1">
                <a:latin typeface="Arial"/>
              </a:rPr>
              <a:t>dan</a:t>
            </a:r>
            <a:r>
              <a:rPr lang="en-US" sz="1350" dirty="0">
                <a:latin typeface="Arial"/>
              </a:rPr>
              <a:t> </a:t>
            </a:r>
            <a:r>
              <a:rPr lang="en-US" sz="1350" dirty="0" err="1">
                <a:latin typeface="Arial"/>
              </a:rPr>
              <a:t>penelitian</a:t>
            </a:r>
            <a:r>
              <a:rPr lang="en-US" sz="1350" dirty="0">
                <a:latin typeface="Arial"/>
              </a:rPr>
              <a:t> </a:t>
            </a:r>
            <a:r>
              <a:rPr lang="en-US" sz="1350" dirty="0" err="1">
                <a:latin typeface="Arial"/>
              </a:rPr>
              <a:t>terhadap</a:t>
            </a:r>
            <a:r>
              <a:rPr lang="en-US" sz="1350" dirty="0">
                <a:latin typeface="Arial"/>
              </a:rPr>
              <a:t> </a:t>
            </a:r>
            <a:r>
              <a:rPr lang="en-US" sz="1350" dirty="0" err="1">
                <a:latin typeface="Arial"/>
              </a:rPr>
              <a:t>persyaratan</a:t>
            </a:r>
            <a:endParaRPr lang="en-US" sz="1350" dirty="0">
              <a:latin typeface="Arial"/>
            </a:endParaRPr>
          </a:p>
          <a:p>
            <a:pPr marL="465468" indent="-465468" algn="just">
              <a:lnSpc>
                <a:spcPts val="1620"/>
              </a:lnSpc>
            </a:pPr>
            <a:r>
              <a:rPr lang="en-US" sz="1350" dirty="0">
                <a:latin typeface="Arial"/>
              </a:rPr>
              <a:t>5.      </a:t>
            </a:r>
            <a:r>
              <a:rPr lang="en-US" sz="1350" dirty="0" err="1">
                <a:latin typeface="Arial"/>
              </a:rPr>
              <a:t>menyampaikan</a:t>
            </a:r>
            <a:r>
              <a:rPr lang="en-US" sz="1350" dirty="0">
                <a:latin typeface="Arial"/>
              </a:rPr>
              <a:t>    </a:t>
            </a:r>
            <a:r>
              <a:rPr lang="en-US" sz="1350" dirty="0" err="1">
                <a:latin typeface="Arial"/>
              </a:rPr>
              <a:t>keputusan</a:t>
            </a:r>
            <a:r>
              <a:rPr lang="en-US" sz="1350" dirty="0">
                <a:latin typeface="Arial"/>
              </a:rPr>
              <a:t> Tim</a:t>
            </a:r>
          </a:p>
          <a:p>
            <a:pPr marL="465468" algn="just">
              <a:lnSpc>
                <a:spcPts val="1620"/>
              </a:lnSpc>
            </a:pPr>
            <a:r>
              <a:rPr lang="en-US" sz="1350" dirty="0" err="1">
                <a:latin typeface="Arial"/>
              </a:rPr>
              <a:t>Verifikasi</a:t>
            </a:r>
            <a:r>
              <a:rPr lang="en-US" sz="1350" dirty="0">
                <a:latin typeface="Arial"/>
              </a:rPr>
              <a:t> </a:t>
            </a:r>
            <a:r>
              <a:rPr lang="en-US" sz="1350" dirty="0" err="1">
                <a:latin typeface="Arial"/>
              </a:rPr>
              <a:t>tentang</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Ketua</a:t>
            </a:r>
            <a:r>
              <a:rPr lang="en-US" sz="1350" dirty="0">
                <a:latin typeface="Arial"/>
              </a:rPr>
              <a:t> </a:t>
            </a:r>
            <a:r>
              <a:rPr lang="en-US" sz="1350" dirty="0" err="1">
                <a:latin typeface="Arial"/>
              </a:rPr>
              <a:t>Umum</a:t>
            </a:r>
            <a:r>
              <a:rPr lang="en-US" sz="1350" dirty="0">
                <a:latin typeface="Arial"/>
              </a:rPr>
              <a:t> </a:t>
            </a:r>
            <a:r>
              <a:rPr lang="en-US" sz="1350" dirty="0" err="1">
                <a:latin typeface="Arial"/>
              </a:rPr>
              <a:t>dan</a:t>
            </a:r>
            <a:r>
              <a:rPr lang="en-US" sz="1350" dirty="0">
                <a:latin typeface="Arial"/>
              </a:rPr>
              <a:t> </a:t>
            </a:r>
            <a:r>
              <a:rPr lang="en-US" sz="1350" dirty="0" err="1">
                <a:latin typeface="Arial"/>
              </a:rPr>
              <a:t>bakal</a:t>
            </a:r>
            <a:r>
              <a:rPr lang="en-US" sz="1350" dirty="0">
                <a:latin typeface="Arial"/>
              </a:rPr>
              <a:t> </a:t>
            </a:r>
            <a:r>
              <a:rPr lang="en-US" sz="1350" dirty="0" err="1">
                <a:latin typeface="Arial"/>
              </a:rPr>
              <a:t>calon</a:t>
            </a:r>
            <a:r>
              <a:rPr lang="en-US" sz="1350" dirty="0">
                <a:latin typeface="Arial"/>
              </a:rPr>
              <a:t> </a:t>
            </a:r>
            <a:r>
              <a:rPr lang="en-US" sz="1350" dirty="0" err="1">
                <a:latin typeface="Arial"/>
              </a:rPr>
              <a:t>anggota</a:t>
            </a:r>
            <a:r>
              <a:rPr lang="en-US" sz="1350" dirty="0">
                <a:latin typeface="Arial"/>
              </a:rPr>
              <a:t> DKP </a:t>
            </a:r>
            <a:r>
              <a:rPr lang="en-US" sz="1350" dirty="0" err="1">
                <a:latin typeface="Arial"/>
              </a:rPr>
              <a:t>pada</a:t>
            </a:r>
            <a:r>
              <a:rPr lang="en-US" sz="1350" dirty="0">
                <a:latin typeface="Arial"/>
              </a:rPr>
              <a:t> </a:t>
            </a:r>
            <a:r>
              <a:rPr lang="en-US" sz="1350" dirty="0" err="1">
                <a:latin typeface="Arial"/>
              </a:rPr>
              <a:t>saat</a:t>
            </a:r>
            <a:r>
              <a:rPr lang="en-US" sz="1350" dirty="0">
                <a:latin typeface="Arial"/>
              </a:rPr>
              <a:t> </a:t>
            </a:r>
            <a:r>
              <a:rPr lang="en-US" sz="1350" dirty="0" err="1">
                <a:latin typeface="Arial"/>
              </a:rPr>
              <a:t>Kongres</a:t>
            </a:r>
            <a:r>
              <a:rPr lang="en-US" sz="1350" dirty="0">
                <a:latin typeface="Arial"/>
              </a:rPr>
              <a:t> </a:t>
            </a:r>
            <a:r>
              <a:rPr lang="en-US" sz="1350" dirty="0" err="1">
                <a:latin typeface="Arial"/>
              </a:rPr>
              <a:t>kepada</a:t>
            </a:r>
            <a:r>
              <a:rPr lang="en-US" sz="1350" dirty="0">
                <a:latin typeface="Arial"/>
              </a:rPr>
              <a:t>: Presidium</a:t>
            </a:r>
          </a:p>
          <a:p>
            <a:pPr marL="465468" indent="-465468" algn="just">
              <a:lnSpc>
                <a:spcPts val="1620"/>
              </a:lnSpc>
            </a:pPr>
            <a:r>
              <a:rPr lang="en-US" sz="1350" dirty="0">
                <a:latin typeface="Arial"/>
              </a:rPr>
              <a:t>6.    </a:t>
            </a:r>
            <a:r>
              <a:rPr lang="en-US" sz="1350" dirty="0" err="1">
                <a:latin typeface="Arial"/>
              </a:rPr>
              <a:t>melakukan</a:t>
            </a:r>
            <a:r>
              <a:rPr lang="en-US" sz="1350" dirty="0">
                <a:latin typeface="Arial"/>
              </a:rPr>
              <a:t> </a:t>
            </a:r>
            <a:r>
              <a:rPr lang="en-US" sz="1350" dirty="0" err="1">
                <a:latin typeface="Arial"/>
              </a:rPr>
              <a:t>pemeriksaan</a:t>
            </a:r>
            <a:r>
              <a:rPr lang="en-US" sz="1350" dirty="0">
                <a:latin typeface="Arial"/>
              </a:rPr>
              <a:t> </a:t>
            </a:r>
            <a:r>
              <a:rPr lang="en-US" sz="1350" dirty="0" err="1">
                <a:latin typeface="Arial"/>
              </a:rPr>
              <a:t>dan</a:t>
            </a:r>
            <a:r>
              <a:rPr lang="en-US" sz="1350" dirty="0">
                <a:latin typeface="Arial"/>
              </a:rPr>
              <a:t> </a:t>
            </a:r>
            <a:r>
              <a:rPr lang="en-US" sz="1350" dirty="0" err="1">
                <a:latin typeface="Arial"/>
              </a:rPr>
              <a:t>penelitian</a:t>
            </a:r>
            <a:r>
              <a:rPr lang="en-US" sz="1350" dirty="0">
                <a:latin typeface="Arial"/>
              </a:rPr>
              <a:t> </a:t>
            </a:r>
            <a:r>
              <a:rPr lang="en-US" sz="1350" dirty="0" err="1">
                <a:latin typeface="Arial"/>
              </a:rPr>
              <a:t>persyaratan</a:t>
            </a:r>
            <a:r>
              <a:rPr lang="en-US" sz="1350" dirty="0">
                <a:latin typeface="Arial"/>
              </a:rPr>
              <a:t> </a:t>
            </a:r>
            <a:r>
              <a:rPr lang="en-US" sz="1350" dirty="0" err="1">
                <a:latin typeface="Arial"/>
              </a:rPr>
              <a:t>terhadap</a:t>
            </a:r>
            <a:r>
              <a:rPr lang="en-US" sz="1350" dirty="0">
                <a:latin typeface="Arial"/>
              </a:rPr>
              <a:t> </a:t>
            </a:r>
            <a:r>
              <a:rPr lang="en-US" sz="1350" dirty="0" err="1">
                <a:latin typeface="Arial"/>
              </a:rPr>
              <a:t>peserta</a:t>
            </a:r>
            <a:r>
              <a:rPr lang="en-US" sz="1350" dirty="0">
                <a:latin typeface="Arial"/>
              </a:rPr>
              <a:t> </a:t>
            </a:r>
            <a:r>
              <a:rPr lang="en-US" sz="1350" dirty="0" err="1">
                <a:latin typeface="Arial"/>
              </a:rPr>
              <a:t>Kongres</a:t>
            </a:r>
            <a:r>
              <a:rPr lang="en-US" sz="1350" dirty="0">
                <a:latin typeface="Arial"/>
              </a:rPr>
              <a:t>;</a:t>
            </a:r>
          </a:p>
          <a:p>
            <a:pPr marL="465468" indent="-465468" algn="just">
              <a:lnSpc>
                <a:spcPts val="1620"/>
              </a:lnSpc>
            </a:pPr>
            <a:r>
              <a:rPr lang="en-US" sz="1350" dirty="0">
                <a:latin typeface="Arial"/>
              </a:rPr>
              <a:t>7.    </a:t>
            </a:r>
            <a:r>
              <a:rPr lang="en-US" sz="1350" dirty="0" err="1">
                <a:latin typeface="Arial"/>
              </a:rPr>
              <a:t>menyampaikan</a:t>
            </a:r>
            <a:r>
              <a:rPr lang="en-US" sz="1350" dirty="0">
                <a:latin typeface="Arial"/>
              </a:rPr>
              <a:t>    </a:t>
            </a:r>
            <a:r>
              <a:rPr lang="en-US" sz="1350" dirty="0" err="1">
                <a:latin typeface="Arial"/>
              </a:rPr>
              <a:t>keputusan</a:t>
            </a:r>
            <a:r>
              <a:rPr lang="en-US" sz="1350" dirty="0">
                <a:latin typeface="Arial"/>
              </a:rPr>
              <a:t> Tim</a:t>
            </a:r>
          </a:p>
          <a:p>
            <a:pPr marL="465468" algn="just">
              <a:lnSpc>
                <a:spcPts val="1620"/>
              </a:lnSpc>
            </a:pPr>
            <a:r>
              <a:rPr lang="en-US" sz="1350" dirty="0" err="1">
                <a:latin typeface="Arial"/>
              </a:rPr>
              <a:t>Verifikasi</a:t>
            </a:r>
            <a:r>
              <a:rPr lang="en-US" sz="1350" dirty="0">
                <a:latin typeface="Arial"/>
              </a:rPr>
              <a:t> </a:t>
            </a:r>
            <a:r>
              <a:rPr lang="en-US" sz="1350" dirty="0" err="1">
                <a:latin typeface="Arial"/>
              </a:rPr>
              <a:t>tentang</a:t>
            </a:r>
            <a:r>
              <a:rPr lang="en-US" sz="1350" dirty="0">
                <a:latin typeface="Arial"/>
              </a:rPr>
              <a:t>    </a:t>
            </a:r>
            <a:r>
              <a:rPr lang="en-US" sz="1350" dirty="0" err="1">
                <a:latin typeface="Arial"/>
              </a:rPr>
              <a:t>peserta</a:t>
            </a:r>
            <a:r>
              <a:rPr lang="en-US" sz="1350" dirty="0">
                <a:latin typeface="Arial"/>
              </a:rPr>
              <a:t> </a:t>
            </a:r>
            <a:r>
              <a:rPr lang="en-US" sz="1350" dirty="0" err="1">
                <a:latin typeface="Arial"/>
              </a:rPr>
              <a:t>Kongres</a:t>
            </a:r>
            <a:endParaRPr lang="en-US" sz="1350" dirty="0">
              <a:latin typeface="Arial"/>
            </a:endParaRPr>
          </a:p>
          <a:p>
            <a:pPr marL="465468" algn="just">
              <a:lnSpc>
                <a:spcPts val="1620"/>
              </a:lnSpc>
            </a:pPr>
            <a:r>
              <a:rPr lang="en-US" sz="1350" dirty="0" err="1">
                <a:latin typeface="Arial"/>
              </a:rPr>
              <a:t>pada</a:t>
            </a:r>
            <a:r>
              <a:rPr lang="en-US" sz="1350" dirty="0">
                <a:latin typeface="Arial"/>
              </a:rPr>
              <a:t> </a:t>
            </a:r>
            <a:r>
              <a:rPr lang="en-US" sz="1350" dirty="0" err="1">
                <a:latin typeface="Arial"/>
              </a:rPr>
              <a:t>saat</a:t>
            </a:r>
            <a:r>
              <a:rPr lang="en-US" sz="1350" dirty="0">
                <a:latin typeface="Arial"/>
              </a:rPr>
              <a:t> </a:t>
            </a:r>
            <a:r>
              <a:rPr lang="en-US" sz="1350" dirty="0" err="1">
                <a:latin typeface="Arial"/>
              </a:rPr>
              <a:t>Kongres</a:t>
            </a:r>
            <a:r>
              <a:rPr lang="en-US" sz="1350" dirty="0">
                <a:latin typeface="Arial"/>
              </a:rPr>
              <a:t> </a:t>
            </a:r>
            <a:r>
              <a:rPr lang="en-US" sz="1350" dirty="0" err="1">
                <a:latin typeface="Arial"/>
              </a:rPr>
              <a:t>kepada</a:t>
            </a:r>
            <a:r>
              <a:rPr lang="en-US" sz="1350" dirty="0">
                <a:latin typeface="Arial"/>
              </a:rPr>
              <a:t> Presidium, Tim </a:t>
            </a:r>
            <a:r>
              <a:rPr lang="en-US" sz="1350" dirty="0" err="1">
                <a:latin typeface="Arial"/>
              </a:rPr>
              <a:t>Pemilihan</a:t>
            </a:r>
            <a:r>
              <a:rPr lang="en-US" sz="1350" dirty="0">
                <a:latin typeface="Arial"/>
              </a:rPr>
              <a:t>, </a:t>
            </a:r>
            <a:r>
              <a:rPr lang="en-US" sz="1350" dirty="0" err="1">
                <a:latin typeface="Arial"/>
              </a:rPr>
              <a:t>dan</a:t>
            </a:r>
            <a:r>
              <a:rPr lang="en-US" sz="1350" dirty="0">
                <a:latin typeface="Arial"/>
              </a:rPr>
              <a:t> Tim </a:t>
            </a:r>
            <a:r>
              <a:rPr lang="en-US" sz="1350" dirty="0" err="1">
                <a:latin typeface="Arial"/>
              </a:rPr>
              <a:t>Pengawas</a:t>
            </a:r>
            <a:r>
              <a:rPr lang="en-US" sz="1350" dirty="0">
                <a:latin typeface="Arial"/>
              </a:rPr>
              <a:t>.</a:t>
            </a:r>
          </a:p>
        </p:txBody>
      </p:sp>
      <p:sp>
        <p:nvSpPr>
          <p:cNvPr id="5" name="Rectangle 4"/>
          <p:cNvSpPr/>
          <p:nvPr/>
        </p:nvSpPr>
        <p:spPr>
          <a:xfrm>
            <a:off x="4030975" y="829024"/>
            <a:ext cx="4738956" cy="3968728"/>
          </a:xfrm>
          <a:prstGeom prst="rect">
            <a:avLst/>
          </a:prstGeom>
        </p:spPr>
        <p:txBody>
          <a:bodyPr lIns="0" tIns="0" rIns="0" bIns="0">
            <a:noAutofit/>
          </a:bodyPr>
          <a:lstStyle/>
          <a:p>
            <a:pPr algn="ctr">
              <a:lnSpc>
                <a:spcPts val="1852"/>
              </a:lnSpc>
            </a:pPr>
            <a:r>
              <a:rPr lang="en-US" sz="1543" b="1" dirty="0">
                <a:latin typeface="Arial"/>
              </a:rPr>
              <a:t>TIM PEMILIHAN</a:t>
            </a:r>
          </a:p>
          <a:p>
            <a:pPr marL="465468" indent="-465468" algn="just">
              <a:lnSpc>
                <a:spcPts val="1852"/>
              </a:lnSpc>
            </a:pPr>
            <a:r>
              <a:rPr lang="en-US" sz="1543" dirty="0">
                <a:latin typeface="Arial"/>
              </a:rPr>
              <a:t>1.    </a:t>
            </a:r>
            <a:r>
              <a:rPr lang="en-US" sz="1543" dirty="0" err="1">
                <a:latin typeface="Arial"/>
              </a:rPr>
              <a:t>Mengkoordinir</a:t>
            </a:r>
            <a:r>
              <a:rPr lang="en-US" sz="1543" dirty="0">
                <a:latin typeface="Arial"/>
              </a:rPr>
              <a:t> </a:t>
            </a:r>
            <a:r>
              <a:rPr lang="en-US" sz="1543" dirty="0" err="1">
                <a:latin typeface="Arial"/>
              </a:rPr>
              <a:t>sosialisasi</a:t>
            </a:r>
            <a:r>
              <a:rPr lang="en-US" sz="1543" dirty="0">
                <a:latin typeface="Arial"/>
              </a:rPr>
              <a:t> (</a:t>
            </a:r>
            <a:r>
              <a:rPr lang="en-US" sz="1543" dirty="0" err="1">
                <a:latin typeface="Arial"/>
              </a:rPr>
              <a:t>kampanye</a:t>
            </a:r>
            <a:r>
              <a:rPr lang="en-US" sz="1543" dirty="0">
                <a:latin typeface="Arial"/>
              </a:rPr>
              <a:t>) </a:t>
            </a:r>
            <a:r>
              <a:rPr lang="en-US" sz="1543" dirty="0" err="1">
                <a:latin typeface="Arial"/>
              </a:rPr>
              <a:t>bakal</a:t>
            </a:r>
            <a:r>
              <a:rPr lang="en-US" sz="1543" dirty="0">
                <a:latin typeface="Arial"/>
              </a:rPr>
              <a:t> </a:t>
            </a:r>
            <a:r>
              <a:rPr lang="en-US" sz="1543" dirty="0" err="1">
                <a:latin typeface="Arial"/>
              </a:rPr>
              <a:t>calon</a:t>
            </a:r>
            <a:r>
              <a:rPr lang="en-US" sz="1543" dirty="0">
                <a:latin typeface="Arial"/>
              </a:rPr>
              <a:t> </a:t>
            </a:r>
            <a:r>
              <a:rPr lang="en-US" sz="1543" dirty="0" err="1">
                <a:latin typeface="Arial"/>
              </a:rPr>
              <a:t>Ketua</a:t>
            </a:r>
            <a:r>
              <a:rPr lang="en-US" sz="1543" dirty="0">
                <a:latin typeface="Arial"/>
              </a:rPr>
              <a:t> </a:t>
            </a:r>
            <a:r>
              <a:rPr lang="en-US" sz="1543" dirty="0" err="1">
                <a:latin typeface="Arial"/>
              </a:rPr>
              <a:t>Umum</a:t>
            </a:r>
            <a:r>
              <a:rPr lang="en-US" sz="1543" dirty="0">
                <a:latin typeface="Arial"/>
              </a:rPr>
              <a:t>;</a:t>
            </a:r>
          </a:p>
          <a:p>
            <a:pPr marL="403225" indent="-403225" algn="just">
              <a:lnSpc>
                <a:spcPts val="1852"/>
              </a:lnSpc>
            </a:pPr>
            <a:r>
              <a:rPr lang="en-US" sz="1543" dirty="0">
                <a:latin typeface="Arial"/>
              </a:rPr>
              <a:t>2.  </a:t>
            </a:r>
            <a:r>
              <a:rPr lang="en-US" sz="1543" dirty="0" err="1">
                <a:latin typeface="Arial"/>
              </a:rPr>
              <a:t>Membantu</a:t>
            </a:r>
            <a:r>
              <a:rPr lang="en-US" sz="1543" dirty="0">
                <a:latin typeface="Arial"/>
              </a:rPr>
              <a:t> Presidium </a:t>
            </a:r>
            <a:r>
              <a:rPr lang="en-US" sz="1543" dirty="0" err="1">
                <a:latin typeface="Arial"/>
              </a:rPr>
              <a:t>atas</a:t>
            </a:r>
            <a:r>
              <a:rPr lang="en-US" sz="1543" dirty="0">
                <a:latin typeface="Arial"/>
              </a:rPr>
              <a:t> </a:t>
            </a:r>
            <a:r>
              <a:rPr lang="en-US" sz="1543" dirty="0" err="1">
                <a:latin typeface="Arial"/>
              </a:rPr>
              <a:t>terlaksananya</a:t>
            </a:r>
            <a:r>
              <a:rPr lang="en-US" sz="1543" dirty="0">
                <a:latin typeface="Arial"/>
              </a:rPr>
              <a:t> </a:t>
            </a:r>
            <a:r>
              <a:rPr lang="en-US" sz="1543" dirty="0" err="1">
                <a:latin typeface="Arial"/>
              </a:rPr>
              <a:t>pemilihan</a:t>
            </a:r>
            <a:r>
              <a:rPr lang="en-US" sz="1543" dirty="0">
                <a:latin typeface="Arial"/>
              </a:rPr>
              <a:t> </a:t>
            </a:r>
            <a:r>
              <a:rPr lang="en-US" sz="1543" dirty="0" err="1">
                <a:latin typeface="Arial"/>
              </a:rPr>
              <a:t>Ketua</a:t>
            </a:r>
            <a:r>
              <a:rPr lang="en-US" sz="1543" dirty="0">
                <a:latin typeface="Arial"/>
              </a:rPr>
              <a:t> </a:t>
            </a:r>
            <a:r>
              <a:rPr lang="en-US" sz="1543" dirty="0" err="1">
                <a:latin typeface="Arial"/>
              </a:rPr>
              <a:t>Umum</a:t>
            </a:r>
            <a:r>
              <a:rPr lang="en-US" sz="1543" dirty="0">
                <a:latin typeface="Arial"/>
              </a:rPr>
              <a:t> </a:t>
            </a:r>
            <a:r>
              <a:rPr lang="en-US" sz="1543" dirty="0" err="1">
                <a:latin typeface="Arial"/>
              </a:rPr>
              <a:t>dan</a:t>
            </a:r>
            <a:r>
              <a:rPr lang="en-US" sz="1543" dirty="0">
                <a:latin typeface="Arial"/>
              </a:rPr>
              <a:t> </a:t>
            </a:r>
            <a:r>
              <a:rPr lang="en-US" sz="1543" dirty="0" err="1">
                <a:latin typeface="Arial"/>
              </a:rPr>
              <a:t>Dewan</a:t>
            </a:r>
            <a:r>
              <a:rPr lang="en-US" sz="1543" dirty="0">
                <a:latin typeface="Arial"/>
              </a:rPr>
              <a:t> </a:t>
            </a:r>
            <a:r>
              <a:rPr lang="en-US" sz="1543" dirty="0" err="1">
                <a:latin typeface="Arial"/>
              </a:rPr>
              <a:t>Kehormatan</a:t>
            </a:r>
            <a:r>
              <a:rPr lang="en-US" sz="1543" dirty="0">
                <a:latin typeface="Arial"/>
              </a:rPr>
              <a:t> </a:t>
            </a:r>
            <a:r>
              <a:rPr lang="en-US" sz="1543" dirty="0" err="1">
                <a:latin typeface="Arial"/>
              </a:rPr>
              <a:t>Pusat</a:t>
            </a:r>
            <a:r>
              <a:rPr lang="en-US" sz="1543" dirty="0">
                <a:latin typeface="Arial"/>
              </a:rPr>
              <a:t> </a:t>
            </a:r>
            <a:r>
              <a:rPr lang="en-US" sz="1543" dirty="0" err="1">
                <a:latin typeface="Arial"/>
              </a:rPr>
              <a:t>secara</a:t>
            </a:r>
            <a:r>
              <a:rPr lang="en-US" sz="1543" dirty="0">
                <a:latin typeface="Arial"/>
              </a:rPr>
              <a:t> </a:t>
            </a:r>
            <a:r>
              <a:rPr lang="en-US" sz="1543" dirty="0" err="1">
                <a:latin typeface="Arial"/>
              </a:rPr>
              <a:t>langsung</a:t>
            </a:r>
            <a:r>
              <a:rPr lang="en-US" sz="1543" dirty="0">
                <a:latin typeface="Arial"/>
              </a:rPr>
              <a:t>, </a:t>
            </a:r>
            <a:r>
              <a:rPr lang="en-US" sz="1543" dirty="0" err="1">
                <a:latin typeface="Arial"/>
              </a:rPr>
              <a:t>umum</a:t>
            </a:r>
            <a:r>
              <a:rPr lang="en-US" sz="1543" dirty="0">
                <a:latin typeface="Arial"/>
              </a:rPr>
              <a:t>, </a:t>
            </a:r>
            <a:r>
              <a:rPr lang="en-US" sz="1543" dirty="0" err="1">
                <a:latin typeface="Arial"/>
              </a:rPr>
              <a:t>bebas</a:t>
            </a:r>
            <a:r>
              <a:rPr lang="en-US" sz="1543" dirty="0">
                <a:latin typeface="Arial"/>
              </a:rPr>
              <a:t>, </a:t>
            </a:r>
            <a:r>
              <a:rPr lang="en-US" sz="1543" dirty="0" err="1">
                <a:latin typeface="Arial"/>
              </a:rPr>
              <a:t>dan</a:t>
            </a:r>
            <a:r>
              <a:rPr lang="en-US" sz="1543" dirty="0">
                <a:latin typeface="Arial"/>
              </a:rPr>
              <a:t> </a:t>
            </a:r>
            <a:r>
              <a:rPr lang="en-US" sz="1543" dirty="0" err="1">
                <a:latin typeface="Arial"/>
              </a:rPr>
              <a:t>rahasia</a:t>
            </a:r>
            <a:r>
              <a:rPr lang="en-US" sz="1543" dirty="0">
                <a:latin typeface="Arial"/>
              </a:rPr>
              <a:t> (LUBER);</a:t>
            </a:r>
          </a:p>
          <a:p>
            <a:pPr marL="465468" indent="-465468" algn="just">
              <a:lnSpc>
                <a:spcPts val="1852"/>
              </a:lnSpc>
            </a:pPr>
            <a:r>
              <a:rPr lang="en-US" sz="1543" dirty="0">
                <a:latin typeface="Arial"/>
              </a:rPr>
              <a:t>3.    </a:t>
            </a:r>
            <a:r>
              <a:rPr lang="en-US" sz="1543" dirty="0" err="1">
                <a:latin typeface="Arial"/>
              </a:rPr>
              <a:t>Menyediakan</a:t>
            </a:r>
            <a:r>
              <a:rPr lang="en-US" sz="1543" dirty="0">
                <a:latin typeface="Arial"/>
              </a:rPr>
              <a:t> </a:t>
            </a:r>
            <a:r>
              <a:rPr lang="en-US" sz="1543" dirty="0" err="1">
                <a:latin typeface="Arial"/>
              </a:rPr>
              <a:t>logistik</a:t>
            </a:r>
            <a:r>
              <a:rPr lang="en-US" sz="1543" dirty="0">
                <a:latin typeface="Arial"/>
              </a:rPr>
              <a:t> </a:t>
            </a:r>
            <a:r>
              <a:rPr lang="en-US" sz="1543" dirty="0" err="1">
                <a:latin typeface="Arial"/>
              </a:rPr>
              <a:t>untuk</a:t>
            </a:r>
            <a:r>
              <a:rPr lang="en-US" sz="1543" dirty="0">
                <a:latin typeface="Arial"/>
              </a:rPr>
              <a:t> </a:t>
            </a:r>
            <a:r>
              <a:rPr lang="en-US" sz="1543" dirty="0" err="1">
                <a:latin typeface="Arial"/>
              </a:rPr>
              <a:t>keperluan</a:t>
            </a:r>
            <a:r>
              <a:rPr lang="en-US" sz="1543" dirty="0">
                <a:latin typeface="Arial"/>
              </a:rPr>
              <a:t> </a:t>
            </a:r>
            <a:r>
              <a:rPr lang="en-US" sz="1543" dirty="0" err="1">
                <a:latin typeface="Arial"/>
              </a:rPr>
              <a:t>pemilihan</a:t>
            </a:r>
            <a:r>
              <a:rPr lang="en-US" sz="1543" dirty="0">
                <a:latin typeface="Arial"/>
              </a:rPr>
              <a:t>, </a:t>
            </a:r>
            <a:r>
              <a:rPr lang="en-US" sz="1543" dirty="0" err="1">
                <a:latin typeface="Arial"/>
              </a:rPr>
              <a:t>antara</a:t>
            </a:r>
            <a:r>
              <a:rPr lang="en-US" sz="1543" dirty="0">
                <a:latin typeface="Arial"/>
              </a:rPr>
              <a:t> lain: </a:t>
            </a:r>
            <a:r>
              <a:rPr lang="en-US" sz="1543" dirty="0" err="1">
                <a:latin typeface="Arial"/>
              </a:rPr>
              <a:t>kartu</a:t>
            </a:r>
            <a:r>
              <a:rPr lang="en-US" sz="1543" dirty="0">
                <a:latin typeface="Arial"/>
              </a:rPr>
              <a:t> </a:t>
            </a:r>
            <a:r>
              <a:rPr lang="en-US" sz="1543" dirty="0" err="1">
                <a:latin typeface="Arial"/>
              </a:rPr>
              <a:t>suara</a:t>
            </a:r>
            <a:r>
              <a:rPr lang="en-US" sz="1543" dirty="0">
                <a:latin typeface="Arial"/>
              </a:rPr>
              <a:t>, </a:t>
            </a:r>
            <a:r>
              <a:rPr lang="en-US" sz="1543" dirty="0" err="1">
                <a:latin typeface="Arial"/>
              </a:rPr>
              <a:t>kotak</a:t>
            </a:r>
            <a:r>
              <a:rPr lang="en-US" sz="1543" dirty="0">
                <a:latin typeface="Arial"/>
              </a:rPr>
              <a:t> </a:t>
            </a:r>
            <a:r>
              <a:rPr lang="en-US" sz="1543" dirty="0" err="1">
                <a:latin typeface="Arial"/>
              </a:rPr>
              <a:t>suara</a:t>
            </a:r>
            <a:r>
              <a:rPr lang="en-US" sz="1543" dirty="0">
                <a:latin typeface="Arial"/>
              </a:rPr>
              <a:t>, </a:t>
            </a:r>
            <a:r>
              <a:rPr lang="en-US" sz="1543" dirty="0" err="1">
                <a:latin typeface="Arial"/>
              </a:rPr>
              <a:t>bilik</a:t>
            </a:r>
            <a:r>
              <a:rPr lang="en-US" sz="1543" dirty="0">
                <a:latin typeface="Arial"/>
              </a:rPr>
              <a:t> </a:t>
            </a:r>
            <a:r>
              <a:rPr lang="en-US" sz="1543" dirty="0" err="1">
                <a:latin typeface="Arial"/>
              </a:rPr>
              <a:t>suara</a:t>
            </a:r>
            <a:r>
              <a:rPr lang="en-US" sz="1543" dirty="0">
                <a:latin typeface="Arial"/>
              </a:rPr>
              <a:t>, </a:t>
            </a:r>
            <a:r>
              <a:rPr lang="en-US" sz="1543" dirty="0" err="1">
                <a:latin typeface="Arial"/>
              </a:rPr>
              <a:t>alat</a:t>
            </a:r>
            <a:r>
              <a:rPr lang="en-US" sz="1543" dirty="0">
                <a:latin typeface="Arial"/>
              </a:rPr>
              <a:t> </a:t>
            </a:r>
            <a:r>
              <a:rPr lang="en-US" sz="1543" dirty="0" err="1">
                <a:latin typeface="Arial"/>
              </a:rPr>
              <a:t>tulis</a:t>
            </a:r>
            <a:r>
              <a:rPr lang="en-US" sz="1543" dirty="0">
                <a:latin typeface="Arial"/>
              </a:rPr>
              <a:t>, </a:t>
            </a:r>
            <a:r>
              <a:rPr lang="en-US" sz="1543" dirty="0" err="1">
                <a:latin typeface="Arial"/>
              </a:rPr>
              <a:t>tinta</a:t>
            </a:r>
            <a:r>
              <a:rPr lang="en-US" sz="1543" dirty="0">
                <a:latin typeface="Arial"/>
              </a:rPr>
              <a:t> </a:t>
            </a:r>
            <a:r>
              <a:rPr lang="en-US" sz="1543" dirty="0" err="1">
                <a:latin typeface="Arial"/>
              </a:rPr>
              <a:t>suara</a:t>
            </a:r>
            <a:r>
              <a:rPr lang="en-US" sz="1543" dirty="0">
                <a:latin typeface="Arial"/>
              </a:rPr>
              <a:t>, </a:t>
            </a:r>
            <a:r>
              <a:rPr lang="en-US" sz="1543" dirty="0" err="1">
                <a:latin typeface="Arial"/>
              </a:rPr>
              <a:t>dan</a:t>
            </a:r>
            <a:r>
              <a:rPr lang="en-US" sz="1543" dirty="0">
                <a:latin typeface="Arial"/>
              </a:rPr>
              <a:t> </a:t>
            </a:r>
            <a:r>
              <a:rPr lang="en-US" sz="1543" dirty="0" err="1">
                <a:latin typeface="Arial"/>
              </a:rPr>
              <a:t>peralatan</a:t>
            </a:r>
            <a:r>
              <a:rPr lang="en-US" sz="1543" dirty="0">
                <a:latin typeface="Arial"/>
              </a:rPr>
              <a:t> </a:t>
            </a:r>
            <a:r>
              <a:rPr lang="en-US" sz="1543" dirty="0" err="1">
                <a:latin typeface="Arial"/>
              </a:rPr>
              <a:t>lainyang</a:t>
            </a:r>
            <a:r>
              <a:rPr lang="en-US" sz="1543" dirty="0">
                <a:latin typeface="Arial"/>
              </a:rPr>
              <a:t> </a:t>
            </a:r>
            <a:r>
              <a:rPr lang="en-US" sz="1543" dirty="0" err="1">
                <a:latin typeface="Arial"/>
              </a:rPr>
              <a:t>terkait</a:t>
            </a:r>
            <a:r>
              <a:rPr lang="en-US" sz="1543" dirty="0">
                <a:latin typeface="Arial"/>
              </a:rPr>
              <a:t> </a:t>
            </a:r>
            <a:r>
              <a:rPr lang="en-US" sz="1543" dirty="0" err="1">
                <a:latin typeface="Arial"/>
              </a:rPr>
              <a:t>dengan</a:t>
            </a:r>
            <a:r>
              <a:rPr lang="en-US" sz="1543" dirty="0">
                <a:latin typeface="Arial"/>
              </a:rPr>
              <a:t> </a:t>
            </a:r>
            <a:r>
              <a:rPr lang="en-US" sz="1543" dirty="0" err="1">
                <a:latin typeface="Arial"/>
              </a:rPr>
              <a:t>pemilihan</a:t>
            </a:r>
            <a:r>
              <a:rPr lang="en-US" sz="1543" dirty="0">
                <a:latin typeface="Arial"/>
              </a:rPr>
              <a:t>;</a:t>
            </a:r>
          </a:p>
          <a:p>
            <a:pPr marL="465468" indent="-465468" algn="just">
              <a:lnSpc>
                <a:spcPts val="1852"/>
              </a:lnSpc>
            </a:pPr>
            <a:r>
              <a:rPr lang="en-US" sz="1543" dirty="0">
                <a:latin typeface="Arial"/>
              </a:rPr>
              <a:t>4.  </a:t>
            </a:r>
            <a:r>
              <a:rPr lang="en-US" sz="1543" dirty="0" err="1">
                <a:latin typeface="Arial"/>
              </a:rPr>
              <a:t>Menerima</a:t>
            </a:r>
            <a:r>
              <a:rPr lang="en-US" sz="1543" dirty="0">
                <a:latin typeface="Arial"/>
              </a:rPr>
              <a:t> </a:t>
            </a:r>
            <a:r>
              <a:rPr lang="en-US" sz="1543" dirty="0" err="1">
                <a:latin typeface="Arial"/>
              </a:rPr>
              <a:t>daftar</a:t>
            </a:r>
            <a:r>
              <a:rPr lang="en-US" sz="1543" dirty="0">
                <a:latin typeface="Arial"/>
              </a:rPr>
              <a:t> </a:t>
            </a:r>
            <a:r>
              <a:rPr lang="en-US" sz="1543" dirty="0" err="1">
                <a:latin typeface="Arial"/>
              </a:rPr>
              <a:t>peserta</a:t>
            </a:r>
            <a:r>
              <a:rPr lang="en-US" sz="1543" dirty="0">
                <a:latin typeface="Arial"/>
              </a:rPr>
              <a:t> </a:t>
            </a:r>
            <a:r>
              <a:rPr lang="en-US" sz="1543" dirty="0" err="1">
                <a:latin typeface="Arial"/>
              </a:rPr>
              <a:t>Kongres</a:t>
            </a:r>
            <a:r>
              <a:rPr lang="en-US" sz="1543" dirty="0">
                <a:latin typeface="Arial"/>
              </a:rPr>
              <a:t> </a:t>
            </a:r>
            <a:r>
              <a:rPr lang="en-US" sz="1543" dirty="0" err="1">
                <a:latin typeface="Arial"/>
              </a:rPr>
              <a:t>dari</a:t>
            </a:r>
            <a:r>
              <a:rPr lang="en-US" sz="1543" dirty="0">
                <a:latin typeface="Arial"/>
              </a:rPr>
              <a:t> Tim </a:t>
            </a:r>
            <a:r>
              <a:rPr lang="en-US" sz="1543" dirty="0" err="1">
                <a:latin typeface="Arial"/>
              </a:rPr>
              <a:t>Verifikasi</a:t>
            </a:r>
            <a:r>
              <a:rPr lang="en-US" sz="1543" dirty="0">
                <a:latin typeface="Arial"/>
              </a:rPr>
              <a:t> </a:t>
            </a:r>
            <a:r>
              <a:rPr lang="en-US" sz="1543" dirty="0" err="1">
                <a:latin typeface="Arial"/>
              </a:rPr>
              <a:t>sebagai</a:t>
            </a:r>
            <a:r>
              <a:rPr lang="en-US" sz="1543" dirty="0">
                <a:latin typeface="Arial"/>
              </a:rPr>
              <a:t> </a:t>
            </a:r>
            <a:r>
              <a:rPr lang="en-US" sz="1543" dirty="0" err="1">
                <a:latin typeface="Arial"/>
              </a:rPr>
              <a:t>dasar</a:t>
            </a:r>
            <a:r>
              <a:rPr lang="en-US" sz="1543" dirty="0">
                <a:latin typeface="Arial"/>
              </a:rPr>
              <a:t> </a:t>
            </a:r>
            <a:r>
              <a:rPr lang="en-US" sz="1543" dirty="0" err="1">
                <a:latin typeface="Arial"/>
              </a:rPr>
              <a:t>pelaksanaan</a:t>
            </a:r>
            <a:r>
              <a:rPr lang="en-US" sz="1543" dirty="0">
                <a:latin typeface="Arial"/>
              </a:rPr>
              <a:t> </a:t>
            </a:r>
            <a:r>
              <a:rPr lang="en-US" sz="1543" dirty="0" err="1">
                <a:latin typeface="Arial"/>
              </a:rPr>
              <a:t>pemilihan</a:t>
            </a:r>
            <a:r>
              <a:rPr lang="en-US" sz="1543" dirty="0">
                <a:latin typeface="Arial"/>
              </a:rPr>
              <a:t>;</a:t>
            </a:r>
          </a:p>
          <a:p>
            <a:pPr marL="465468" indent="-465468" algn="just">
              <a:lnSpc>
                <a:spcPts val="1852"/>
              </a:lnSpc>
            </a:pPr>
            <a:r>
              <a:rPr lang="en-US" sz="1543" dirty="0">
                <a:latin typeface="Arial"/>
              </a:rPr>
              <a:t>5.  </a:t>
            </a:r>
            <a:r>
              <a:rPr lang="en-US" sz="1543" dirty="0" err="1">
                <a:latin typeface="Arial"/>
              </a:rPr>
              <a:t>Mempersiapkan</a:t>
            </a:r>
            <a:r>
              <a:rPr lang="en-US" sz="1543" dirty="0">
                <a:latin typeface="Arial"/>
              </a:rPr>
              <a:t> </a:t>
            </a:r>
            <a:r>
              <a:rPr lang="en-US" sz="1543" dirty="0" err="1">
                <a:latin typeface="Arial"/>
              </a:rPr>
              <a:t>tata</a:t>
            </a:r>
            <a:r>
              <a:rPr lang="en-US" sz="1543" dirty="0">
                <a:latin typeface="Arial"/>
              </a:rPr>
              <a:t> </a:t>
            </a:r>
            <a:r>
              <a:rPr lang="en-US" sz="1543" dirty="0" err="1">
                <a:latin typeface="Arial"/>
              </a:rPr>
              <a:t>ruang</a:t>
            </a:r>
            <a:r>
              <a:rPr lang="en-US" sz="1543" dirty="0">
                <a:latin typeface="Arial"/>
              </a:rPr>
              <a:t> (</a:t>
            </a:r>
            <a:r>
              <a:rPr lang="en-US" sz="1543" i="1" dirty="0">
                <a:latin typeface="Arial"/>
              </a:rPr>
              <a:t>layout</a:t>
            </a:r>
            <a:r>
              <a:rPr lang="en-US" sz="1543" dirty="0">
                <a:latin typeface="Arial"/>
              </a:rPr>
              <a:t>) </a:t>
            </a:r>
            <a:r>
              <a:rPr lang="en-US" sz="1543" dirty="0" err="1">
                <a:latin typeface="Arial"/>
              </a:rPr>
              <a:t>dan</a:t>
            </a:r>
            <a:r>
              <a:rPr lang="en-US" sz="1543" dirty="0">
                <a:latin typeface="Arial"/>
              </a:rPr>
              <a:t> </a:t>
            </a:r>
            <a:r>
              <a:rPr lang="en-US" sz="1543" dirty="0" err="1">
                <a:latin typeface="Arial"/>
              </a:rPr>
              <a:t>alur</a:t>
            </a:r>
            <a:r>
              <a:rPr lang="en-US" sz="1543" dirty="0">
                <a:latin typeface="Arial"/>
              </a:rPr>
              <a:t> </a:t>
            </a:r>
            <a:r>
              <a:rPr lang="en-US" sz="1543" dirty="0" err="1">
                <a:latin typeface="Arial"/>
              </a:rPr>
              <a:t>pemilihan</a:t>
            </a:r>
            <a:r>
              <a:rPr lang="en-US" sz="1543" dirty="0">
                <a:latin typeface="Arial"/>
              </a:rPr>
              <a:t>;</a:t>
            </a:r>
          </a:p>
        </p:txBody>
      </p:sp>
      <p:sp>
        <p:nvSpPr>
          <p:cNvPr id="6" name="Rectangle 5"/>
          <p:cNvSpPr/>
          <p:nvPr/>
        </p:nvSpPr>
        <p:spPr>
          <a:xfrm>
            <a:off x="4033915" y="4356782"/>
            <a:ext cx="4721317" cy="440970"/>
          </a:xfrm>
          <a:prstGeom prst="rect">
            <a:avLst/>
          </a:prstGeom>
        </p:spPr>
        <p:txBody>
          <a:bodyPr lIns="0" tIns="0" rIns="0" bIns="0">
            <a:noAutofit/>
          </a:bodyPr>
          <a:lstStyle/>
          <a:p>
            <a:pPr marL="465468" indent="-465468">
              <a:lnSpc>
                <a:spcPts val="1852"/>
              </a:lnSpc>
            </a:pPr>
            <a:r>
              <a:rPr lang="en-US" sz="1543" dirty="0">
                <a:latin typeface="Arial"/>
              </a:rPr>
              <a:t>6.     </a:t>
            </a:r>
            <a:r>
              <a:rPr lang="en-US" sz="1543" dirty="0" err="1">
                <a:latin typeface="Arial"/>
              </a:rPr>
              <a:t>Menghitung</a:t>
            </a:r>
            <a:r>
              <a:rPr lang="en-US" sz="1543" dirty="0">
                <a:latin typeface="Arial"/>
              </a:rPr>
              <a:t> </a:t>
            </a:r>
            <a:r>
              <a:rPr lang="en-US" sz="1543" dirty="0" err="1">
                <a:latin typeface="Arial"/>
              </a:rPr>
              <a:t>suara</a:t>
            </a:r>
            <a:r>
              <a:rPr lang="en-US" sz="1543" dirty="0">
                <a:latin typeface="Arial"/>
              </a:rPr>
              <a:t> </a:t>
            </a:r>
            <a:r>
              <a:rPr lang="en-US" sz="1543" dirty="0" err="1">
                <a:latin typeface="Arial"/>
              </a:rPr>
              <a:t>sah</a:t>
            </a:r>
            <a:r>
              <a:rPr lang="en-US" sz="1543" dirty="0">
                <a:latin typeface="Arial"/>
              </a:rPr>
              <a:t> </a:t>
            </a:r>
            <a:r>
              <a:rPr lang="en-US" sz="1543" dirty="0" err="1">
                <a:latin typeface="Arial"/>
              </a:rPr>
              <a:t>atau</a:t>
            </a:r>
            <a:r>
              <a:rPr lang="en-US" sz="1543" dirty="0">
                <a:latin typeface="Arial"/>
              </a:rPr>
              <a:t> </a:t>
            </a:r>
            <a:r>
              <a:rPr lang="en-US" sz="1543" dirty="0" err="1">
                <a:latin typeface="Arial"/>
              </a:rPr>
              <a:t>tidak</a:t>
            </a:r>
            <a:r>
              <a:rPr lang="en-US" sz="1543" dirty="0">
                <a:latin typeface="Arial"/>
              </a:rPr>
              <a:t> </a:t>
            </a:r>
            <a:r>
              <a:rPr lang="en-US" sz="1543" dirty="0" err="1">
                <a:latin typeface="Arial"/>
              </a:rPr>
              <a:t>sah</a:t>
            </a:r>
            <a:r>
              <a:rPr lang="en-US" sz="1543" dirty="0">
                <a:latin typeface="Arial"/>
              </a:rPr>
              <a:t> </a:t>
            </a:r>
            <a:r>
              <a:rPr lang="en-US" sz="1543" dirty="0" err="1">
                <a:latin typeface="Arial"/>
              </a:rPr>
              <a:t>dan</a:t>
            </a:r>
            <a:r>
              <a:rPr lang="en-US" sz="1543" dirty="0">
                <a:latin typeface="Arial"/>
              </a:rPr>
              <a:t> abstain;</a:t>
            </a:r>
          </a:p>
        </p:txBody>
      </p:sp>
      <p:sp>
        <p:nvSpPr>
          <p:cNvPr id="7" name="Rectangle 6"/>
          <p:cNvSpPr/>
          <p:nvPr/>
        </p:nvSpPr>
        <p:spPr>
          <a:xfrm>
            <a:off x="8916921" y="1170040"/>
            <a:ext cx="2695796" cy="4474374"/>
          </a:xfrm>
          <a:prstGeom prst="rect">
            <a:avLst/>
          </a:prstGeom>
        </p:spPr>
        <p:txBody>
          <a:bodyPr lIns="0" tIns="0" rIns="0" bIns="0">
            <a:noAutofit/>
          </a:bodyPr>
          <a:lstStyle/>
          <a:p>
            <a:pPr algn="ctr">
              <a:lnSpc>
                <a:spcPts val="2083"/>
              </a:lnSpc>
            </a:pPr>
            <a:r>
              <a:rPr lang="en-US" sz="1736" b="1">
                <a:latin typeface="Arial"/>
              </a:rPr>
              <a:t>TIM PENGAWAS</a:t>
            </a:r>
          </a:p>
          <a:p>
            <a:pPr marL="355225" indent="-355225">
              <a:lnSpc>
                <a:spcPts val="2083"/>
              </a:lnSpc>
            </a:pPr>
            <a:r>
              <a:rPr lang="en-US" sz="1736">
                <a:latin typeface="Arial"/>
              </a:rPr>
              <a:t>1.    Mengawasi dan mengevaluasi sejak proses pelaksanaan sosialisasi (kampanye) sampai dengan terpilih dan ditetapkannya Ketua Umum oleh Kongres;</a:t>
            </a:r>
          </a:p>
          <a:p>
            <a:pPr marL="355225" indent="-355225">
              <a:lnSpc>
                <a:spcPts val="2083"/>
              </a:lnSpc>
            </a:pPr>
            <a:r>
              <a:rPr lang="en-US" sz="1736">
                <a:latin typeface="Arial"/>
              </a:rPr>
              <a:t>2.    Mengawasi pelaksanaan pemilihan Ketua Umum dan Anggota Dewan Kehormatan Pusat;</a:t>
            </a:r>
          </a:p>
          <a:p>
            <a:pPr marL="355225" indent="-355225">
              <a:lnSpc>
                <a:spcPts val="2083"/>
              </a:lnSpc>
            </a:pPr>
            <a:r>
              <a:rPr lang="en-US" sz="1736">
                <a:latin typeface="Arial"/>
              </a:rPr>
              <a:t>3.    Membuat Berita Acara atas setiap pelanggaran yang terjadi</a:t>
            </a:r>
          </a:p>
        </p:txBody>
      </p:sp>
    </p:spTree>
    <p:extLst>
      <p:ext uri="{BB962C8B-B14F-4D97-AF65-F5344CB8AC3E}">
        <p14:creationId xmlns:p14="http://schemas.microsoft.com/office/powerpoint/2010/main" val="2574251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6133" y="3098548"/>
            <a:ext cx="449789" cy="458609"/>
          </a:xfrm>
          <a:prstGeom prst="rect">
            <a:avLst/>
          </a:prstGeom>
        </p:spPr>
      </p:pic>
      <p:pic>
        <p:nvPicPr>
          <p:cNvPr id="3" name="Picture 2"/>
          <p:cNvPicPr>
            <a:picLocks noChangeAspect="1"/>
          </p:cNvPicPr>
          <p:nvPr/>
        </p:nvPicPr>
        <p:blipFill>
          <a:blip r:embed="rId3"/>
          <a:stretch>
            <a:fillRect/>
          </a:stretch>
        </p:blipFill>
        <p:spPr>
          <a:xfrm>
            <a:off x="1147032" y="320438"/>
            <a:ext cx="8910531" cy="2460612"/>
          </a:xfrm>
          <a:prstGeom prst="rect">
            <a:avLst/>
          </a:prstGeom>
        </p:spPr>
      </p:pic>
      <p:pic>
        <p:nvPicPr>
          <p:cNvPr id="4" name="Picture 3"/>
          <p:cNvPicPr>
            <a:picLocks noChangeAspect="1"/>
          </p:cNvPicPr>
          <p:nvPr/>
        </p:nvPicPr>
        <p:blipFill>
          <a:blip r:embed="rId4"/>
          <a:stretch>
            <a:fillRect/>
          </a:stretch>
        </p:blipFill>
        <p:spPr>
          <a:xfrm>
            <a:off x="11289339" y="3104428"/>
            <a:ext cx="611478" cy="3451324"/>
          </a:xfrm>
          <a:prstGeom prst="rect">
            <a:avLst/>
          </a:prstGeom>
        </p:spPr>
      </p:pic>
      <p:sp>
        <p:nvSpPr>
          <p:cNvPr id="5" name="Rectangle 4"/>
          <p:cNvSpPr/>
          <p:nvPr/>
        </p:nvSpPr>
        <p:spPr>
          <a:xfrm>
            <a:off x="147501" y="6088324"/>
            <a:ext cx="440970" cy="479187"/>
          </a:xfrm>
          <a:prstGeom prst="rect">
            <a:avLst/>
          </a:prstGeom>
          <a:solidFill>
            <a:srgbClr val="CDCDCD"/>
          </a:solidFill>
        </p:spPr>
        <p:txBody>
          <a:bodyPr lIns="0" tIns="0" rIns="0" bIns="0">
            <a:noAutofit/>
          </a:bodyPr>
          <a:lstStyle/>
          <a:p>
            <a:r>
              <a:rPr lang="en-US" sz="965" i="1">
                <a:solidFill>
                  <a:srgbClr val="1A9FDF"/>
                </a:solidFill>
                <a:latin typeface="Arial"/>
              </a:rPr>
              <a:t>m</a:t>
            </a:r>
          </a:p>
          <a:p>
            <a:r>
              <a:rPr lang="en-US" sz="2315" b="1">
                <a:solidFill>
                  <a:srgbClr val="1A9FDF"/>
                </a:solidFill>
                <a:latin typeface="Arial"/>
              </a:rPr>
              <a:t>cz</a:t>
            </a:r>
          </a:p>
        </p:txBody>
      </p:sp>
      <p:sp>
        <p:nvSpPr>
          <p:cNvPr id="6" name="Rectangle 5"/>
          <p:cNvSpPr/>
          <p:nvPr/>
        </p:nvSpPr>
        <p:spPr>
          <a:xfrm>
            <a:off x="3828129" y="3686508"/>
            <a:ext cx="4950622" cy="2639940"/>
          </a:xfrm>
          <a:prstGeom prst="rect">
            <a:avLst/>
          </a:prstGeom>
        </p:spPr>
        <p:txBody>
          <a:bodyPr lIns="0" tIns="0" rIns="0" bIns="0">
            <a:noAutofit/>
          </a:bodyPr>
          <a:lstStyle/>
          <a:p>
            <a:pPr algn="just">
              <a:lnSpc>
                <a:spcPts val="5532"/>
              </a:lnSpc>
            </a:pPr>
            <a:r>
              <a:rPr lang="en-US" sz="3086">
                <a:latin typeface="Segoe UI"/>
              </a:rPr>
              <a:t>KEPENGURUSAN :</a:t>
            </a:r>
          </a:p>
          <a:p>
            <a:pPr algn="just">
              <a:lnSpc>
                <a:spcPts val="5532"/>
              </a:lnSpc>
            </a:pPr>
            <a:r>
              <a:rPr lang="en-US" sz="3086">
                <a:latin typeface="Segoe UI"/>
              </a:rPr>
              <a:t>1)    Pengurus Pusat</a:t>
            </a:r>
          </a:p>
          <a:p>
            <a:pPr algn="just">
              <a:lnSpc>
                <a:spcPts val="5532"/>
              </a:lnSpc>
            </a:pPr>
            <a:r>
              <a:rPr lang="en-US" sz="3086">
                <a:latin typeface="Segoe UI"/>
              </a:rPr>
              <a:t>2)    Pengurus Wilayah</a:t>
            </a:r>
          </a:p>
          <a:p>
            <a:pPr algn="just">
              <a:lnSpc>
                <a:spcPts val="5532"/>
              </a:lnSpc>
            </a:pPr>
            <a:r>
              <a:rPr lang="en-US" sz="3086">
                <a:latin typeface="Segoe UI"/>
              </a:rPr>
              <a:t>3)    Pengurus Daerah</a:t>
            </a:r>
          </a:p>
        </p:txBody>
      </p:sp>
    </p:spTree>
    <p:extLst>
      <p:ext uri="{BB962C8B-B14F-4D97-AF65-F5344CB8AC3E}">
        <p14:creationId xmlns:p14="http://schemas.microsoft.com/office/powerpoint/2010/main" val="1659541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497467" y="52916"/>
            <a:ext cx="2263645" cy="3063271"/>
          </a:xfrm>
          <a:prstGeom prst="rect">
            <a:avLst/>
          </a:prstGeom>
        </p:spPr>
      </p:pic>
      <p:sp>
        <p:nvSpPr>
          <p:cNvPr id="3" name="Rectangle 2"/>
          <p:cNvSpPr/>
          <p:nvPr/>
        </p:nvSpPr>
        <p:spPr>
          <a:xfrm>
            <a:off x="664906" y="682033"/>
            <a:ext cx="2528227" cy="5256361"/>
          </a:xfrm>
          <a:prstGeom prst="rect">
            <a:avLst/>
          </a:prstGeom>
        </p:spPr>
        <p:txBody>
          <a:bodyPr lIns="0" tIns="0" rIns="0" bIns="0">
            <a:noAutofit/>
          </a:bodyPr>
          <a:lstStyle/>
          <a:p>
            <a:pPr algn="just">
              <a:lnSpc>
                <a:spcPts val="2060"/>
              </a:lnSpc>
            </a:pPr>
            <a:r>
              <a:rPr lang="en-US" sz="1350" dirty="0" err="1">
                <a:latin typeface="Arial"/>
              </a:rPr>
              <a:t>Pengurus</a:t>
            </a:r>
            <a:r>
              <a:rPr lang="en-US" sz="1350" dirty="0">
                <a:latin typeface="Arial"/>
              </a:rPr>
              <a:t> </a:t>
            </a:r>
            <a:r>
              <a:rPr lang="en-US" sz="1350" dirty="0" err="1">
                <a:latin typeface="Arial"/>
              </a:rPr>
              <a:t>Pusat</a:t>
            </a:r>
            <a:endParaRPr lang="en-US" sz="1350" dirty="0">
              <a:latin typeface="Arial"/>
            </a:endParaRPr>
          </a:p>
          <a:p>
            <a:pPr algn="just">
              <a:lnSpc>
                <a:spcPts val="2060"/>
              </a:lnSpc>
            </a:pPr>
            <a:r>
              <a:rPr lang="en-US" sz="1350" dirty="0">
                <a:latin typeface="Arial"/>
              </a:rPr>
              <a:t>1.    </a:t>
            </a:r>
            <a:r>
              <a:rPr lang="en-US" sz="1350" dirty="0" err="1">
                <a:latin typeface="Arial"/>
              </a:rPr>
              <a:t>Pengurus</a:t>
            </a:r>
            <a:r>
              <a:rPr lang="en-US" sz="1350" dirty="0">
                <a:latin typeface="Arial"/>
              </a:rPr>
              <a:t>    </a:t>
            </a:r>
            <a:r>
              <a:rPr lang="en-US" sz="1350" dirty="0" err="1">
                <a:latin typeface="Arial"/>
              </a:rPr>
              <a:t>Pusat</a:t>
            </a:r>
            <a:endParaRPr lang="en-US" sz="1350" dirty="0">
              <a:latin typeface="Arial"/>
            </a:endParaRPr>
          </a:p>
          <a:p>
            <a:pPr marL="306229" algn="just">
              <a:lnSpc>
                <a:spcPts val="2060"/>
              </a:lnSpc>
            </a:pPr>
            <a:r>
              <a:rPr lang="en-US" sz="1350" dirty="0" err="1">
                <a:latin typeface="Arial"/>
              </a:rPr>
              <a:t>berkedudukan</a:t>
            </a:r>
            <a:r>
              <a:rPr lang="en-US" sz="1350" dirty="0">
                <a:latin typeface="Arial"/>
              </a:rPr>
              <a:t>    </a:t>
            </a:r>
            <a:r>
              <a:rPr lang="en-US" sz="1350" dirty="0" err="1">
                <a:latin typeface="Arial"/>
              </a:rPr>
              <a:t>diIbukota</a:t>
            </a:r>
            <a:r>
              <a:rPr lang="en-US" sz="1350" dirty="0">
                <a:latin typeface="Arial"/>
              </a:rPr>
              <a:t>    Negara </a:t>
            </a:r>
            <a:r>
              <a:rPr lang="en-US" sz="1350" dirty="0" err="1">
                <a:latin typeface="Arial"/>
              </a:rPr>
              <a:t>Republik</a:t>
            </a:r>
            <a:r>
              <a:rPr lang="en-US" sz="1350" dirty="0">
                <a:latin typeface="Arial"/>
              </a:rPr>
              <a:t> Indonesia </a:t>
            </a:r>
            <a:r>
              <a:rPr lang="en-US" sz="1350" dirty="0" err="1">
                <a:latin typeface="Arial"/>
              </a:rPr>
              <a:t>dan</a:t>
            </a:r>
            <a:r>
              <a:rPr lang="en-US" sz="1350" dirty="0">
                <a:latin typeface="Arial"/>
              </a:rPr>
              <a:t> </a:t>
            </a:r>
            <a:r>
              <a:rPr lang="en-US" sz="1350" dirty="0" err="1">
                <a:latin typeface="Arial"/>
              </a:rPr>
              <a:t>merupakan</a:t>
            </a:r>
            <a:r>
              <a:rPr lang="en-US" sz="1350" dirty="0">
                <a:latin typeface="Arial"/>
              </a:rPr>
              <a:t> </a:t>
            </a:r>
            <a:r>
              <a:rPr lang="en-US" sz="1350" dirty="0" err="1">
                <a:latin typeface="Arial"/>
              </a:rPr>
              <a:t>pimpinan</a:t>
            </a:r>
            <a:r>
              <a:rPr lang="en-US" sz="1350" dirty="0">
                <a:latin typeface="Arial"/>
              </a:rPr>
              <a:t> </a:t>
            </a:r>
            <a:r>
              <a:rPr lang="en-US" sz="1350" dirty="0" err="1">
                <a:latin typeface="Arial"/>
              </a:rPr>
              <a:t>tertinggi</a:t>
            </a:r>
            <a:r>
              <a:rPr lang="en-US" sz="1350" dirty="0">
                <a:latin typeface="Arial"/>
              </a:rPr>
              <a:t> </a:t>
            </a:r>
            <a:r>
              <a:rPr lang="en-US" sz="1350" dirty="0" err="1">
                <a:latin typeface="Arial"/>
              </a:rPr>
              <a:t>perkumpulan</a:t>
            </a:r>
            <a:r>
              <a:rPr lang="en-US" sz="1350" dirty="0">
                <a:latin typeface="Arial"/>
              </a:rPr>
              <a:t>.</a:t>
            </a:r>
          </a:p>
          <a:p>
            <a:pPr algn="just">
              <a:lnSpc>
                <a:spcPts val="2060"/>
              </a:lnSpc>
            </a:pPr>
            <a:r>
              <a:rPr lang="en-US" sz="1350" dirty="0">
                <a:latin typeface="Arial"/>
              </a:rPr>
              <a:t>2.    </a:t>
            </a:r>
            <a:r>
              <a:rPr lang="en-US" sz="1350" dirty="0" err="1">
                <a:latin typeface="Arial"/>
              </a:rPr>
              <a:t>Pengurus</a:t>
            </a:r>
            <a:r>
              <a:rPr lang="en-US" sz="1350" dirty="0">
                <a:latin typeface="Arial"/>
              </a:rPr>
              <a:t> </a:t>
            </a:r>
            <a:r>
              <a:rPr lang="en-US" sz="1350" dirty="0" err="1">
                <a:latin typeface="Arial"/>
              </a:rPr>
              <a:t>Pusat</a:t>
            </a:r>
            <a:r>
              <a:rPr lang="en-US" sz="1350" dirty="0">
                <a:latin typeface="Arial"/>
              </a:rPr>
              <a:t> </a:t>
            </a:r>
            <a:r>
              <a:rPr lang="en-US" sz="1350" dirty="0" err="1">
                <a:latin typeface="Arial"/>
              </a:rPr>
              <a:t>terdiri</a:t>
            </a:r>
            <a:endParaRPr lang="en-US" sz="1350" dirty="0">
              <a:latin typeface="Arial"/>
            </a:endParaRPr>
          </a:p>
          <a:p>
            <a:pPr marL="306229" algn="just">
              <a:lnSpc>
                <a:spcPts val="2060"/>
              </a:lnSpc>
            </a:pPr>
            <a:r>
              <a:rPr lang="en-US" sz="1350" dirty="0" err="1">
                <a:latin typeface="Arial"/>
              </a:rPr>
              <a:t>dari</a:t>
            </a:r>
            <a:r>
              <a:rPr lang="en-US" sz="1350" dirty="0">
                <a:latin typeface="Arial"/>
              </a:rPr>
              <a:t> </a:t>
            </a:r>
            <a:r>
              <a:rPr lang="en-US" sz="1350" dirty="0" err="1">
                <a:latin typeface="Arial"/>
              </a:rPr>
              <a:t>seorang</a:t>
            </a:r>
            <a:r>
              <a:rPr lang="en-US" sz="1350" dirty="0">
                <a:latin typeface="Arial"/>
              </a:rPr>
              <a:t> </a:t>
            </a:r>
            <a:r>
              <a:rPr lang="en-US" sz="1350" dirty="0" err="1">
                <a:latin typeface="Arial"/>
              </a:rPr>
              <a:t>Ketua</a:t>
            </a:r>
            <a:r>
              <a:rPr lang="en-US" sz="1350" dirty="0">
                <a:latin typeface="Arial"/>
              </a:rPr>
              <a:t> </a:t>
            </a:r>
            <a:r>
              <a:rPr lang="en-US" sz="1350" dirty="0" err="1">
                <a:latin typeface="Arial"/>
              </a:rPr>
              <a:t>Umum</a:t>
            </a:r>
            <a:r>
              <a:rPr lang="en-US" sz="1350" dirty="0">
                <a:latin typeface="Arial"/>
              </a:rPr>
              <a:t>, </a:t>
            </a:r>
            <a:r>
              <a:rPr lang="en-US" sz="1350" dirty="0" err="1">
                <a:latin typeface="Arial"/>
              </a:rPr>
              <a:t>beberapa</a:t>
            </a:r>
            <a:r>
              <a:rPr lang="en-US" sz="1350" dirty="0">
                <a:latin typeface="Arial"/>
              </a:rPr>
              <a:t> orang </a:t>
            </a:r>
            <a:r>
              <a:rPr lang="en-US" sz="1350" dirty="0" err="1">
                <a:latin typeface="Arial"/>
              </a:rPr>
              <a:t>Ketua</a:t>
            </a:r>
            <a:r>
              <a:rPr lang="en-US" sz="1350" dirty="0">
                <a:latin typeface="Arial"/>
              </a:rPr>
              <a:t>,    </a:t>
            </a:r>
            <a:r>
              <a:rPr lang="en-US" sz="1350" dirty="0" err="1">
                <a:latin typeface="Arial"/>
              </a:rPr>
              <a:t>seorang</a:t>
            </a:r>
            <a:r>
              <a:rPr lang="en-US" sz="1350" dirty="0">
                <a:latin typeface="Arial"/>
              </a:rPr>
              <a:t> </a:t>
            </a:r>
            <a:r>
              <a:rPr lang="en-US" sz="1350" dirty="0" err="1">
                <a:latin typeface="Arial"/>
              </a:rPr>
              <a:t>Sekretaris</a:t>
            </a:r>
            <a:r>
              <a:rPr lang="en-US" sz="1350" dirty="0">
                <a:latin typeface="Arial"/>
              </a:rPr>
              <a:t>    </a:t>
            </a:r>
            <a:r>
              <a:rPr lang="en-US" sz="1350" dirty="0" err="1">
                <a:latin typeface="Arial"/>
              </a:rPr>
              <a:t>Umum</a:t>
            </a:r>
            <a:r>
              <a:rPr lang="en-US" sz="1350" dirty="0">
                <a:latin typeface="Arial"/>
              </a:rPr>
              <a:t>,</a:t>
            </a:r>
          </a:p>
          <a:p>
            <a:pPr marL="306229" algn="just">
              <a:lnSpc>
                <a:spcPts val="2060"/>
              </a:lnSpc>
            </a:pPr>
            <a:r>
              <a:rPr lang="en-US" sz="1350" dirty="0" err="1">
                <a:latin typeface="Arial"/>
              </a:rPr>
              <a:t>seorang</a:t>
            </a:r>
            <a:r>
              <a:rPr lang="en-US" sz="1350" dirty="0">
                <a:latin typeface="Arial"/>
              </a:rPr>
              <a:t> </a:t>
            </a:r>
            <a:r>
              <a:rPr lang="en-US" sz="1350" dirty="0" err="1">
                <a:latin typeface="Arial"/>
              </a:rPr>
              <a:t>Sekretaris</a:t>
            </a:r>
            <a:r>
              <a:rPr lang="en-US" sz="1350" dirty="0">
                <a:latin typeface="Arial"/>
              </a:rPr>
              <a:t> </a:t>
            </a:r>
            <a:r>
              <a:rPr lang="en-US" sz="1350" dirty="0" err="1">
                <a:latin typeface="Arial"/>
              </a:rPr>
              <a:t>atau</a:t>
            </a:r>
            <a:r>
              <a:rPr lang="en-US" sz="1350" dirty="0">
                <a:latin typeface="Arial"/>
              </a:rPr>
              <a:t> </a:t>
            </a:r>
            <a:r>
              <a:rPr lang="en-US" sz="1350" dirty="0" err="1">
                <a:latin typeface="Arial"/>
              </a:rPr>
              <a:t>lebih</a:t>
            </a:r>
            <a:r>
              <a:rPr lang="en-US" sz="1350" dirty="0">
                <a:latin typeface="Arial"/>
              </a:rPr>
              <a:t>,    </a:t>
            </a:r>
            <a:r>
              <a:rPr lang="en-US" sz="1350" dirty="0" err="1">
                <a:latin typeface="Arial"/>
              </a:rPr>
              <a:t>seorang</a:t>
            </a:r>
            <a:r>
              <a:rPr lang="en-US" sz="1350" dirty="0">
                <a:latin typeface="Arial"/>
              </a:rPr>
              <a:t> </a:t>
            </a:r>
            <a:r>
              <a:rPr lang="en-US" sz="1350" dirty="0" err="1">
                <a:latin typeface="Arial"/>
              </a:rPr>
              <a:t>Bendahara</a:t>
            </a:r>
            <a:r>
              <a:rPr lang="en-US" sz="1350" dirty="0">
                <a:latin typeface="Arial"/>
              </a:rPr>
              <a:t>    </a:t>
            </a:r>
            <a:r>
              <a:rPr lang="en-US" sz="1350" dirty="0" err="1">
                <a:latin typeface="Arial"/>
              </a:rPr>
              <a:t>Umum</a:t>
            </a:r>
            <a:r>
              <a:rPr lang="en-US" sz="1350" dirty="0">
                <a:latin typeface="Arial"/>
              </a:rPr>
              <a:t>, </a:t>
            </a:r>
            <a:r>
              <a:rPr lang="en-US" sz="1350" dirty="0" err="1">
                <a:latin typeface="Arial"/>
              </a:rPr>
              <a:t>seorang</a:t>
            </a:r>
            <a:r>
              <a:rPr lang="en-US" sz="1350" dirty="0">
                <a:latin typeface="Arial"/>
              </a:rPr>
              <a:t> </a:t>
            </a:r>
            <a:r>
              <a:rPr lang="en-US" sz="1350" dirty="0" err="1">
                <a:latin typeface="Arial"/>
              </a:rPr>
              <a:t>Bendahara</a:t>
            </a:r>
            <a:r>
              <a:rPr lang="en-US" sz="1350" dirty="0">
                <a:latin typeface="Arial"/>
              </a:rPr>
              <a:t> </a:t>
            </a:r>
            <a:r>
              <a:rPr lang="en-US" sz="1350" dirty="0" err="1">
                <a:latin typeface="Arial"/>
              </a:rPr>
              <a:t>atau</a:t>
            </a:r>
            <a:r>
              <a:rPr lang="en-US" sz="1350" dirty="0">
                <a:latin typeface="Arial"/>
              </a:rPr>
              <a:t> </a:t>
            </a:r>
            <a:r>
              <a:rPr lang="en-US" sz="1350" dirty="0" err="1">
                <a:latin typeface="Arial"/>
              </a:rPr>
              <a:t>lebih</a:t>
            </a:r>
            <a:r>
              <a:rPr lang="en-US" sz="1350" dirty="0">
                <a:latin typeface="Arial"/>
              </a:rPr>
              <a:t> </a:t>
            </a:r>
            <a:r>
              <a:rPr lang="en-US" sz="1350" dirty="0" err="1">
                <a:latin typeface="Arial"/>
              </a:rPr>
              <a:t>dan</a:t>
            </a:r>
            <a:r>
              <a:rPr lang="en-US" sz="1350" dirty="0">
                <a:latin typeface="Arial"/>
              </a:rPr>
              <a:t> </a:t>
            </a:r>
            <a:r>
              <a:rPr lang="en-US" sz="1350" dirty="0" err="1">
                <a:latin typeface="Arial"/>
              </a:rPr>
              <a:t>beberapa</a:t>
            </a:r>
            <a:r>
              <a:rPr lang="en-US" sz="1350" dirty="0">
                <a:latin typeface="Arial"/>
              </a:rPr>
              <a:t>    orang </a:t>
            </a:r>
            <a:r>
              <a:rPr lang="en-US" sz="1350" dirty="0" err="1">
                <a:latin typeface="Arial"/>
              </a:rPr>
              <a:t>Koordinator</a:t>
            </a:r>
            <a:r>
              <a:rPr lang="en-US" sz="1350" dirty="0">
                <a:latin typeface="Arial"/>
              </a:rPr>
              <a:t>    </a:t>
            </a:r>
            <a:r>
              <a:rPr lang="en-US" sz="1350" dirty="0" err="1">
                <a:latin typeface="Arial"/>
              </a:rPr>
              <a:t>serta</a:t>
            </a:r>
            <a:endParaRPr lang="en-US" sz="1350" dirty="0">
              <a:latin typeface="Arial"/>
            </a:endParaRPr>
          </a:p>
          <a:p>
            <a:pPr marL="306229" algn="just">
              <a:lnSpc>
                <a:spcPts val="2060"/>
              </a:lnSpc>
            </a:pPr>
            <a:r>
              <a:rPr lang="en-US" sz="1350" dirty="0" err="1">
                <a:latin typeface="Arial"/>
              </a:rPr>
              <a:t>anggota</a:t>
            </a:r>
            <a:r>
              <a:rPr lang="en-US" sz="1350" dirty="0">
                <a:latin typeface="Arial"/>
              </a:rPr>
              <a:t> </a:t>
            </a:r>
            <a:r>
              <a:rPr lang="en-US" sz="1350" dirty="0" err="1">
                <a:latin typeface="Arial"/>
              </a:rPr>
              <a:t>Bidang</a:t>
            </a:r>
            <a:r>
              <a:rPr lang="en-US" sz="1350" dirty="0">
                <a:latin typeface="Arial"/>
              </a:rPr>
              <a:t>.</a:t>
            </a:r>
          </a:p>
        </p:txBody>
      </p:sp>
      <p:sp>
        <p:nvSpPr>
          <p:cNvPr id="4" name="Rectangle 3"/>
          <p:cNvSpPr/>
          <p:nvPr/>
        </p:nvSpPr>
        <p:spPr>
          <a:xfrm>
            <a:off x="3616464" y="370415"/>
            <a:ext cx="2316562" cy="781987"/>
          </a:xfrm>
          <a:prstGeom prst="rect">
            <a:avLst/>
          </a:prstGeom>
        </p:spPr>
        <p:txBody>
          <a:bodyPr lIns="0" tIns="0" rIns="0" bIns="0">
            <a:noAutofit/>
          </a:bodyPr>
          <a:lstStyle/>
          <a:p>
            <a:pPr algn="just">
              <a:lnSpc>
                <a:spcPts val="3264"/>
              </a:lnSpc>
            </a:pPr>
            <a:r>
              <a:rPr lang="en-US" sz="2315" b="1" spc="-48" dirty="0" err="1">
                <a:solidFill>
                  <a:srgbClr val="1A9FDF"/>
                </a:solidFill>
                <a:latin typeface="Segoe UI"/>
              </a:rPr>
              <a:t>Pemahaman</a:t>
            </a:r>
            <a:r>
              <a:rPr lang="en-US" sz="2315" b="1" spc="-48" dirty="0">
                <a:solidFill>
                  <a:srgbClr val="1A9FDF"/>
                </a:solidFill>
                <a:latin typeface="Segoe UI"/>
              </a:rPr>
              <a:t> </a:t>
            </a:r>
          </a:p>
        </p:txBody>
      </p:sp>
      <p:sp>
        <p:nvSpPr>
          <p:cNvPr id="5" name="Rectangle 4"/>
          <p:cNvSpPr/>
          <p:nvPr/>
        </p:nvSpPr>
        <p:spPr>
          <a:xfrm>
            <a:off x="4383751" y="1749180"/>
            <a:ext cx="1555154" cy="182268"/>
          </a:xfrm>
          <a:prstGeom prst="rect">
            <a:avLst/>
          </a:prstGeom>
        </p:spPr>
        <p:txBody>
          <a:bodyPr wrap="none" lIns="0" tIns="0" rIns="0" bIns="0">
            <a:noAutofit/>
          </a:bodyPr>
          <a:lstStyle/>
          <a:p>
            <a:pPr algn="just">
              <a:lnSpc>
                <a:spcPts val="2083"/>
              </a:lnSpc>
            </a:pPr>
            <a:r>
              <a:rPr lang="en-US" sz="1350">
                <a:latin typeface="Arial"/>
              </a:rPr>
              <a:t>Pengurus Wilayah</a:t>
            </a:r>
          </a:p>
        </p:txBody>
      </p:sp>
      <p:sp>
        <p:nvSpPr>
          <p:cNvPr id="6" name="Rectangle 5"/>
          <p:cNvSpPr/>
          <p:nvPr/>
        </p:nvSpPr>
        <p:spPr>
          <a:xfrm>
            <a:off x="3904564" y="2013762"/>
            <a:ext cx="2695796" cy="182268"/>
          </a:xfrm>
          <a:prstGeom prst="rect">
            <a:avLst/>
          </a:prstGeom>
        </p:spPr>
        <p:txBody>
          <a:bodyPr wrap="none" lIns="0" tIns="0" rIns="0" bIns="0">
            <a:noAutofit/>
          </a:bodyPr>
          <a:lstStyle/>
          <a:p>
            <a:pPr algn="just">
              <a:lnSpc>
                <a:spcPts val="2083"/>
              </a:lnSpc>
            </a:pPr>
            <a:r>
              <a:rPr lang="en-US" sz="1350">
                <a:latin typeface="Arial"/>
              </a:rPr>
              <a:t>1.    Pada setiap Propinsi</a:t>
            </a:r>
          </a:p>
        </p:txBody>
      </p:sp>
      <p:sp>
        <p:nvSpPr>
          <p:cNvPr id="7" name="Rectangle 6"/>
          <p:cNvSpPr/>
          <p:nvPr/>
        </p:nvSpPr>
        <p:spPr>
          <a:xfrm>
            <a:off x="4330835" y="2278344"/>
            <a:ext cx="2269525" cy="182268"/>
          </a:xfrm>
          <a:prstGeom prst="rect">
            <a:avLst/>
          </a:prstGeom>
        </p:spPr>
        <p:txBody>
          <a:bodyPr wrap="none" lIns="0" tIns="0" rIns="0" bIns="0">
            <a:noAutofit/>
          </a:bodyPr>
          <a:lstStyle/>
          <a:p>
            <a:pPr algn="just">
              <a:lnSpc>
                <a:spcPts val="2083"/>
              </a:lnSpc>
            </a:pPr>
            <a:r>
              <a:rPr lang="en-US" sz="1350">
                <a:latin typeface="Arial"/>
              </a:rPr>
              <a:t>dibentuk    Pengurus</a:t>
            </a:r>
          </a:p>
        </p:txBody>
      </p:sp>
      <p:sp>
        <p:nvSpPr>
          <p:cNvPr id="8" name="Rectangle 7"/>
          <p:cNvSpPr/>
          <p:nvPr/>
        </p:nvSpPr>
        <p:spPr>
          <a:xfrm>
            <a:off x="4324955" y="2542926"/>
            <a:ext cx="2269525" cy="182268"/>
          </a:xfrm>
          <a:prstGeom prst="rect">
            <a:avLst/>
          </a:prstGeom>
        </p:spPr>
        <p:txBody>
          <a:bodyPr wrap="none" lIns="0" tIns="0" rIns="0" bIns="0">
            <a:noAutofit/>
          </a:bodyPr>
          <a:lstStyle/>
          <a:p>
            <a:pPr algn="just">
              <a:lnSpc>
                <a:spcPts val="2083"/>
              </a:lnSpc>
            </a:pPr>
            <a:r>
              <a:rPr lang="en-US" sz="1350">
                <a:latin typeface="Arial"/>
              </a:rPr>
              <a:t>Wilayah    yang</a:t>
            </a:r>
          </a:p>
        </p:txBody>
      </p:sp>
      <p:sp>
        <p:nvSpPr>
          <p:cNvPr id="9" name="Rectangle 8"/>
          <p:cNvSpPr/>
          <p:nvPr/>
        </p:nvSpPr>
        <p:spPr>
          <a:xfrm>
            <a:off x="4333775" y="2807509"/>
            <a:ext cx="2260705" cy="446849"/>
          </a:xfrm>
          <a:prstGeom prst="rect">
            <a:avLst/>
          </a:prstGeom>
        </p:spPr>
        <p:txBody>
          <a:bodyPr lIns="0" tIns="0" rIns="0" bIns="0">
            <a:noAutofit/>
          </a:bodyPr>
          <a:lstStyle/>
          <a:p>
            <a:pPr algn="just">
              <a:lnSpc>
                <a:spcPts val="2083"/>
              </a:lnSpc>
            </a:pPr>
            <a:r>
              <a:rPr lang="en-US" sz="1350">
                <a:latin typeface="Arial"/>
              </a:rPr>
              <a:t>berkedudukan di Ibukota Propinsi.</a:t>
            </a:r>
          </a:p>
        </p:txBody>
      </p:sp>
      <p:sp>
        <p:nvSpPr>
          <p:cNvPr id="10" name="Rectangle 9"/>
          <p:cNvSpPr/>
          <p:nvPr/>
        </p:nvSpPr>
        <p:spPr>
          <a:xfrm>
            <a:off x="3886925" y="3333733"/>
            <a:ext cx="2713435" cy="185207"/>
          </a:xfrm>
          <a:prstGeom prst="rect">
            <a:avLst/>
          </a:prstGeom>
        </p:spPr>
        <p:txBody>
          <a:bodyPr wrap="none" lIns="0" tIns="0" rIns="0" bIns="0">
            <a:noAutofit/>
          </a:bodyPr>
          <a:lstStyle/>
          <a:p>
            <a:pPr algn="just">
              <a:lnSpc>
                <a:spcPts val="2083"/>
              </a:lnSpc>
            </a:pPr>
            <a:r>
              <a:rPr lang="en-US" sz="1350">
                <a:latin typeface="Arial"/>
              </a:rPr>
              <a:t>2.    Pengurus Wilayah terdiri</a:t>
            </a:r>
          </a:p>
        </p:txBody>
      </p:sp>
      <p:sp>
        <p:nvSpPr>
          <p:cNvPr id="11" name="Rectangle 10"/>
          <p:cNvSpPr/>
          <p:nvPr/>
        </p:nvSpPr>
        <p:spPr>
          <a:xfrm>
            <a:off x="4324955" y="3601254"/>
            <a:ext cx="2284224" cy="2799546"/>
          </a:xfrm>
          <a:prstGeom prst="rect">
            <a:avLst/>
          </a:prstGeom>
        </p:spPr>
        <p:txBody>
          <a:bodyPr lIns="0" tIns="0" rIns="0" bIns="0">
            <a:noAutofit/>
          </a:bodyPr>
          <a:lstStyle/>
          <a:p>
            <a:pPr algn="just">
              <a:lnSpc>
                <a:spcPts val="2083"/>
              </a:lnSpc>
            </a:pPr>
            <a:r>
              <a:rPr lang="en-US" sz="1350" dirty="0" err="1">
                <a:latin typeface="Arial"/>
              </a:rPr>
              <a:t>dari</a:t>
            </a:r>
            <a:r>
              <a:rPr lang="en-US" sz="1350" dirty="0">
                <a:latin typeface="Arial"/>
              </a:rPr>
              <a:t> </a:t>
            </a:r>
            <a:r>
              <a:rPr lang="en-US" sz="1350" dirty="0" err="1">
                <a:latin typeface="Arial"/>
              </a:rPr>
              <a:t>seorang</a:t>
            </a:r>
            <a:r>
              <a:rPr lang="en-US" sz="1350" dirty="0">
                <a:latin typeface="Arial"/>
              </a:rPr>
              <a:t> </a:t>
            </a:r>
            <a:r>
              <a:rPr lang="en-US" sz="1350" dirty="0" err="1">
                <a:latin typeface="Arial"/>
              </a:rPr>
              <a:t>ketua</a:t>
            </a:r>
            <a:r>
              <a:rPr lang="en-US" sz="1350" dirty="0">
                <a:latin typeface="Arial"/>
              </a:rPr>
              <a:t>, </a:t>
            </a:r>
            <a:r>
              <a:rPr lang="en-US" sz="1350" dirty="0" err="1">
                <a:latin typeface="Arial"/>
              </a:rPr>
              <a:t>seorang</a:t>
            </a:r>
            <a:r>
              <a:rPr lang="en-US" sz="1350" dirty="0">
                <a:latin typeface="Arial"/>
              </a:rPr>
              <a:t> </a:t>
            </a:r>
            <a:r>
              <a:rPr lang="en-US" sz="1350" dirty="0" err="1">
                <a:latin typeface="Arial"/>
              </a:rPr>
              <a:t>wakil</a:t>
            </a:r>
            <a:r>
              <a:rPr lang="en-US" sz="1350" dirty="0">
                <a:latin typeface="Arial"/>
              </a:rPr>
              <a:t> </a:t>
            </a:r>
            <a:r>
              <a:rPr lang="en-US" sz="1350" dirty="0" err="1">
                <a:latin typeface="Arial"/>
              </a:rPr>
              <a:t>ketua</a:t>
            </a:r>
            <a:r>
              <a:rPr lang="en-US" sz="1350" dirty="0">
                <a:latin typeface="Arial"/>
              </a:rPr>
              <a:t> </a:t>
            </a:r>
            <a:r>
              <a:rPr lang="en-US" sz="1350" dirty="0" err="1">
                <a:latin typeface="Arial"/>
              </a:rPr>
              <a:t>atau</a:t>
            </a:r>
            <a:r>
              <a:rPr lang="en-US" sz="1350" dirty="0">
                <a:latin typeface="Arial"/>
              </a:rPr>
              <a:t> </a:t>
            </a:r>
            <a:r>
              <a:rPr lang="en-US" sz="1350" dirty="0" err="1">
                <a:latin typeface="Arial"/>
              </a:rPr>
              <a:t>lebih</a:t>
            </a:r>
            <a:r>
              <a:rPr lang="en-US" sz="1350" dirty="0">
                <a:latin typeface="Arial"/>
              </a:rPr>
              <a:t>, </a:t>
            </a:r>
            <a:r>
              <a:rPr lang="en-US" sz="1350" dirty="0" err="1">
                <a:latin typeface="Arial"/>
              </a:rPr>
              <a:t>seorang</a:t>
            </a:r>
            <a:r>
              <a:rPr lang="en-US" sz="1350" dirty="0">
                <a:latin typeface="Arial"/>
              </a:rPr>
              <a:t> </a:t>
            </a:r>
            <a:r>
              <a:rPr lang="en-US" sz="1350" dirty="0" err="1">
                <a:latin typeface="Arial"/>
              </a:rPr>
              <a:t>sekretaris</a:t>
            </a:r>
            <a:r>
              <a:rPr lang="en-US" sz="1350" dirty="0">
                <a:latin typeface="Arial"/>
              </a:rPr>
              <a:t>, </a:t>
            </a:r>
            <a:r>
              <a:rPr lang="en-US" sz="1350" dirty="0" err="1">
                <a:latin typeface="Arial"/>
              </a:rPr>
              <a:t>seorang</a:t>
            </a:r>
            <a:r>
              <a:rPr lang="en-US" sz="1350" dirty="0">
                <a:latin typeface="Arial"/>
              </a:rPr>
              <a:t> </a:t>
            </a:r>
            <a:r>
              <a:rPr lang="en-US" sz="1350" dirty="0" err="1">
                <a:latin typeface="Arial"/>
              </a:rPr>
              <a:t>wakil</a:t>
            </a:r>
            <a:r>
              <a:rPr lang="en-US" sz="1350" dirty="0">
                <a:latin typeface="Arial"/>
              </a:rPr>
              <a:t> </a:t>
            </a:r>
            <a:r>
              <a:rPr lang="en-US" sz="1350" dirty="0" err="1">
                <a:latin typeface="Arial"/>
              </a:rPr>
              <a:t>sekretaris</a:t>
            </a:r>
            <a:r>
              <a:rPr lang="en-US" sz="1350" dirty="0">
                <a:latin typeface="Arial"/>
              </a:rPr>
              <a:t> </a:t>
            </a:r>
            <a:r>
              <a:rPr lang="en-US" sz="1350" dirty="0" err="1">
                <a:latin typeface="Arial"/>
              </a:rPr>
              <a:t>atau</a:t>
            </a:r>
            <a:r>
              <a:rPr lang="en-US" sz="1350" dirty="0">
                <a:latin typeface="Arial"/>
              </a:rPr>
              <a:t> </a:t>
            </a:r>
            <a:r>
              <a:rPr lang="en-US" sz="1350" dirty="0" err="1">
                <a:latin typeface="Arial"/>
              </a:rPr>
              <a:t>lebih</a:t>
            </a:r>
            <a:r>
              <a:rPr lang="en-US" sz="1350" dirty="0">
                <a:latin typeface="Arial"/>
              </a:rPr>
              <a:t>, </a:t>
            </a:r>
            <a:r>
              <a:rPr lang="en-US" sz="1350" dirty="0" err="1">
                <a:latin typeface="Arial"/>
              </a:rPr>
              <a:t>seorang</a:t>
            </a:r>
            <a:r>
              <a:rPr lang="en-US" sz="1350" dirty="0">
                <a:latin typeface="Arial"/>
              </a:rPr>
              <a:t> </a:t>
            </a:r>
            <a:r>
              <a:rPr lang="en-US" sz="1350" dirty="0" err="1">
                <a:latin typeface="Arial"/>
              </a:rPr>
              <a:t>bendahara</a:t>
            </a:r>
            <a:r>
              <a:rPr lang="en-US" sz="1350" dirty="0">
                <a:latin typeface="Arial"/>
              </a:rPr>
              <a:t>, </a:t>
            </a:r>
            <a:r>
              <a:rPr lang="en-US" sz="1350" dirty="0" err="1">
                <a:latin typeface="Arial"/>
              </a:rPr>
              <a:t>seorang</a:t>
            </a:r>
            <a:r>
              <a:rPr lang="en-US" sz="1350" dirty="0">
                <a:latin typeface="Arial"/>
              </a:rPr>
              <a:t> </a:t>
            </a:r>
            <a:r>
              <a:rPr lang="en-US" sz="1350" dirty="0" err="1">
                <a:latin typeface="Arial"/>
              </a:rPr>
              <a:t>wakil</a:t>
            </a:r>
            <a:r>
              <a:rPr lang="en-US" sz="1350" dirty="0">
                <a:latin typeface="Arial"/>
              </a:rPr>
              <a:t> </a:t>
            </a:r>
            <a:r>
              <a:rPr lang="en-US" sz="1350" dirty="0" err="1">
                <a:latin typeface="Arial"/>
              </a:rPr>
              <a:t>bendahara</a:t>
            </a:r>
            <a:r>
              <a:rPr lang="en-US" sz="1350" dirty="0">
                <a:latin typeface="Arial"/>
              </a:rPr>
              <a:t> </a:t>
            </a:r>
            <a:r>
              <a:rPr lang="en-US" sz="1350" dirty="0" err="1">
                <a:latin typeface="Arial"/>
              </a:rPr>
              <a:t>atau</a:t>
            </a:r>
            <a:r>
              <a:rPr lang="en-US" sz="1350" dirty="0">
                <a:latin typeface="Arial"/>
              </a:rPr>
              <a:t> </a:t>
            </a:r>
            <a:r>
              <a:rPr lang="en-US" sz="1350" dirty="0" err="1">
                <a:latin typeface="Arial"/>
              </a:rPr>
              <a:t>lebih</a:t>
            </a:r>
            <a:r>
              <a:rPr lang="en-US" sz="1350" dirty="0">
                <a:latin typeface="Arial"/>
              </a:rPr>
              <a:t> </a:t>
            </a:r>
            <a:r>
              <a:rPr lang="en-US" sz="1350" dirty="0" err="1">
                <a:latin typeface="Arial"/>
              </a:rPr>
              <a:t>dan</a:t>
            </a:r>
            <a:r>
              <a:rPr lang="en-US" sz="1350" dirty="0">
                <a:latin typeface="Arial"/>
              </a:rPr>
              <a:t> </a:t>
            </a:r>
            <a:r>
              <a:rPr lang="en-US" sz="1350" dirty="0" err="1">
                <a:latin typeface="Arial"/>
              </a:rPr>
              <a:t>beberapa</a:t>
            </a:r>
            <a:r>
              <a:rPr lang="en-US" sz="1350" dirty="0">
                <a:latin typeface="Arial"/>
              </a:rPr>
              <a:t> </a:t>
            </a:r>
            <a:r>
              <a:rPr lang="en-US" sz="1350" dirty="0" err="1">
                <a:latin typeface="Arial"/>
              </a:rPr>
              <a:t>koordinator</a:t>
            </a:r>
            <a:r>
              <a:rPr lang="en-US" sz="1350" dirty="0">
                <a:latin typeface="Arial"/>
              </a:rPr>
              <a:t>    </a:t>
            </a:r>
            <a:r>
              <a:rPr lang="en-US" sz="1350" dirty="0" err="1">
                <a:latin typeface="Arial"/>
              </a:rPr>
              <a:t>serta</a:t>
            </a:r>
            <a:r>
              <a:rPr lang="en-US" sz="1350" dirty="0">
                <a:latin typeface="Arial"/>
              </a:rPr>
              <a:t> </a:t>
            </a:r>
            <a:r>
              <a:rPr lang="en-US" sz="1350" dirty="0" err="1">
                <a:latin typeface="Arial"/>
              </a:rPr>
              <a:t>anggota</a:t>
            </a:r>
            <a:r>
              <a:rPr lang="en-US" sz="1350" dirty="0">
                <a:latin typeface="Arial"/>
              </a:rPr>
              <a:t> </a:t>
            </a:r>
            <a:r>
              <a:rPr lang="en-US" sz="1350" dirty="0" err="1">
                <a:latin typeface="Arial"/>
              </a:rPr>
              <a:t>bidang</a:t>
            </a:r>
            <a:r>
              <a:rPr lang="en-US" sz="1350" dirty="0">
                <a:latin typeface="Arial"/>
              </a:rPr>
              <a:t>.</a:t>
            </a:r>
          </a:p>
        </p:txBody>
      </p:sp>
      <p:sp>
        <p:nvSpPr>
          <p:cNvPr id="12" name="Rectangle 11"/>
          <p:cNvSpPr/>
          <p:nvPr/>
        </p:nvSpPr>
        <p:spPr>
          <a:xfrm>
            <a:off x="4330835" y="5982491"/>
            <a:ext cx="1466960" cy="182268"/>
          </a:xfrm>
          <a:prstGeom prst="rect">
            <a:avLst/>
          </a:prstGeom>
        </p:spPr>
        <p:txBody>
          <a:bodyPr wrap="none" lIns="0" tIns="0" rIns="0" bIns="0">
            <a:noAutofit/>
          </a:bodyPr>
          <a:lstStyle/>
          <a:p>
            <a:pPr algn="just">
              <a:lnSpc>
                <a:spcPts val="2083"/>
              </a:lnSpc>
            </a:pPr>
            <a:r>
              <a:rPr lang="en-US" sz="1350" dirty="0">
                <a:latin typeface="Arial"/>
              </a:rPr>
              <a:t>.</a:t>
            </a:r>
          </a:p>
        </p:txBody>
      </p:sp>
      <p:sp>
        <p:nvSpPr>
          <p:cNvPr id="13" name="Rectangle 12"/>
          <p:cNvSpPr/>
          <p:nvPr/>
        </p:nvSpPr>
        <p:spPr>
          <a:xfrm>
            <a:off x="8525928" y="2986836"/>
            <a:ext cx="235184" cy="158749"/>
          </a:xfrm>
          <a:prstGeom prst="rect">
            <a:avLst/>
          </a:prstGeom>
        </p:spPr>
        <p:txBody>
          <a:bodyPr wrap="none" lIns="0" tIns="0" rIns="0" bIns="0">
            <a:noAutofit/>
          </a:bodyPr>
          <a:lstStyle/>
          <a:p>
            <a:r>
              <a:rPr lang="en-US" sz="1350">
                <a:latin typeface="Arial"/>
              </a:rPr>
              <a:t>2.</a:t>
            </a:r>
          </a:p>
        </p:txBody>
      </p:sp>
      <p:sp>
        <p:nvSpPr>
          <p:cNvPr id="14" name="Rectangle 13"/>
          <p:cNvSpPr/>
          <p:nvPr/>
        </p:nvSpPr>
        <p:spPr>
          <a:xfrm>
            <a:off x="8567085" y="1211197"/>
            <a:ext cx="1434622" cy="223425"/>
          </a:xfrm>
          <a:prstGeom prst="rect">
            <a:avLst/>
          </a:prstGeom>
        </p:spPr>
        <p:txBody>
          <a:bodyPr wrap="none" lIns="0" tIns="0" rIns="0" bIns="0">
            <a:noAutofit/>
          </a:bodyPr>
          <a:lstStyle/>
          <a:p>
            <a:r>
              <a:rPr lang="en-US" sz="1350">
                <a:latin typeface="Arial"/>
              </a:rPr>
              <a:t>Pengurus Daerah</a:t>
            </a:r>
          </a:p>
        </p:txBody>
      </p:sp>
      <p:sp>
        <p:nvSpPr>
          <p:cNvPr id="15" name="Rectangle 14"/>
          <p:cNvSpPr/>
          <p:nvPr/>
        </p:nvSpPr>
        <p:spPr>
          <a:xfrm>
            <a:off x="8961018" y="1458141"/>
            <a:ext cx="2563505" cy="4227431"/>
          </a:xfrm>
          <a:prstGeom prst="rect">
            <a:avLst/>
          </a:prstGeom>
        </p:spPr>
        <p:txBody>
          <a:bodyPr lIns="0" tIns="0" rIns="0" bIns="0">
            <a:noAutofit/>
          </a:bodyPr>
          <a:lstStyle/>
          <a:p>
            <a:pPr algn="just">
              <a:lnSpc>
                <a:spcPts val="1968"/>
              </a:lnSpc>
            </a:pPr>
            <a:r>
              <a:rPr lang="en-US" sz="1350">
                <a:latin typeface="Arial"/>
              </a:rPr>
              <a:t>Pada setiap Kabupaten/Kota dimana terdapat sekurang-kurangnya 10 (sepuluh) notaris, dibentuk Pengurus Daerah yang berkedudukan diibukota Kabupaten/Kota.</a:t>
            </a:r>
          </a:p>
          <a:p>
            <a:pPr algn="just">
              <a:lnSpc>
                <a:spcPts val="1968"/>
              </a:lnSpc>
            </a:pPr>
            <a:r>
              <a:rPr lang="en-US" sz="1350">
                <a:latin typeface="Arial"/>
              </a:rPr>
              <a:t>Pengurus    Daerah</a:t>
            </a:r>
          </a:p>
          <a:p>
            <a:pPr algn="just">
              <a:lnSpc>
                <a:spcPts val="1968"/>
              </a:lnSpc>
            </a:pPr>
            <a:r>
              <a:rPr lang="en-US" sz="1350">
                <a:latin typeface="Arial"/>
              </a:rPr>
              <a:t>berkedudukan di ibukota Kabupaten/Kota dan terdiri dari seorang Ketua, seorang Wakil Ketua atau lebih, seorang Sekretaris, seorang Wakil Sekretaris atau lebih, seorang Bendahara, seorang Wakil Bendahara atau lebih dan beberapa Koordinator serta anggota Bidang.</a:t>
            </a:r>
          </a:p>
        </p:txBody>
      </p:sp>
    </p:spTree>
    <p:extLst>
      <p:ext uri="{BB962C8B-B14F-4D97-AF65-F5344CB8AC3E}">
        <p14:creationId xmlns:p14="http://schemas.microsoft.com/office/powerpoint/2010/main" val="40601235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3310" y="249883"/>
            <a:ext cx="3389588" cy="582080"/>
          </a:xfrm>
          <a:prstGeom prst="rect">
            <a:avLst/>
          </a:prstGeom>
        </p:spPr>
      </p:pic>
      <p:sp>
        <p:nvSpPr>
          <p:cNvPr id="3" name="Rectangle 2"/>
          <p:cNvSpPr/>
          <p:nvPr/>
        </p:nvSpPr>
        <p:spPr>
          <a:xfrm>
            <a:off x="7788039" y="164629"/>
            <a:ext cx="3980488" cy="535043"/>
          </a:xfrm>
          <a:prstGeom prst="rect">
            <a:avLst/>
          </a:prstGeom>
        </p:spPr>
        <p:txBody>
          <a:bodyPr wrap="none" lIns="0" tIns="0" rIns="0" bIns="0">
            <a:noAutofit/>
          </a:bodyPr>
          <a:lstStyle/>
          <a:p>
            <a:r>
              <a:rPr lang="en-US" sz="2797" b="1" dirty="0" err="1">
                <a:solidFill>
                  <a:srgbClr val="1A9FDF"/>
                </a:solidFill>
                <a:latin typeface="Arial"/>
              </a:rPr>
              <a:t>Syarat</a:t>
            </a:r>
            <a:r>
              <a:rPr lang="en-US" sz="2797" b="1" dirty="0">
                <a:solidFill>
                  <a:srgbClr val="1A9FDF"/>
                </a:solidFill>
                <a:latin typeface="Arial"/>
              </a:rPr>
              <a:t> </a:t>
            </a:r>
            <a:r>
              <a:rPr lang="en-US" sz="2797" b="1" dirty="0" err="1">
                <a:solidFill>
                  <a:srgbClr val="1A9FDF"/>
                </a:solidFill>
                <a:latin typeface="Arial"/>
              </a:rPr>
              <a:t>Menjadi</a:t>
            </a:r>
            <a:r>
              <a:rPr lang="en-US" sz="2797" b="1" dirty="0">
                <a:solidFill>
                  <a:srgbClr val="1A9FDF"/>
                </a:solidFill>
                <a:latin typeface="Arial"/>
              </a:rPr>
              <a:t> </a:t>
            </a:r>
            <a:r>
              <a:rPr lang="en-US" sz="2797" b="1" dirty="0" err="1">
                <a:solidFill>
                  <a:srgbClr val="1A9FDF"/>
                </a:solidFill>
                <a:latin typeface="Arial"/>
              </a:rPr>
              <a:t>Pengurus</a:t>
            </a:r>
            <a:endParaRPr lang="en-US" sz="2797" b="1" dirty="0">
              <a:solidFill>
                <a:srgbClr val="1A9FDF"/>
              </a:solidFill>
              <a:latin typeface="Arial"/>
            </a:endParaRPr>
          </a:p>
        </p:txBody>
      </p:sp>
      <p:sp>
        <p:nvSpPr>
          <p:cNvPr id="4" name="Rectangle 3"/>
          <p:cNvSpPr/>
          <p:nvPr/>
        </p:nvSpPr>
        <p:spPr>
          <a:xfrm>
            <a:off x="538494" y="829023"/>
            <a:ext cx="2783990" cy="4947682"/>
          </a:xfrm>
          <a:prstGeom prst="rect">
            <a:avLst/>
          </a:prstGeom>
        </p:spPr>
        <p:txBody>
          <a:bodyPr lIns="0" tIns="0" rIns="0" bIns="0">
            <a:noAutofit/>
          </a:bodyPr>
          <a:lstStyle/>
          <a:p>
            <a:pPr marL="195986" indent="-195986" algn="just">
              <a:lnSpc>
                <a:spcPts val="1620"/>
              </a:lnSpc>
            </a:pPr>
            <a:r>
              <a:rPr lang="en-US" sz="1157" dirty="0" err="1">
                <a:latin typeface="Arial"/>
              </a:rPr>
              <a:t>Pengurus</a:t>
            </a:r>
            <a:r>
              <a:rPr lang="en-US" sz="1157" dirty="0">
                <a:latin typeface="Arial"/>
              </a:rPr>
              <a:t> </a:t>
            </a:r>
            <a:r>
              <a:rPr lang="en-US" sz="1157" dirty="0" err="1">
                <a:latin typeface="Arial"/>
              </a:rPr>
              <a:t>pusat</a:t>
            </a:r>
            <a:r>
              <a:rPr lang="en-US" sz="1157" dirty="0">
                <a:latin typeface="Arial"/>
              </a:rPr>
              <a:t> :</a:t>
            </a:r>
          </a:p>
          <a:p>
            <a:pPr marL="195986" indent="-195986" algn="just">
              <a:lnSpc>
                <a:spcPts val="1620"/>
              </a:lnSpc>
            </a:pPr>
            <a:r>
              <a:rPr lang="en-US" sz="1157" dirty="0">
                <a:latin typeface="Arial"/>
              </a:rPr>
              <a:t>1.    </a:t>
            </a:r>
            <a:r>
              <a:rPr lang="en-US" sz="1157" dirty="0" err="1">
                <a:latin typeface="Arial"/>
              </a:rPr>
              <a:t>Telah</a:t>
            </a:r>
            <a:r>
              <a:rPr lang="en-US" sz="1157" dirty="0">
                <a:latin typeface="Arial"/>
              </a:rPr>
              <a:t> </a:t>
            </a:r>
            <a:r>
              <a:rPr lang="en-US" sz="1157" dirty="0" err="1">
                <a:latin typeface="Arial"/>
              </a:rPr>
              <a:t>menjabat</a:t>
            </a:r>
            <a:r>
              <a:rPr lang="en-US" sz="1157" dirty="0">
                <a:latin typeface="Arial"/>
              </a:rPr>
              <a:t> </a:t>
            </a:r>
            <a:r>
              <a:rPr lang="en-US" sz="1157" dirty="0" err="1">
                <a:latin typeface="Arial"/>
              </a:rPr>
              <a:t>sebagai</a:t>
            </a:r>
            <a:r>
              <a:rPr lang="en-US" sz="1157" dirty="0">
                <a:latin typeface="Arial"/>
              </a:rPr>
              <a:t> </a:t>
            </a:r>
            <a:r>
              <a:rPr lang="en-US" sz="1157" dirty="0" err="1">
                <a:latin typeface="Arial"/>
              </a:rPr>
              <a:t>Notaris</a:t>
            </a:r>
            <a:endParaRPr lang="en-US" sz="1157" dirty="0">
              <a:latin typeface="Arial"/>
            </a:endParaRPr>
          </a:p>
          <a:p>
            <a:pPr marL="195986" algn="just">
              <a:lnSpc>
                <a:spcPts val="1620"/>
              </a:lnSpc>
            </a:pPr>
            <a:r>
              <a:rPr lang="en-US" sz="1157" dirty="0" err="1">
                <a:latin typeface="Arial"/>
              </a:rPr>
              <a:t>sekurang-kurangnya</a:t>
            </a:r>
            <a:r>
              <a:rPr lang="en-US" sz="1157" dirty="0">
                <a:latin typeface="Arial"/>
              </a:rPr>
              <a:t> 7 (</a:t>
            </a:r>
            <a:r>
              <a:rPr lang="en-US" sz="1157" dirty="0" err="1">
                <a:latin typeface="Arial"/>
              </a:rPr>
              <a:t>tujuh</a:t>
            </a:r>
            <a:r>
              <a:rPr lang="en-US" sz="1157" dirty="0">
                <a:latin typeface="Arial"/>
              </a:rPr>
              <a:t>) </a:t>
            </a:r>
            <a:r>
              <a:rPr lang="en-US" sz="1157" dirty="0" err="1">
                <a:latin typeface="Arial"/>
              </a:rPr>
              <a:t>tahun</a:t>
            </a:r>
            <a:r>
              <a:rPr lang="en-US" sz="1157" dirty="0">
                <a:latin typeface="Arial"/>
              </a:rPr>
              <a:t> </a:t>
            </a:r>
            <a:r>
              <a:rPr lang="en-US" sz="1157" dirty="0" err="1">
                <a:latin typeface="Arial"/>
              </a:rPr>
              <a:t>dan</a:t>
            </a:r>
            <a:r>
              <a:rPr lang="en-US" sz="1157" dirty="0">
                <a:latin typeface="Arial"/>
              </a:rPr>
              <a:t> </a:t>
            </a:r>
            <a:r>
              <a:rPr lang="en-US" sz="1157" dirty="0" err="1">
                <a:latin typeface="Arial"/>
              </a:rPr>
              <a:t>pernah</a:t>
            </a:r>
            <a:r>
              <a:rPr lang="en-US" sz="1157" dirty="0">
                <a:latin typeface="Arial"/>
              </a:rPr>
              <a:t> </a:t>
            </a:r>
            <a:r>
              <a:rPr lang="en-US" sz="1157" dirty="0" err="1">
                <a:latin typeface="Arial"/>
              </a:rPr>
              <a:t>duduk</a:t>
            </a:r>
            <a:r>
              <a:rPr lang="en-US" sz="1157" dirty="0">
                <a:latin typeface="Arial"/>
              </a:rPr>
              <a:t> </a:t>
            </a:r>
            <a:r>
              <a:rPr lang="en-US" sz="1157" dirty="0" err="1">
                <a:latin typeface="Arial"/>
              </a:rPr>
              <a:t>sebagai</a:t>
            </a:r>
            <a:r>
              <a:rPr lang="en-US" sz="1157" dirty="0">
                <a:latin typeface="Arial"/>
              </a:rPr>
              <a:t> </a:t>
            </a:r>
            <a:r>
              <a:rPr lang="en-US" sz="1157" dirty="0" err="1">
                <a:latin typeface="Arial"/>
              </a:rPr>
              <a:t>anggota</a:t>
            </a:r>
            <a:r>
              <a:rPr lang="en-US" sz="1157" dirty="0">
                <a:latin typeface="Arial"/>
              </a:rPr>
              <a:t> </a:t>
            </a:r>
            <a:r>
              <a:rPr lang="en-US" sz="1157" dirty="0" err="1">
                <a:latin typeface="Arial"/>
              </a:rPr>
              <a:t>Pengurus</a:t>
            </a:r>
            <a:r>
              <a:rPr lang="en-US" sz="1157" dirty="0">
                <a:latin typeface="Arial"/>
              </a:rPr>
              <a:t> </a:t>
            </a:r>
            <a:r>
              <a:rPr lang="en-US" sz="1157" dirty="0" err="1">
                <a:latin typeface="Arial"/>
              </a:rPr>
              <a:t>Pusat</a:t>
            </a:r>
            <a:r>
              <a:rPr lang="en-US" sz="1157" dirty="0">
                <a:latin typeface="Arial"/>
              </a:rPr>
              <a:t>/</a:t>
            </a:r>
            <a:r>
              <a:rPr lang="en-US" sz="1157" dirty="0" err="1">
                <a:latin typeface="Arial"/>
              </a:rPr>
              <a:t>DewanKehormatan</a:t>
            </a:r>
            <a:r>
              <a:rPr lang="en-US" sz="1157" dirty="0">
                <a:latin typeface="Arial"/>
              </a:rPr>
              <a:t> </a:t>
            </a:r>
            <a:r>
              <a:rPr lang="en-US" sz="1157" dirty="0" err="1">
                <a:latin typeface="Arial"/>
              </a:rPr>
              <a:t>Pusat</a:t>
            </a:r>
            <a:r>
              <a:rPr lang="en-US" sz="1157" dirty="0">
                <a:latin typeface="Arial"/>
              </a:rPr>
              <a:t>/</a:t>
            </a:r>
            <a:r>
              <a:rPr lang="en-US" sz="1157" dirty="0" err="1">
                <a:latin typeface="Arial"/>
              </a:rPr>
              <a:t>Pengurus</a:t>
            </a:r>
            <a:r>
              <a:rPr lang="en-US" sz="1157" dirty="0">
                <a:latin typeface="Arial"/>
              </a:rPr>
              <a:t> Wilayah/</a:t>
            </a:r>
            <a:r>
              <a:rPr lang="en-US" sz="1157" dirty="0" err="1">
                <a:latin typeface="Arial"/>
              </a:rPr>
              <a:t>Dewan</a:t>
            </a:r>
            <a:r>
              <a:rPr lang="en-US" sz="1157" dirty="0">
                <a:latin typeface="Arial"/>
              </a:rPr>
              <a:t> </a:t>
            </a:r>
            <a:r>
              <a:rPr lang="en-US" sz="1157" dirty="0" err="1">
                <a:latin typeface="Arial"/>
              </a:rPr>
              <a:t>Kehormatan</a:t>
            </a:r>
            <a:r>
              <a:rPr lang="en-US" sz="1157" dirty="0">
                <a:latin typeface="Arial"/>
              </a:rPr>
              <a:t>    Wilayah/</a:t>
            </a:r>
            <a:r>
              <a:rPr lang="en-US" sz="1157" dirty="0" err="1">
                <a:latin typeface="Arial"/>
              </a:rPr>
              <a:t>Pengurus</a:t>
            </a:r>
            <a:endParaRPr lang="en-US" sz="1157" dirty="0">
              <a:latin typeface="Arial"/>
            </a:endParaRPr>
          </a:p>
          <a:p>
            <a:pPr marL="195986" algn="just">
              <a:lnSpc>
                <a:spcPts val="1620"/>
              </a:lnSpc>
            </a:pPr>
            <a:r>
              <a:rPr lang="en-US" sz="1157" dirty="0">
                <a:latin typeface="Arial"/>
              </a:rPr>
              <a:t>Daerah/</a:t>
            </a:r>
            <a:r>
              <a:rPr lang="en-US" sz="1157" dirty="0" err="1">
                <a:latin typeface="Arial"/>
              </a:rPr>
              <a:t>Dewan</a:t>
            </a:r>
            <a:r>
              <a:rPr lang="en-US" sz="1157" dirty="0">
                <a:latin typeface="Arial"/>
              </a:rPr>
              <a:t> </a:t>
            </a:r>
            <a:r>
              <a:rPr lang="en-US" sz="1157" dirty="0" err="1">
                <a:latin typeface="Arial"/>
              </a:rPr>
              <a:t>Kehormatan</a:t>
            </a:r>
            <a:r>
              <a:rPr lang="en-US" sz="1157" dirty="0">
                <a:latin typeface="Arial"/>
              </a:rPr>
              <a:t> Daerah;</a:t>
            </a:r>
          </a:p>
          <a:p>
            <a:pPr marL="195986" indent="-195986" algn="just">
              <a:lnSpc>
                <a:spcPts val="1620"/>
              </a:lnSpc>
            </a:pPr>
            <a:r>
              <a:rPr lang="en-US" sz="1157" dirty="0">
                <a:latin typeface="Arial"/>
              </a:rPr>
              <a:t>2.    </a:t>
            </a:r>
            <a:r>
              <a:rPr lang="en-US" sz="1157" dirty="0" err="1">
                <a:latin typeface="Arial"/>
              </a:rPr>
              <a:t>Tidak</a:t>
            </a:r>
            <a:r>
              <a:rPr lang="en-US" sz="1157" dirty="0">
                <a:latin typeface="Arial"/>
              </a:rPr>
              <a:t> </a:t>
            </a:r>
            <a:r>
              <a:rPr lang="en-US" sz="1157" dirty="0" err="1">
                <a:latin typeface="Arial"/>
              </a:rPr>
              <a:t>akan</a:t>
            </a:r>
            <a:r>
              <a:rPr lang="en-US" sz="1157" dirty="0">
                <a:latin typeface="Arial"/>
              </a:rPr>
              <a:t> </a:t>
            </a:r>
            <a:r>
              <a:rPr lang="en-US" sz="1157" dirty="0" err="1">
                <a:latin typeface="Arial"/>
              </a:rPr>
              <a:t>berakhir</a:t>
            </a:r>
            <a:r>
              <a:rPr lang="en-US" sz="1157" dirty="0">
                <a:latin typeface="Arial"/>
              </a:rPr>
              <a:t> </a:t>
            </a:r>
            <a:r>
              <a:rPr lang="en-US" sz="1157" dirty="0" err="1">
                <a:latin typeface="Arial"/>
              </a:rPr>
              <a:t>masa</a:t>
            </a:r>
            <a:r>
              <a:rPr lang="en-US" sz="1157" dirty="0">
                <a:latin typeface="Arial"/>
              </a:rPr>
              <a:t> </a:t>
            </a:r>
            <a:r>
              <a:rPr lang="en-US" sz="1157" dirty="0" err="1">
                <a:latin typeface="Arial"/>
              </a:rPr>
              <a:t>jabatannya</a:t>
            </a:r>
            <a:r>
              <a:rPr lang="en-US" sz="1157" dirty="0">
                <a:latin typeface="Arial"/>
              </a:rPr>
              <a:t> </a:t>
            </a:r>
            <a:r>
              <a:rPr lang="en-US" sz="1157" dirty="0" err="1">
                <a:latin typeface="Arial"/>
              </a:rPr>
              <a:t>sebagai</a:t>
            </a:r>
            <a:r>
              <a:rPr lang="en-US" sz="1157" dirty="0">
                <a:latin typeface="Arial"/>
              </a:rPr>
              <a:t> </a:t>
            </a:r>
            <a:r>
              <a:rPr lang="en-US" sz="1157" dirty="0" err="1">
                <a:latin typeface="Arial"/>
              </a:rPr>
              <a:t>Notaris</a:t>
            </a:r>
            <a:r>
              <a:rPr lang="en-US" sz="1157" dirty="0">
                <a:latin typeface="Arial"/>
              </a:rPr>
              <a:t> </a:t>
            </a:r>
            <a:r>
              <a:rPr lang="en-US" sz="1157" dirty="0" err="1">
                <a:latin typeface="Arial"/>
              </a:rPr>
              <a:t>sebagaimana</a:t>
            </a:r>
            <a:r>
              <a:rPr lang="en-US" sz="1157" dirty="0">
                <a:latin typeface="Arial"/>
              </a:rPr>
              <a:t> </a:t>
            </a:r>
            <a:r>
              <a:rPr lang="en-US" sz="1157" dirty="0" err="1">
                <a:latin typeface="Arial"/>
              </a:rPr>
              <a:t>dimaksud</a:t>
            </a:r>
            <a:r>
              <a:rPr lang="en-US" sz="1157" dirty="0">
                <a:latin typeface="Arial"/>
              </a:rPr>
              <a:t> </a:t>
            </a:r>
            <a:r>
              <a:rPr lang="en-US" sz="1157" dirty="0" err="1">
                <a:latin typeface="Arial"/>
              </a:rPr>
              <a:t>dalam</a:t>
            </a:r>
            <a:r>
              <a:rPr lang="en-US" sz="1157" dirty="0">
                <a:latin typeface="Arial"/>
              </a:rPr>
              <a:t> </a:t>
            </a:r>
            <a:r>
              <a:rPr lang="en-US" sz="1157" dirty="0" err="1">
                <a:latin typeface="Arial"/>
              </a:rPr>
              <a:t>Pasal</a:t>
            </a:r>
            <a:r>
              <a:rPr lang="en-US" sz="1157" dirty="0">
                <a:latin typeface="Arial"/>
              </a:rPr>
              <a:t> 8 </a:t>
            </a:r>
            <a:r>
              <a:rPr lang="en-US" sz="1157" dirty="0" err="1">
                <a:latin typeface="Arial"/>
              </a:rPr>
              <a:t>ayat</a:t>
            </a:r>
            <a:r>
              <a:rPr lang="en-US" sz="1157" dirty="0">
                <a:latin typeface="Arial"/>
              </a:rPr>
              <a:t> (1) </a:t>
            </a:r>
            <a:r>
              <a:rPr lang="en-US" sz="1157" dirty="0" err="1">
                <a:latin typeface="Arial"/>
              </a:rPr>
              <a:t>huruf</a:t>
            </a:r>
            <a:r>
              <a:rPr lang="en-US" sz="1157" dirty="0">
                <a:latin typeface="Arial"/>
              </a:rPr>
              <a:t> b </a:t>
            </a:r>
            <a:r>
              <a:rPr lang="en-US" sz="1157" dirty="0" err="1">
                <a:latin typeface="Arial"/>
              </a:rPr>
              <a:t>dan</a:t>
            </a:r>
            <a:r>
              <a:rPr lang="en-US" sz="1157" dirty="0">
                <a:latin typeface="Arial"/>
              </a:rPr>
              <a:t> </a:t>
            </a:r>
            <a:r>
              <a:rPr lang="en-US" sz="1157" dirty="0" err="1">
                <a:latin typeface="Arial"/>
              </a:rPr>
              <a:t>ayat</a:t>
            </a:r>
            <a:r>
              <a:rPr lang="en-US" sz="1157" dirty="0">
                <a:latin typeface="Arial"/>
              </a:rPr>
              <a:t> (2) </a:t>
            </a:r>
            <a:r>
              <a:rPr lang="en-US" sz="1157" dirty="0" err="1">
                <a:latin typeface="Arial"/>
              </a:rPr>
              <a:t>Undang-Undang</a:t>
            </a:r>
            <a:r>
              <a:rPr lang="en-US" sz="1157" dirty="0">
                <a:latin typeface="Arial"/>
              </a:rPr>
              <a:t> </a:t>
            </a:r>
            <a:r>
              <a:rPr lang="en-US" sz="1157" dirty="0" err="1">
                <a:latin typeface="Arial"/>
              </a:rPr>
              <a:t>Jabatan</a:t>
            </a:r>
            <a:r>
              <a:rPr lang="en-US" sz="1157" dirty="0">
                <a:latin typeface="Arial"/>
              </a:rPr>
              <a:t> </a:t>
            </a:r>
            <a:r>
              <a:rPr lang="en-US" sz="1157" dirty="0" err="1">
                <a:latin typeface="Arial"/>
              </a:rPr>
              <a:t>Notaris</a:t>
            </a:r>
            <a:r>
              <a:rPr lang="en-US" sz="1157" dirty="0">
                <a:latin typeface="Arial"/>
              </a:rPr>
              <a:t>;</a:t>
            </a:r>
          </a:p>
          <a:p>
            <a:pPr marL="195986" indent="-195986" algn="just">
              <a:lnSpc>
                <a:spcPts val="1620"/>
              </a:lnSpc>
            </a:pPr>
            <a:r>
              <a:rPr lang="en-US" sz="1157" dirty="0">
                <a:latin typeface="Arial"/>
              </a:rPr>
              <a:t>3. </a:t>
            </a:r>
            <a:r>
              <a:rPr lang="en-US" sz="1157" dirty="0" err="1">
                <a:latin typeface="Arial"/>
              </a:rPr>
              <a:t>Mentaati</a:t>
            </a:r>
            <a:r>
              <a:rPr lang="en-US" sz="1157" dirty="0">
                <a:latin typeface="Arial"/>
              </a:rPr>
              <a:t> </a:t>
            </a:r>
            <a:r>
              <a:rPr lang="en-US" sz="1157" dirty="0" err="1">
                <a:latin typeface="Arial"/>
              </a:rPr>
              <a:t>peraturan</a:t>
            </a:r>
            <a:r>
              <a:rPr lang="en-US" sz="1157" dirty="0">
                <a:latin typeface="Arial"/>
              </a:rPr>
              <a:t> </a:t>
            </a:r>
            <a:r>
              <a:rPr lang="en-US" sz="1157" dirty="0" err="1">
                <a:latin typeface="Arial"/>
              </a:rPr>
              <a:t>perundangan</a:t>
            </a:r>
            <a:r>
              <a:rPr lang="en-US" sz="1157" dirty="0">
                <a:latin typeface="Arial"/>
              </a:rPr>
              <a:t>, </a:t>
            </a:r>
            <a:r>
              <a:rPr lang="en-US" sz="1157" dirty="0" err="1">
                <a:latin typeface="Arial"/>
              </a:rPr>
              <a:t>peraturan</a:t>
            </a:r>
            <a:r>
              <a:rPr lang="en-US" sz="1157" dirty="0">
                <a:latin typeface="Arial"/>
              </a:rPr>
              <a:t> </a:t>
            </a:r>
            <a:r>
              <a:rPr lang="en-US" sz="1157" dirty="0" err="1">
                <a:latin typeface="Arial"/>
              </a:rPr>
              <a:t>perkumpulan</a:t>
            </a:r>
            <a:r>
              <a:rPr lang="en-US" sz="1157" dirty="0">
                <a:latin typeface="Arial"/>
              </a:rPr>
              <a:t>, </a:t>
            </a:r>
            <a:r>
              <a:rPr lang="en-US" sz="1157" dirty="0" err="1">
                <a:latin typeface="Arial"/>
              </a:rPr>
              <a:t>Anggaran</a:t>
            </a:r>
            <a:r>
              <a:rPr lang="en-US" sz="1157" dirty="0">
                <a:latin typeface="Arial"/>
              </a:rPr>
              <a:t> </a:t>
            </a:r>
            <a:r>
              <a:rPr lang="en-US" sz="1157" dirty="0" err="1">
                <a:latin typeface="Arial"/>
              </a:rPr>
              <a:t>Dasar</a:t>
            </a:r>
            <a:r>
              <a:rPr lang="en-US" sz="1157" dirty="0">
                <a:latin typeface="Arial"/>
              </a:rPr>
              <a:t>, </a:t>
            </a:r>
            <a:r>
              <a:rPr lang="en-US" sz="1157" dirty="0" err="1">
                <a:latin typeface="Arial"/>
              </a:rPr>
              <a:t>Anggaran</a:t>
            </a:r>
            <a:r>
              <a:rPr lang="en-US" sz="1157" dirty="0">
                <a:latin typeface="Arial"/>
              </a:rPr>
              <a:t> </a:t>
            </a:r>
            <a:r>
              <a:rPr lang="en-US" sz="1157" dirty="0" err="1">
                <a:latin typeface="Arial"/>
              </a:rPr>
              <a:t>Rumah</a:t>
            </a:r>
            <a:r>
              <a:rPr lang="en-US" sz="1157" dirty="0">
                <a:latin typeface="Arial"/>
              </a:rPr>
              <a:t> </a:t>
            </a:r>
            <a:r>
              <a:rPr lang="en-US" sz="1157" dirty="0" err="1">
                <a:latin typeface="Arial"/>
              </a:rPr>
              <a:t>Tangga</a:t>
            </a:r>
            <a:r>
              <a:rPr lang="en-US" sz="1157" dirty="0">
                <a:latin typeface="Arial"/>
              </a:rPr>
              <a:t>, </a:t>
            </a:r>
            <a:r>
              <a:rPr lang="en-US" sz="1157" dirty="0" err="1">
                <a:latin typeface="Arial"/>
              </a:rPr>
              <a:t>dan</a:t>
            </a:r>
            <a:r>
              <a:rPr lang="en-US" sz="1157" dirty="0">
                <a:latin typeface="Arial"/>
              </a:rPr>
              <a:t> </a:t>
            </a:r>
            <a:r>
              <a:rPr lang="en-US" sz="1157" dirty="0" err="1">
                <a:latin typeface="Arial"/>
              </a:rPr>
              <a:t>Kode</a:t>
            </a:r>
            <a:r>
              <a:rPr lang="en-US" sz="1157" dirty="0">
                <a:latin typeface="Arial"/>
              </a:rPr>
              <a:t> </a:t>
            </a:r>
            <a:r>
              <a:rPr lang="en-US" sz="1157" dirty="0" err="1">
                <a:latin typeface="Arial"/>
              </a:rPr>
              <a:t>Etik</a:t>
            </a:r>
            <a:r>
              <a:rPr lang="en-US" sz="1157" dirty="0">
                <a:latin typeface="Arial"/>
              </a:rPr>
              <a:t> </a:t>
            </a:r>
            <a:r>
              <a:rPr lang="en-US" sz="1157" dirty="0" err="1">
                <a:latin typeface="Arial"/>
              </a:rPr>
              <a:t>Notaris</a:t>
            </a:r>
            <a:r>
              <a:rPr lang="en-US" sz="1157" dirty="0">
                <a:latin typeface="Arial"/>
              </a:rPr>
              <a:t>;</a:t>
            </a:r>
          </a:p>
          <a:p>
            <a:pPr marL="195986" indent="-195986" algn="just">
              <a:lnSpc>
                <a:spcPts val="1620"/>
              </a:lnSpc>
            </a:pPr>
            <a:r>
              <a:rPr lang="en-US" sz="1157" dirty="0">
                <a:latin typeface="Arial"/>
              </a:rPr>
              <a:t>4.    Loyal </a:t>
            </a:r>
            <a:r>
              <a:rPr lang="en-US" sz="1157" dirty="0" err="1">
                <a:latin typeface="Arial"/>
              </a:rPr>
              <a:t>terhadap</a:t>
            </a:r>
            <a:r>
              <a:rPr lang="en-US" sz="1157" dirty="0">
                <a:latin typeface="Arial"/>
              </a:rPr>
              <a:t> </a:t>
            </a:r>
            <a:r>
              <a:rPr lang="en-US" sz="1157" dirty="0" err="1">
                <a:latin typeface="Arial"/>
              </a:rPr>
              <a:t>perkumpulan</a:t>
            </a:r>
            <a:r>
              <a:rPr lang="en-US" sz="1157" dirty="0">
                <a:latin typeface="Arial"/>
              </a:rPr>
              <a:t> </a:t>
            </a:r>
            <a:r>
              <a:rPr lang="en-US" sz="1157" dirty="0" err="1">
                <a:latin typeface="Arial"/>
              </a:rPr>
              <a:t>dan</a:t>
            </a:r>
            <a:r>
              <a:rPr lang="en-US" sz="1157" dirty="0">
                <a:latin typeface="Arial"/>
              </a:rPr>
              <a:t> </a:t>
            </a:r>
            <a:r>
              <a:rPr lang="en-US" sz="1157" dirty="0" err="1">
                <a:latin typeface="Arial"/>
              </a:rPr>
              <a:t>aktif</a:t>
            </a:r>
            <a:r>
              <a:rPr lang="en-US" sz="1157" dirty="0">
                <a:latin typeface="Arial"/>
              </a:rPr>
              <a:t> </a:t>
            </a:r>
            <a:r>
              <a:rPr lang="en-US" sz="1157" dirty="0" err="1">
                <a:latin typeface="Arial"/>
              </a:rPr>
              <a:t>dalam</a:t>
            </a:r>
            <a:r>
              <a:rPr lang="en-US" sz="1157" dirty="0">
                <a:latin typeface="Arial"/>
              </a:rPr>
              <a:t> </a:t>
            </a:r>
            <a:r>
              <a:rPr lang="en-US" sz="1157" dirty="0" err="1">
                <a:latin typeface="Arial"/>
              </a:rPr>
              <a:t>menjalankan</a:t>
            </a:r>
            <a:r>
              <a:rPr lang="en-US" sz="1157" dirty="0">
                <a:latin typeface="Arial"/>
              </a:rPr>
              <a:t> </a:t>
            </a:r>
            <a:r>
              <a:rPr lang="en-US" sz="1157" dirty="0" err="1">
                <a:latin typeface="Arial"/>
              </a:rPr>
              <a:t>organisasi</a:t>
            </a:r>
            <a:r>
              <a:rPr lang="en-US" sz="1157" dirty="0">
                <a:latin typeface="Arial"/>
              </a:rPr>
              <a:t>, </a:t>
            </a:r>
            <a:r>
              <a:rPr lang="en-US" sz="1157" dirty="0" err="1">
                <a:latin typeface="Arial"/>
              </a:rPr>
              <a:t>termasuk</a:t>
            </a:r>
            <a:r>
              <a:rPr lang="en-US" sz="1157" dirty="0">
                <a:latin typeface="Arial"/>
              </a:rPr>
              <a:t> </a:t>
            </a:r>
            <a:r>
              <a:rPr lang="en-US" sz="1157" dirty="0" err="1">
                <a:latin typeface="Arial"/>
              </a:rPr>
              <a:t>menghadiri</a:t>
            </a:r>
            <a:r>
              <a:rPr lang="en-US" sz="1157" dirty="0">
                <a:latin typeface="Arial"/>
              </a:rPr>
              <a:t> </a:t>
            </a:r>
            <a:r>
              <a:rPr lang="en-US" sz="1157" dirty="0" err="1">
                <a:latin typeface="Arial"/>
              </a:rPr>
              <a:t>rapat</a:t>
            </a:r>
            <a:r>
              <a:rPr lang="en-US" sz="1157" dirty="0">
                <a:latin typeface="Arial"/>
              </a:rPr>
              <a:t> </a:t>
            </a:r>
            <a:r>
              <a:rPr lang="en-US" sz="1157" dirty="0" err="1">
                <a:latin typeface="Arial"/>
              </a:rPr>
              <a:t>dan</a:t>
            </a:r>
            <a:r>
              <a:rPr lang="en-US" sz="1157" dirty="0">
                <a:latin typeface="Arial"/>
              </a:rPr>
              <a:t> </a:t>
            </a:r>
            <a:r>
              <a:rPr lang="en-US" sz="1157" dirty="0" err="1">
                <a:latin typeface="Arial"/>
              </a:rPr>
              <a:t>kegiatan</a:t>
            </a:r>
            <a:r>
              <a:rPr lang="en-US" sz="1157" dirty="0">
                <a:latin typeface="Arial"/>
              </a:rPr>
              <a:t> </a:t>
            </a:r>
            <a:r>
              <a:rPr lang="en-US" sz="1157" dirty="0" err="1">
                <a:latin typeface="Arial"/>
              </a:rPr>
              <a:t>organisasi</a:t>
            </a:r>
            <a:r>
              <a:rPr lang="en-US" sz="1157" dirty="0">
                <a:latin typeface="Arial"/>
              </a:rPr>
              <a:t>, </a:t>
            </a:r>
            <a:r>
              <a:rPr lang="en-US" sz="1157" dirty="0" err="1">
                <a:latin typeface="Arial"/>
              </a:rPr>
              <a:t>serta</a:t>
            </a:r>
            <a:r>
              <a:rPr lang="en-US" sz="1157" dirty="0">
                <a:latin typeface="Arial"/>
              </a:rPr>
              <a:t> </a:t>
            </a:r>
            <a:r>
              <a:rPr lang="en-US" sz="1157" dirty="0" err="1">
                <a:latin typeface="Arial"/>
              </a:rPr>
              <a:t>bersedia</a:t>
            </a:r>
            <a:r>
              <a:rPr lang="en-US" sz="1157" dirty="0">
                <a:latin typeface="Arial"/>
              </a:rPr>
              <a:t> </a:t>
            </a:r>
            <a:r>
              <a:rPr lang="en-US" sz="1157" dirty="0" err="1">
                <a:latin typeface="Arial"/>
              </a:rPr>
              <a:t>menandatangani</a:t>
            </a:r>
            <a:r>
              <a:rPr lang="en-US" sz="1157" dirty="0">
                <a:latin typeface="Arial"/>
              </a:rPr>
              <a:t> </a:t>
            </a:r>
            <a:r>
              <a:rPr lang="en-US" sz="1157" dirty="0" err="1">
                <a:latin typeface="Arial"/>
              </a:rPr>
              <a:t>surat</a:t>
            </a:r>
            <a:r>
              <a:rPr lang="en-US" sz="1157" dirty="0">
                <a:latin typeface="Arial"/>
              </a:rPr>
              <a:t> </a:t>
            </a:r>
            <a:r>
              <a:rPr lang="en-US" sz="1157" dirty="0" err="1">
                <a:latin typeface="Arial"/>
              </a:rPr>
              <a:t>pernyataan</a:t>
            </a:r>
            <a:r>
              <a:rPr lang="en-US" sz="1157" dirty="0">
                <a:latin typeface="Arial"/>
              </a:rPr>
              <a:t> </a:t>
            </a:r>
            <a:r>
              <a:rPr lang="en-US" sz="1157" dirty="0" err="1">
                <a:latin typeface="Arial"/>
              </a:rPr>
              <a:t>kesanggupan</a:t>
            </a:r>
            <a:r>
              <a:rPr lang="en-US" sz="1157" dirty="0">
                <a:latin typeface="Arial"/>
              </a:rPr>
              <a:t> </a:t>
            </a:r>
            <a:r>
              <a:rPr lang="en-US" sz="1157" dirty="0" err="1">
                <a:latin typeface="Arial"/>
              </a:rPr>
              <a:t>selaku</a:t>
            </a:r>
            <a:r>
              <a:rPr lang="en-US" sz="1157" dirty="0">
                <a:latin typeface="Arial"/>
              </a:rPr>
              <a:t> </a:t>
            </a:r>
            <a:r>
              <a:rPr lang="en-US" sz="1157" dirty="0" err="1">
                <a:latin typeface="Arial"/>
              </a:rPr>
              <a:t>Pengurus</a:t>
            </a:r>
            <a:r>
              <a:rPr lang="en-US" sz="1157" dirty="0">
                <a:latin typeface="Arial"/>
              </a:rPr>
              <a:t> </a:t>
            </a:r>
            <a:r>
              <a:rPr lang="en-US" sz="1157" dirty="0" err="1">
                <a:latin typeface="Arial"/>
              </a:rPr>
              <a:t>Pusat</a:t>
            </a:r>
            <a:r>
              <a:rPr lang="en-US" sz="1157" dirty="0">
                <a:latin typeface="Arial"/>
              </a:rPr>
              <a:t>.</a:t>
            </a:r>
          </a:p>
        </p:txBody>
      </p:sp>
      <p:sp>
        <p:nvSpPr>
          <p:cNvPr id="5" name="Rectangle 4"/>
          <p:cNvSpPr/>
          <p:nvPr/>
        </p:nvSpPr>
        <p:spPr>
          <a:xfrm>
            <a:off x="3936902" y="1775639"/>
            <a:ext cx="3906993" cy="4150996"/>
          </a:xfrm>
          <a:prstGeom prst="rect">
            <a:avLst/>
          </a:prstGeom>
        </p:spPr>
        <p:txBody>
          <a:bodyPr lIns="0" tIns="0" rIns="0" bIns="0">
            <a:noAutofit/>
          </a:bodyPr>
          <a:lstStyle/>
          <a:p>
            <a:pPr marL="355225" indent="-355225" algn="just">
              <a:lnSpc>
                <a:spcPts val="1736"/>
              </a:lnSpc>
            </a:pPr>
            <a:r>
              <a:rPr lang="en-US" sz="1157">
                <a:latin typeface="Arial"/>
              </a:rPr>
              <a:t>Pengurus Wilayah :</a:t>
            </a:r>
          </a:p>
          <a:p>
            <a:pPr marL="355225" indent="-355225" algn="just">
              <a:lnSpc>
                <a:spcPts val="1736"/>
              </a:lnSpc>
            </a:pPr>
            <a:r>
              <a:rPr lang="en-US" sz="1157">
                <a:latin typeface="Arial"/>
              </a:rPr>
              <a:t>1.    Telah menjabat sebagai Notaris sekurang-kurangnya 7 (tujuh) tahun;</a:t>
            </a:r>
          </a:p>
          <a:p>
            <a:pPr marL="355225" indent="-355225" algn="just">
              <a:lnSpc>
                <a:spcPts val="1736"/>
              </a:lnSpc>
            </a:pPr>
            <a:r>
              <a:rPr lang="en-US" sz="1157">
                <a:latin typeface="Arial"/>
              </a:rPr>
              <a:t>2.    Tidak akan berakhir masa jabatannya sebagaimana dimaksud dalam Pasal 8 ayat (1) huruf b dan ayat (2) Undang-Undang Jabatan Notaris;</a:t>
            </a:r>
          </a:p>
          <a:p>
            <a:pPr marL="355225" indent="-355225" algn="just">
              <a:lnSpc>
                <a:spcPts val="1736"/>
              </a:lnSpc>
            </a:pPr>
            <a:r>
              <a:rPr lang="en-US" sz="1157">
                <a:latin typeface="Arial"/>
              </a:rPr>
              <a:t>3.    Mentaati peraturan perundangan, Anggaran Dasar, Anggaran Rumah Tangga, Kode Etik Notaris, dan Peraturan Perkumpulan;</a:t>
            </a:r>
          </a:p>
          <a:p>
            <a:pPr marL="355225" indent="-355225" algn="just">
              <a:lnSpc>
                <a:spcPts val="1736"/>
              </a:lnSpc>
            </a:pPr>
            <a:r>
              <a:rPr lang="en-US" sz="1157">
                <a:latin typeface="Arial"/>
              </a:rPr>
              <a:t>4.    Loyal terhadap perkumpulan dan aktif dalam menjalankan organisasi;</a:t>
            </a:r>
          </a:p>
          <a:p>
            <a:pPr marL="355225" indent="-355225" algn="just">
              <a:lnSpc>
                <a:spcPts val="1736"/>
              </a:lnSpc>
            </a:pPr>
            <a:r>
              <a:rPr lang="en-US" sz="1157" i="1">
                <a:latin typeface="Arial"/>
              </a:rPr>
              <a:t>5.</a:t>
            </a:r>
            <a:r>
              <a:rPr lang="en-US" sz="1157">
                <a:latin typeface="Arial"/>
              </a:rPr>
              <a:t>    tidak pernah melakukan perbuatan tercela, termasuk namun tidak terbatas pada mencemarkan nama baik, memecah belah Perkumpulan, terlibat dalam kepengurusan organisasi profesi jabatan notaris yang bertentangan dengan Undang-Undang tentang Jabatan Notaris;</a:t>
            </a:r>
          </a:p>
        </p:txBody>
      </p:sp>
      <p:sp>
        <p:nvSpPr>
          <p:cNvPr id="6" name="Rectangle 5"/>
          <p:cNvSpPr/>
          <p:nvPr/>
        </p:nvSpPr>
        <p:spPr>
          <a:xfrm>
            <a:off x="8134935" y="2316562"/>
            <a:ext cx="3530699" cy="3054451"/>
          </a:xfrm>
          <a:prstGeom prst="rect">
            <a:avLst/>
          </a:prstGeom>
        </p:spPr>
        <p:txBody>
          <a:bodyPr lIns="0" tIns="0" rIns="0" bIns="0">
            <a:noAutofit/>
          </a:bodyPr>
          <a:lstStyle/>
          <a:p>
            <a:pPr marL="355225" indent="-355225" algn="just">
              <a:lnSpc>
                <a:spcPts val="1736"/>
              </a:lnSpc>
            </a:pPr>
            <a:r>
              <a:rPr lang="en-US" sz="1157" dirty="0" err="1">
                <a:latin typeface="Arial"/>
              </a:rPr>
              <a:t>Pengurus</a:t>
            </a:r>
            <a:r>
              <a:rPr lang="en-US" sz="1157" dirty="0">
                <a:latin typeface="Arial"/>
              </a:rPr>
              <a:t> Daerah :</a:t>
            </a:r>
          </a:p>
          <a:p>
            <a:pPr marL="355225" indent="-355225" algn="just">
              <a:lnSpc>
                <a:spcPts val="1736"/>
              </a:lnSpc>
            </a:pPr>
            <a:r>
              <a:rPr lang="en-US" sz="1157" dirty="0">
                <a:latin typeface="Arial"/>
              </a:rPr>
              <a:t>1. </a:t>
            </a:r>
            <a:r>
              <a:rPr lang="en-US" sz="1157" dirty="0" err="1">
                <a:latin typeface="Arial"/>
              </a:rPr>
              <a:t>Telah</a:t>
            </a:r>
            <a:r>
              <a:rPr lang="en-US" sz="1157" dirty="0">
                <a:latin typeface="Arial"/>
              </a:rPr>
              <a:t> </a:t>
            </a:r>
            <a:r>
              <a:rPr lang="en-US" sz="1157" dirty="0" err="1">
                <a:latin typeface="Arial"/>
              </a:rPr>
              <a:t>menjabat</a:t>
            </a:r>
            <a:r>
              <a:rPr lang="en-US" sz="1157" dirty="0">
                <a:latin typeface="Arial"/>
              </a:rPr>
              <a:t> </a:t>
            </a:r>
            <a:r>
              <a:rPr lang="en-US" sz="1157" dirty="0" err="1">
                <a:latin typeface="Arial"/>
              </a:rPr>
              <a:t>sebagai</a:t>
            </a:r>
            <a:r>
              <a:rPr lang="en-US" sz="1157" dirty="0">
                <a:latin typeface="Arial"/>
              </a:rPr>
              <a:t> </a:t>
            </a:r>
            <a:r>
              <a:rPr lang="en-US" sz="1157" dirty="0" err="1">
                <a:latin typeface="Arial"/>
              </a:rPr>
              <a:t>Notaris</a:t>
            </a:r>
            <a:r>
              <a:rPr lang="en-US" sz="1157" dirty="0">
                <a:latin typeface="Arial"/>
              </a:rPr>
              <a:t> </a:t>
            </a:r>
            <a:r>
              <a:rPr lang="en-US" sz="1157" dirty="0" err="1">
                <a:latin typeface="Arial"/>
              </a:rPr>
              <a:t>sekurang-kurangnya</a:t>
            </a:r>
            <a:r>
              <a:rPr lang="en-US" sz="1157" dirty="0">
                <a:latin typeface="Arial"/>
              </a:rPr>
              <a:t> 5 (lima) </a:t>
            </a:r>
            <a:r>
              <a:rPr lang="en-US" sz="1157" dirty="0" err="1">
                <a:latin typeface="Arial"/>
              </a:rPr>
              <a:t>tahun</a:t>
            </a:r>
            <a:r>
              <a:rPr lang="en-US" sz="1157" dirty="0">
                <a:latin typeface="Arial"/>
              </a:rPr>
              <a:t>;</a:t>
            </a:r>
          </a:p>
          <a:p>
            <a:pPr marL="355225" indent="-355225" algn="just">
              <a:lnSpc>
                <a:spcPts val="1736"/>
              </a:lnSpc>
            </a:pPr>
            <a:r>
              <a:rPr lang="en-US" sz="1157" dirty="0">
                <a:latin typeface="Arial"/>
              </a:rPr>
              <a:t>2.  </a:t>
            </a:r>
            <a:r>
              <a:rPr lang="en-US" sz="1157" dirty="0" err="1">
                <a:latin typeface="Arial"/>
              </a:rPr>
              <a:t>Tidak</a:t>
            </a:r>
            <a:r>
              <a:rPr lang="en-US" sz="1157" dirty="0">
                <a:latin typeface="Arial"/>
              </a:rPr>
              <a:t> </a:t>
            </a:r>
            <a:r>
              <a:rPr lang="en-US" sz="1157" dirty="0" err="1">
                <a:latin typeface="Arial"/>
              </a:rPr>
              <a:t>akan</a:t>
            </a:r>
            <a:r>
              <a:rPr lang="en-US" sz="1157" dirty="0">
                <a:latin typeface="Arial"/>
              </a:rPr>
              <a:t> </a:t>
            </a:r>
            <a:r>
              <a:rPr lang="en-US" sz="1157" dirty="0" err="1">
                <a:latin typeface="Arial"/>
              </a:rPr>
              <a:t>berakhir</a:t>
            </a:r>
            <a:r>
              <a:rPr lang="en-US" sz="1157" dirty="0">
                <a:latin typeface="Arial"/>
              </a:rPr>
              <a:t> </a:t>
            </a:r>
            <a:r>
              <a:rPr lang="en-US" sz="1157" dirty="0" err="1">
                <a:latin typeface="Arial"/>
              </a:rPr>
              <a:t>masa</a:t>
            </a:r>
            <a:r>
              <a:rPr lang="en-US" sz="1157" dirty="0">
                <a:latin typeface="Arial"/>
              </a:rPr>
              <a:t> </a:t>
            </a:r>
            <a:r>
              <a:rPr lang="en-US" sz="1157" dirty="0" err="1">
                <a:latin typeface="Arial"/>
              </a:rPr>
              <a:t>jabatannya</a:t>
            </a:r>
            <a:r>
              <a:rPr lang="en-US" sz="1157" dirty="0">
                <a:latin typeface="Arial"/>
              </a:rPr>
              <a:t> </a:t>
            </a:r>
            <a:r>
              <a:rPr lang="en-US" sz="1157" dirty="0" err="1">
                <a:latin typeface="Arial"/>
              </a:rPr>
              <a:t>sebagaimana</a:t>
            </a:r>
            <a:r>
              <a:rPr lang="en-US" sz="1157" dirty="0">
                <a:latin typeface="Arial"/>
              </a:rPr>
              <a:t> </a:t>
            </a:r>
            <a:r>
              <a:rPr lang="en-US" sz="1157" dirty="0" err="1">
                <a:latin typeface="Arial"/>
              </a:rPr>
              <a:t>dimaksud</a:t>
            </a:r>
            <a:r>
              <a:rPr lang="en-US" sz="1157" dirty="0">
                <a:latin typeface="Arial"/>
              </a:rPr>
              <a:t> </a:t>
            </a:r>
            <a:r>
              <a:rPr lang="en-US" sz="1157" dirty="0" err="1">
                <a:latin typeface="Arial"/>
              </a:rPr>
              <a:t>dalam</a:t>
            </a:r>
            <a:r>
              <a:rPr lang="en-US" sz="1157" dirty="0">
                <a:latin typeface="Arial"/>
              </a:rPr>
              <a:t> </a:t>
            </a:r>
            <a:r>
              <a:rPr lang="en-US" sz="1157" dirty="0" err="1">
                <a:latin typeface="Arial"/>
              </a:rPr>
              <a:t>Pasal</a:t>
            </a:r>
            <a:r>
              <a:rPr lang="en-US" sz="1157" dirty="0">
                <a:latin typeface="Arial"/>
              </a:rPr>
              <a:t> 8 </a:t>
            </a:r>
            <a:r>
              <a:rPr lang="en-US" sz="1157" dirty="0" err="1">
                <a:latin typeface="Arial"/>
              </a:rPr>
              <a:t>ayat</a:t>
            </a:r>
            <a:r>
              <a:rPr lang="en-US" sz="1157" dirty="0">
                <a:latin typeface="Arial"/>
              </a:rPr>
              <a:t> (1) </a:t>
            </a:r>
            <a:r>
              <a:rPr lang="en-US" sz="1157" dirty="0" err="1">
                <a:latin typeface="Arial"/>
              </a:rPr>
              <a:t>huruf</a:t>
            </a:r>
            <a:r>
              <a:rPr lang="en-US" sz="1157" dirty="0">
                <a:latin typeface="Arial"/>
              </a:rPr>
              <a:t> b </a:t>
            </a:r>
            <a:r>
              <a:rPr lang="en-US" sz="1157" dirty="0" err="1">
                <a:latin typeface="Arial"/>
              </a:rPr>
              <a:t>dan</a:t>
            </a:r>
            <a:r>
              <a:rPr lang="en-US" sz="1157" dirty="0">
                <a:latin typeface="Arial"/>
              </a:rPr>
              <a:t> </a:t>
            </a:r>
            <a:r>
              <a:rPr lang="en-US" sz="1157" dirty="0" err="1">
                <a:latin typeface="Arial"/>
              </a:rPr>
              <a:t>ayat</a:t>
            </a:r>
            <a:r>
              <a:rPr lang="en-US" sz="1157" dirty="0">
                <a:latin typeface="Arial"/>
              </a:rPr>
              <a:t> (2) </a:t>
            </a:r>
            <a:r>
              <a:rPr lang="en-US" sz="1157" dirty="0" err="1">
                <a:latin typeface="Arial"/>
              </a:rPr>
              <a:t>Undang-Undang</a:t>
            </a:r>
            <a:r>
              <a:rPr lang="en-US" sz="1157" dirty="0">
                <a:latin typeface="Arial"/>
              </a:rPr>
              <a:t> </a:t>
            </a:r>
            <a:r>
              <a:rPr lang="en-US" sz="1157" dirty="0" err="1">
                <a:latin typeface="Arial"/>
              </a:rPr>
              <a:t>Jabatan</a:t>
            </a:r>
            <a:r>
              <a:rPr lang="en-US" sz="1157" dirty="0">
                <a:latin typeface="Arial"/>
              </a:rPr>
              <a:t> </a:t>
            </a:r>
            <a:r>
              <a:rPr lang="en-US" sz="1157" dirty="0" err="1">
                <a:latin typeface="Arial"/>
              </a:rPr>
              <a:t>Notaris</a:t>
            </a:r>
            <a:r>
              <a:rPr lang="en-US" sz="1157" dirty="0">
                <a:latin typeface="Arial"/>
              </a:rPr>
              <a:t>;</a:t>
            </a:r>
          </a:p>
          <a:p>
            <a:pPr marL="355225" indent="-355225" algn="just">
              <a:lnSpc>
                <a:spcPts val="1736"/>
              </a:lnSpc>
            </a:pPr>
            <a:r>
              <a:rPr lang="en-US" sz="1157" dirty="0">
                <a:latin typeface="Arial"/>
              </a:rPr>
              <a:t>3.    </a:t>
            </a:r>
            <a:r>
              <a:rPr lang="en-US" sz="1157" dirty="0" err="1">
                <a:latin typeface="Arial"/>
              </a:rPr>
              <a:t>Senantiasa</a:t>
            </a:r>
            <a:r>
              <a:rPr lang="en-US" sz="1157" dirty="0">
                <a:latin typeface="Arial"/>
              </a:rPr>
              <a:t>    </a:t>
            </a:r>
            <a:r>
              <a:rPr lang="en-US" sz="1157" dirty="0" err="1">
                <a:latin typeface="Arial"/>
              </a:rPr>
              <a:t>mentaati</a:t>
            </a:r>
            <a:r>
              <a:rPr lang="en-US" sz="1157" dirty="0">
                <a:latin typeface="Arial"/>
              </a:rPr>
              <a:t>    </a:t>
            </a:r>
            <a:r>
              <a:rPr lang="en-US" sz="1157" dirty="0" err="1">
                <a:latin typeface="Arial"/>
              </a:rPr>
              <a:t>peraturan</a:t>
            </a:r>
            <a:endParaRPr lang="en-US" sz="1157" dirty="0">
              <a:latin typeface="Arial"/>
            </a:endParaRPr>
          </a:p>
          <a:p>
            <a:pPr marL="355225" algn="just">
              <a:lnSpc>
                <a:spcPts val="1736"/>
              </a:lnSpc>
            </a:pPr>
            <a:r>
              <a:rPr lang="en-US" sz="1157" dirty="0" err="1">
                <a:latin typeface="Arial"/>
              </a:rPr>
              <a:t>perundangan</a:t>
            </a:r>
            <a:r>
              <a:rPr lang="en-US" sz="1157" dirty="0">
                <a:latin typeface="Arial"/>
              </a:rPr>
              <a:t>, </a:t>
            </a:r>
            <a:r>
              <a:rPr lang="en-US" sz="1157" dirty="0" err="1">
                <a:latin typeface="Arial"/>
              </a:rPr>
              <a:t>tidak</a:t>
            </a:r>
            <a:r>
              <a:rPr lang="en-US" sz="1157" dirty="0">
                <a:latin typeface="Arial"/>
              </a:rPr>
              <a:t> </a:t>
            </a:r>
            <a:r>
              <a:rPr lang="en-US" sz="1157" dirty="0" err="1">
                <a:latin typeface="Arial"/>
              </a:rPr>
              <a:t>pernah</a:t>
            </a:r>
            <a:r>
              <a:rPr lang="en-US" sz="1157" dirty="0">
                <a:latin typeface="Arial"/>
              </a:rPr>
              <a:t> </a:t>
            </a:r>
            <a:r>
              <a:rPr lang="en-US" sz="1157" dirty="0" err="1">
                <a:latin typeface="Arial"/>
              </a:rPr>
              <a:t>melakukan</a:t>
            </a:r>
            <a:r>
              <a:rPr lang="en-US" sz="1157" dirty="0">
                <a:latin typeface="Arial"/>
              </a:rPr>
              <a:t> </a:t>
            </a:r>
            <a:r>
              <a:rPr lang="en-US" sz="1157" dirty="0" err="1">
                <a:latin typeface="Arial"/>
              </a:rPr>
              <a:t>pelanggaran</a:t>
            </a:r>
            <a:r>
              <a:rPr lang="en-US" sz="1157" dirty="0">
                <a:latin typeface="Arial"/>
              </a:rPr>
              <a:t> </a:t>
            </a:r>
            <a:r>
              <a:rPr lang="en-US" sz="1157" dirty="0" err="1">
                <a:latin typeface="Arial"/>
              </a:rPr>
              <a:t>terhadap</a:t>
            </a:r>
            <a:r>
              <a:rPr lang="en-US" sz="1157" dirty="0">
                <a:latin typeface="Arial"/>
              </a:rPr>
              <a:t> </a:t>
            </a:r>
            <a:r>
              <a:rPr lang="en-US" sz="1157" dirty="0" err="1">
                <a:latin typeface="Arial"/>
              </a:rPr>
              <a:t>peraturan</a:t>
            </a:r>
            <a:r>
              <a:rPr lang="en-US" sz="1157" dirty="0">
                <a:latin typeface="Arial"/>
              </a:rPr>
              <a:t> </a:t>
            </a:r>
            <a:r>
              <a:rPr lang="en-US" sz="1157" dirty="0" err="1">
                <a:latin typeface="Arial"/>
              </a:rPr>
              <a:t>Perkumpulan</a:t>
            </a:r>
            <a:r>
              <a:rPr lang="en-US" sz="1157" dirty="0">
                <a:latin typeface="Arial"/>
              </a:rPr>
              <a:t> (</a:t>
            </a:r>
            <a:r>
              <a:rPr lang="en-US" sz="1157" dirty="0" err="1">
                <a:latin typeface="Arial"/>
              </a:rPr>
              <a:t>termasuk</a:t>
            </a:r>
            <a:r>
              <a:rPr lang="en-US" sz="1157" dirty="0">
                <a:latin typeface="Arial"/>
              </a:rPr>
              <a:t> </a:t>
            </a:r>
            <a:r>
              <a:rPr lang="en-US" sz="1157" dirty="0" err="1">
                <a:latin typeface="Arial"/>
              </a:rPr>
              <a:t>disiplin</a:t>
            </a:r>
            <a:r>
              <a:rPr lang="en-US" sz="1157" dirty="0">
                <a:latin typeface="Arial"/>
              </a:rPr>
              <a:t> </a:t>
            </a:r>
            <a:r>
              <a:rPr lang="en-US" sz="1157" dirty="0" err="1">
                <a:latin typeface="Arial"/>
              </a:rPr>
              <a:t>membayar</a:t>
            </a:r>
            <a:r>
              <a:rPr lang="en-US" sz="1157" dirty="0">
                <a:latin typeface="Arial"/>
              </a:rPr>
              <a:t> </a:t>
            </a:r>
            <a:r>
              <a:rPr lang="en-US" sz="1157" dirty="0" err="1">
                <a:latin typeface="Arial"/>
              </a:rPr>
              <a:t>iuran</a:t>
            </a:r>
            <a:r>
              <a:rPr lang="en-US" sz="1157" dirty="0">
                <a:latin typeface="Arial"/>
              </a:rPr>
              <a:t> </a:t>
            </a:r>
            <a:r>
              <a:rPr lang="en-US" sz="1157" dirty="0" err="1">
                <a:latin typeface="Arial"/>
              </a:rPr>
              <a:t>anggota</a:t>
            </a:r>
            <a:r>
              <a:rPr lang="en-US" sz="1157" dirty="0">
                <a:latin typeface="Arial"/>
              </a:rPr>
              <a:t>) </a:t>
            </a:r>
            <a:r>
              <a:rPr lang="en-US" sz="1157" dirty="0" err="1">
                <a:latin typeface="Arial"/>
              </a:rPr>
              <a:t>dan</a:t>
            </a:r>
            <a:r>
              <a:rPr lang="en-US" sz="1157" dirty="0">
                <a:latin typeface="Arial"/>
              </a:rPr>
              <a:t> </a:t>
            </a:r>
            <a:r>
              <a:rPr lang="en-US" sz="1157" dirty="0" err="1">
                <a:latin typeface="Arial"/>
              </a:rPr>
              <a:t>Kode</a:t>
            </a:r>
            <a:r>
              <a:rPr lang="en-US" sz="1157" dirty="0">
                <a:latin typeface="Arial"/>
              </a:rPr>
              <a:t> </a:t>
            </a:r>
            <a:r>
              <a:rPr lang="en-US" sz="1157" dirty="0" err="1">
                <a:latin typeface="Arial"/>
              </a:rPr>
              <a:t>Etik</a:t>
            </a:r>
            <a:r>
              <a:rPr lang="en-US" sz="1157" dirty="0">
                <a:latin typeface="Arial"/>
              </a:rPr>
              <a:t> </a:t>
            </a:r>
            <a:r>
              <a:rPr lang="en-US" sz="1157" dirty="0" err="1">
                <a:latin typeface="Arial"/>
              </a:rPr>
              <a:t>Notaris</a:t>
            </a:r>
            <a:r>
              <a:rPr lang="en-US" sz="1157" dirty="0">
                <a:latin typeface="Arial"/>
              </a:rPr>
              <a:t>;</a:t>
            </a:r>
          </a:p>
          <a:p>
            <a:pPr marL="355225" indent="-355225" algn="just">
              <a:lnSpc>
                <a:spcPts val="1736"/>
              </a:lnSpc>
            </a:pPr>
            <a:r>
              <a:rPr lang="en-US" sz="1157" dirty="0">
                <a:latin typeface="Arial"/>
              </a:rPr>
              <a:t>4.   Loyal </a:t>
            </a:r>
            <a:r>
              <a:rPr lang="en-US" sz="1157" dirty="0" err="1">
                <a:latin typeface="Arial"/>
              </a:rPr>
              <a:t>terhadap</a:t>
            </a:r>
            <a:r>
              <a:rPr lang="en-US" sz="1157" dirty="0">
                <a:latin typeface="Arial"/>
              </a:rPr>
              <a:t> </a:t>
            </a:r>
            <a:r>
              <a:rPr lang="en-US" sz="1157" dirty="0" err="1">
                <a:latin typeface="Arial"/>
              </a:rPr>
              <a:t>perkumpulan</a:t>
            </a:r>
            <a:r>
              <a:rPr lang="en-US" sz="1157" dirty="0">
                <a:latin typeface="Arial"/>
              </a:rPr>
              <a:t> </a:t>
            </a:r>
            <a:r>
              <a:rPr lang="en-US" sz="1157" dirty="0" err="1">
                <a:latin typeface="Arial"/>
              </a:rPr>
              <a:t>dan</a:t>
            </a:r>
            <a:r>
              <a:rPr lang="en-US" sz="1157" dirty="0">
                <a:latin typeface="Arial"/>
              </a:rPr>
              <a:t> </a:t>
            </a:r>
            <a:r>
              <a:rPr lang="en-US" sz="1157" dirty="0" err="1">
                <a:latin typeface="Arial"/>
              </a:rPr>
              <a:t>aktif</a:t>
            </a:r>
            <a:r>
              <a:rPr lang="en-US" sz="1157" dirty="0">
                <a:latin typeface="Arial"/>
              </a:rPr>
              <a:t> </a:t>
            </a:r>
            <a:r>
              <a:rPr lang="en-US" sz="1157" dirty="0" err="1">
                <a:latin typeface="Arial"/>
              </a:rPr>
              <a:t>dalam</a:t>
            </a:r>
            <a:r>
              <a:rPr lang="en-US" sz="1157" dirty="0">
                <a:latin typeface="Arial"/>
              </a:rPr>
              <a:t> </a:t>
            </a:r>
            <a:r>
              <a:rPr lang="en-US" sz="1157" dirty="0" err="1">
                <a:latin typeface="Arial"/>
              </a:rPr>
              <a:t>menjalankan</a:t>
            </a:r>
            <a:r>
              <a:rPr lang="en-US" sz="1157" dirty="0">
                <a:latin typeface="Arial"/>
              </a:rPr>
              <a:t> </a:t>
            </a:r>
            <a:r>
              <a:rPr lang="en-US" sz="1157" dirty="0" err="1">
                <a:latin typeface="Arial"/>
              </a:rPr>
              <a:t>organisasi</a:t>
            </a:r>
            <a:r>
              <a:rPr lang="en-US" sz="1157" dirty="0">
                <a:latin typeface="Arial"/>
              </a:rPr>
              <a:t>;</a:t>
            </a:r>
          </a:p>
        </p:txBody>
      </p:sp>
    </p:spTree>
    <p:extLst>
      <p:ext uri="{BB962C8B-B14F-4D97-AF65-F5344CB8AC3E}">
        <p14:creationId xmlns:p14="http://schemas.microsoft.com/office/powerpoint/2010/main" val="455191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43192" y="255763"/>
            <a:ext cx="132291" cy="126411"/>
          </a:xfrm>
          <a:prstGeom prst="rect">
            <a:avLst/>
          </a:prstGeom>
        </p:spPr>
        <p:txBody>
          <a:bodyPr wrap="none" lIns="0" tIns="0" rIns="0" bIns="0">
            <a:noAutofit/>
          </a:bodyPr>
          <a:lstStyle/>
          <a:p>
            <a:r>
              <a:rPr lang="en-US" sz="1061">
                <a:solidFill>
                  <a:srgbClr val="62A29E"/>
                </a:solidFill>
                <a:latin typeface="Cambria"/>
              </a:rPr>
              <a:t>■\</a:t>
            </a:r>
          </a:p>
        </p:txBody>
      </p:sp>
      <p:sp>
        <p:nvSpPr>
          <p:cNvPr id="3" name="Rectangle 2"/>
          <p:cNvSpPr/>
          <p:nvPr/>
        </p:nvSpPr>
        <p:spPr>
          <a:xfrm>
            <a:off x="882450" y="1531636"/>
            <a:ext cx="10362792" cy="446849"/>
          </a:xfrm>
          <a:prstGeom prst="rect">
            <a:avLst/>
          </a:prstGeom>
        </p:spPr>
        <p:txBody>
          <a:bodyPr lIns="0" tIns="0" rIns="0" bIns="0">
            <a:noAutofit/>
          </a:bodyPr>
          <a:lstStyle/>
          <a:p>
            <a:pPr marL="403225" indent="-403225" algn="just">
              <a:lnSpc>
                <a:spcPts val="2083"/>
              </a:lnSpc>
            </a:pPr>
            <a:r>
              <a:rPr lang="en-US" sz="1350" dirty="0">
                <a:latin typeface="Arial"/>
              </a:rPr>
              <a:t>1.    </a:t>
            </a:r>
            <a:r>
              <a:rPr lang="en-US" sz="1350" dirty="0" err="1">
                <a:latin typeface="Arial"/>
              </a:rPr>
              <a:t>Melaksanakan</a:t>
            </a:r>
            <a:r>
              <a:rPr lang="en-US" sz="1350" dirty="0">
                <a:latin typeface="Arial"/>
              </a:rPr>
              <a:t> </a:t>
            </a:r>
            <a:r>
              <a:rPr lang="en-US" sz="1350" dirty="0" err="1">
                <a:latin typeface="Arial"/>
              </a:rPr>
              <a:t>ketentuan</a:t>
            </a:r>
            <a:r>
              <a:rPr lang="en-US" sz="1350" dirty="0">
                <a:latin typeface="Arial"/>
              </a:rPr>
              <a:t> </a:t>
            </a:r>
            <a:r>
              <a:rPr lang="en-US" sz="1350" dirty="0" err="1">
                <a:latin typeface="Arial"/>
              </a:rPr>
              <a:t>dalam</a:t>
            </a:r>
            <a:r>
              <a:rPr lang="en-US" sz="1350" dirty="0">
                <a:latin typeface="Arial"/>
              </a:rPr>
              <a:t> </a:t>
            </a:r>
            <a:r>
              <a:rPr lang="en-US" sz="1350" dirty="0" err="1">
                <a:latin typeface="Arial"/>
              </a:rPr>
              <a:t>Anggaran</a:t>
            </a:r>
            <a:r>
              <a:rPr lang="en-US" sz="1350" dirty="0">
                <a:latin typeface="Arial"/>
              </a:rPr>
              <a:t> </a:t>
            </a:r>
            <a:r>
              <a:rPr lang="en-US" sz="1350" dirty="0" err="1">
                <a:latin typeface="Arial"/>
              </a:rPr>
              <a:t>Dasar</a:t>
            </a:r>
            <a:r>
              <a:rPr lang="en-US" sz="1350" dirty="0">
                <a:latin typeface="Arial"/>
              </a:rPr>
              <a:t> </a:t>
            </a:r>
            <a:r>
              <a:rPr lang="en-US" sz="1350" dirty="0" err="1">
                <a:latin typeface="Arial"/>
              </a:rPr>
              <a:t>dan</a:t>
            </a:r>
            <a:r>
              <a:rPr lang="en-US" sz="1350" dirty="0">
                <a:latin typeface="Arial"/>
              </a:rPr>
              <a:t> </a:t>
            </a:r>
            <a:r>
              <a:rPr lang="en-US" sz="1350" dirty="0" err="1">
                <a:latin typeface="Arial"/>
              </a:rPr>
              <a:t>Anggaran</a:t>
            </a:r>
            <a:r>
              <a:rPr lang="en-US" sz="1350" dirty="0">
                <a:latin typeface="Arial"/>
              </a:rPr>
              <a:t> </a:t>
            </a:r>
            <a:r>
              <a:rPr lang="en-US" sz="1350" dirty="0" err="1">
                <a:latin typeface="Arial"/>
              </a:rPr>
              <a:t>Rumah</a:t>
            </a:r>
            <a:r>
              <a:rPr lang="en-US" sz="1350" dirty="0">
                <a:latin typeface="Arial"/>
              </a:rPr>
              <a:t> </a:t>
            </a:r>
            <a:r>
              <a:rPr lang="en-US" sz="1350" dirty="0" err="1">
                <a:latin typeface="Arial"/>
              </a:rPr>
              <a:t>Tangga</a:t>
            </a:r>
            <a:r>
              <a:rPr lang="en-US" sz="1350" dirty="0">
                <a:latin typeface="Arial"/>
              </a:rPr>
              <a:t> </a:t>
            </a:r>
            <a:r>
              <a:rPr lang="en-US" sz="1350" dirty="0" err="1">
                <a:latin typeface="Arial"/>
              </a:rPr>
              <a:t>serta</a:t>
            </a:r>
            <a:r>
              <a:rPr lang="en-US" sz="1350" dirty="0">
                <a:latin typeface="Arial"/>
              </a:rPr>
              <a:t> </a:t>
            </a:r>
            <a:r>
              <a:rPr lang="en-US" sz="1350" dirty="0" err="1">
                <a:latin typeface="Arial"/>
              </a:rPr>
              <a:t>keputusan</a:t>
            </a:r>
            <a:r>
              <a:rPr lang="en-US" sz="1350" dirty="0">
                <a:latin typeface="Arial"/>
              </a:rPr>
              <a:t> yang </a:t>
            </a:r>
            <a:r>
              <a:rPr lang="en-US" sz="1350" dirty="0" err="1">
                <a:latin typeface="Arial"/>
              </a:rPr>
              <a:t>ditetapkan</a:t>
            </a:r>
            <a:r>
              <a:rPr lang="en-US" sz="1350" dirty="0">
                <a:latin typeface="Arial"/>
              </a:rPr>
              <a:t> </a:t>
            </a:r>
            <a:r>
              <a:rPr lang="en-US" sz="1350" dirty="0" err="1">
                <a:latin typeface="Arial"/>
              </a:rPr>
              <a:t>oleh</a:t>
            </a:r>
            <a:r>
              <a:rPr lang="en-US" sz="1350" dirty="0">
                <a:latin typeface="Arial"/>
              </a:rPr>
              <a:t> </a:t>
            </a:r>
            <a:r>
              <a:rPr lang="en-US" sz="1350" dirty="0" err="1">
                <a:latin typeface="Arial"/>
              </a:rPr>
              <a:t>Kongres</a:t>
            </a:r>
            <a:r>
              <a:rPr lang="en-US" sz="1350" dirty="0">
                <a:latin typeface="Arial"/>
              </a:rPr>
              <a:t>, </a:t>
            </a:r>
            <a:r>
              <a:rPr lang="en-US" sz="1350" dirty="0" err="1">
                <a:latin typeface="Arial"/>
              </a:rPr>
              <a:t>Kongres</a:t>
            </a:r>
            <a:r>
              <a:rPr lang="en-US" sz="1350" dirty="0">
                <a:latin typeface="Arial"/>
              </a:rPr>
              <a:t> </a:t>
            </a:r>
            <a:r>
              <a:rPr lang="en-US" sz="1350" dirty="0" err="1">
                <a:latin typeface="Arial"/>
              </a:rPr>
              <a:t>Luar</a:t>
            </a:r>
            <a:r>
              <a:rPr lang="en-US" sz="1350" dirty="0">
                <a:latin typeface="Arial"/>
              </a:rPr>
              <a:t> </a:t>
            </a:r>
            <a:r>
              <a:rPr lang="en-US" sz="1350" dirty="0" err="1">
                <a:latin typeface="Arial"/>
              </a:rPr>
              <a:t>Biasa</a:t>
            </a:r>
            <a:r>
              <a:rPr lang="en-US" sz="1350" dirty="0">
                <a:latin typeface="Arial"/>
              </a:rPr>
              <a:t> </a:t>
            </a:r>
            <a:r>
              <a:rPr lang="en-US" sz="1350" dirty="0" err="1">
                <a:latin typeface="Arial"/>
              </a:rPr>
              <a:t>dan</a:t>
            </a:r>
            <a:r>
              <a:rPr lang="en-US" sz="1350" dirty="0">
                <a:latin typeface="Arial"/>
              </a:rPr>
              <a:t> </a:t>
            </a:r>
            <a:r>
              <a:rPr lang="en-US" sz="1350" dirty="0" err="1">
                <a:latin typeface="Arial"/>
              </a:rPr>
              <a:t>keputusan</a:t>
            </a:r>
            <a:r>
              <a:rPr lang="en-US" sz="1350" dirty="0">
                <a:latin typeface="Arial"/>
              </a:rPr>
              <a:t> di </a:t>
            </a:r>
            <a:r>
              <a:rPr lang="en-US" sz="1350" dirty="0" err="1">
                <a:latin typeface="Arial"/>
              </a:rPr>
              <a:t>luar</a:t>
            </a:r>
            <a:r>
              <a:rPr lang="en-US" sz="1350" dirty="0">
                <a:latin typeface="Arial"/>
              </a:rPr>
              <a:t> </a:t>
            </a:r>
            <a:r>
              <a:rPr lang="en-US" sz="1350" dirty="0" err="1">
                <a:latin typeface="Arial"/>
              </a:rPr>
              <a:t>Kongres</a:t>
            </a:r>
            <a:r>
              <a:rPr lang="en-US" sz="1350" dirty="0">
                <a:latin typeface="Arial"/>
              </a:rPr>
              <a:t>;</a:t>
            </a:r>
          </a:p>
          <a:p>
            <a:pPr algn="just">
              <a:lnSpc>
                <a:spcPts val="2083"/>
              </a:lnSpc>
            </a:pPr>
            <a:endParaRPr lang="en-US" sz="1350" dirty="0">
              <a:latin typeface="Arial"/>
            </a:endParaRPr>
          </a:p>
        </p:txBody>
      </p:sp>
      <p:sp>
        <p:nvSpPr>
          <p:cNvPr id="4" name="Rectangle 3"/>
          <p:cNvSpPr/>
          <p:nvPr/>
        </p:nvSpPr>
        <p:spPr>
          <a:xfrm>
            <a:off x="891270" y="2057860"/>
            <a:ext cx="10351032" cy="449789"/>
          </a:xfrm>
          <a:prstGeom prst="rect">
            <a:avLst/>
          </a:prstGeom>
        </p:spPr>
        <p:txBody>
          <a:bodyPr lIns="0" tIns="0" rIns="0" bIns="0">
            <a:noAutofit/>
          </a:bodyPr>
          <a:lstStyle/>
          <a:p>
            <a:pPr marL="403225" indent="-403225" algn="just">
              <a:lnSpc>
                <a:spcPts val="2083"/>
              </a:lnSpc>
            </a:pPr>
            <a:r>
              <a:rPr lang="en-US" sz="1350" dirty="0">
                <a:latin typeface="Arial"/>
              </a:rPr>
              <a:t>2.    </a:t>
            </a:r>
            <a:r>
              <a:rPr lang="en-US" sz="1350" dirty="0" err="1">
                <a:latin typeface="Arial"/>
              </a:rPr>
              <a:t>Menyampaikan</a:t>
            </a:r>
            <a:r>
              <a:rPr lang="en-US" sz="1350" dirty="0">
                <a:latin typeface="Arial"/>
              </a:rPr>
              <a:t> </a:t>
            </a:r>
            <a:r>
              <a:rPr lang="en-US" sz="1350" dirty="0" err="1">
                <a:latin typeface="Arial"/>
              </a:rPr>
              <a:t>keputusan</a:t>
            </a:r>
            <a:r>
              <a:rPr lang="en-US" sz="1350" dirty="0">
                <a:latin typeface="Arial"/>
              </a:rPr>
              <a:t> </a:t>
            </a:r>
            <a:r>
              <a:rPr lang="en-US" sz="1350" dirty="0" err="1">
                <a:latin typeface="Arial"/>
              </a:rPr>
              <a:t>Kongres</a:t>
            </a:r>
            <a:r>
              <a:rPr lang="en-US" sz="1350" dirty="0">
                <a:latin typeface="Arial"/>
              </a:rPr>
              <a:t> </a:t>
            </a:r>
            <a:r>
              <a:rPr lang="en-US" sz="1350" dirty="0" err="1">
                <a:latin typeface="Arial"/>
              </a:rPr>
              <a:t>atau</a:t>
            </a:r>
            <a:r>
              <a:rPr lang="en-US" sz="1350" dirty="0">
                <a:latin typeface="Arial"/>
              </a:rPr>
              <a:t> </a:t>
            </a:r>
            <a:r>
              <a:rPr lang="en-US" sz="1350" dirty="0" err="1">
                <a:latin typeface="Arial"/>
              </a:rPr>
              <a:t>Kongres</a:t>
            </a:r>
            <a:r>
              <a:rPr lang="en-US" sz="1350" dirty="0">
                <a:latin typeface="Arial"/>
              </a:rPr>
              <a:t> </a:t>
            </a:r>
            <a:r>
              <a:rPr lang="en-US" sz="1350" dirty="0" err="1">
                <a:latin typeface="Arial"/>
              </a:rPr>
              <a:t>Luar</a:t>
            </a:r>
            <a:r>
              <a:rPr lang="en-US" sz="1350" dirty="0">
                <a:latin typeface="Arial"/>
              </a:rPr>
              <a:t> </a:t>
            </a:r>
            <a:r>
              <a:rPr lang="en-US" sz="1350" dirty="0" err="1">
                <a:latin typeface="Arial"/>
              </a:rPr>
              <a:t>Biasa</a:t>
            </a:r>
            <a:r>
              <a:rPr lang="en-US" sz="1350" dirty="0">
                <a:latin typeface="Arial"/>
              </a:rPr>
              <a:t>, </a:t>
            </a:r>
            <a:r>
              <a:rPr lang="en-US" sz="1350" dirty="0" err="1">
                <a:latin typeface="Arial"/>
              </a:rPr>
              <a:t>serta</a:t>
            </a:r>
            <a:r>
              <a:rPr lang="en-US" sz="1350" dirty="0">
                <a:latin typeface="Arial"/>
              </a:rPr>
              <a:t> </a:t>
            </a:r>
            <a:r>
              <a:rPr lang="en-US" sz="1350" dirty="0" err="1">
                <a:latin typeface="Arial"/>
              </a:rPr>
              <a:t>keputusan</a:t>
            </a:r>
            <a:r>
              <a:rPr lang="en-US" sz="1350" dirty="0">
                <a:latin typeface="Arial"/>
              </a:rPr>
              <a:t> di </a:t>
            </a:r>
            <a:r>
              <a:rPr lang="en-US" sz="1350" dirty="0" err="1">
                <a:latin typeface="Arial"/>
              </a:rPr>
              <a:t>luar</a:t>
            </a:r>
            <a:r>
              <a:rPr lang="en-US" sz="1350" dirty="0">
                <a:latin typeface="Arial"/>
              </a:rPr>
              <a:t> </a:t>
            </a:r>
            <a:r>
              <a:rPr lang="en-US" sz="1350" dirty="0" err="1">
                <a:latin typeface="Arial"/>
              </a:rPr>
              <a:t>Kongres</a:t>
            </a:r>
            <a:r>
              <a:rPr lang="en-US" sz="1350" dirty="0">
                <a:latin typeface="Arial"/>
              </a:rPr>
              <a:t> </a:t>
            </a:r>
            <a:r>
              <a:rPr lang="en-US" sz="1350" dirty="0" err="1">
                <a:latin typeface="Arial"/>
              </a:rPr>
              <a:t>tersebut</a:t>
            </a:r>
            <a:r>
              <a:rPr lang="en-US" sz="1350" dirty="0">
                <a:latin typeface="Arial"/>
              </a:rPr>
              <a:t> </a:t>
            </a:r>
            <a:r>
              <a:rPr lang="en-US" sz="1350" dirty="0" err="1">
                <a:latin typeface="Arial"/>
              </a:rPr>
              <a:t>kepada</a:t>
            </a:r>
            <a:r>
              <a:rPr lang="en-US" sz="1350" dirty="0">
                <a:latin typeface="Arial"/>
              </a:rPr>
              <a:t> </a:t>
            </a:r>
            <a:r>
              <a:rPr lang="en-US" sz="1350" dirty="0" err="1">
                <a:latin typeface="Arial"/>
              </a:rPr>
              <a:t>semua</a:t>
            </a:r>
            <a:r>
              <a:rPr lang="en-US" sz="1350" dirty="0">
                <a:latin typeface="Arial"/>
              </a:rPr>
              <a:t> </a:t>
            </a:r>
            <a:r>
              <a:rPr lang="en-US" sz="1350" dirty="0" err="1">
                <a:latin typeface="Arial"/>
              </a:rPr>
              <a:t>anggota</a:t>
            </a:r>
            <a:r>
              <a:rPr lang="en-US" sz="1350" dirty="0">
                <a:latin typeface="Arial"/>
              </a:rPr>
              <a:t> </a:t>
            </a:r>
            <a:r>
              <a:rPr lang="en-US" sz="1350" dirty="0" err="1">
                <a:latin typeface="Arial"/>
              </a:rPr>
              <a:t>biasa</a:t>
            </a:r>
            <a:r>
              <a:rPr lang="en-US" sz="1350" dirty="0">
                <a:latin typeface="Arial"/>
              </a:rPr>
              <a:t> (</a:t>
            </a:r>
            <a:r>
              <a:rPr lang="en-US" sz="1350" dirty="0" err="1">
                <a:latin typeface="Arial"/>
              </a:rPr>
              <a:t>dari</a:t>
            </a:r>
            <a:r>
              <a:rPr lang="en-US" sz="1350" dirty="0">
                <a:latin typeface="Arial"/>
              </a:rPr>
              <a:t> </a:t>
            </a:r>
            <a:r>
              <a:rPr lang="en-US" sz="1350" dirty="0" err="1">
                <a:latin typeface="Arial"/>
              </a:rPr>
              <a:t>Notaris</a:t>
            </a:r>
            <a:r>
              <a:rPr lang="en-US" sz="1350" dirty="0">
                <a:latin typeface="Arial"/>
              </a:rPr>
              <a:t> </a:t>
            </a:r>
            <a:r>
              <a:rPr lang="en-US" sz="1350" dirty="0" err="1">
                <a:latin typeface="Arial"/>
              </a:rPr>
              <a:t>Aktif</a:t>
            </a:r>
            <a:r>
              <a:rPr lang="en-US" sz="1350" dirty="0">
                <a:latin typeface="Arial"/>
              </a:rPr>
              <a:t>) </a:t>
            </a:r>
            <a:r>
              <a:rPr lang="en-US" sz="1350" dirty="0" err="1">
                <a:latin typeface="Arial"/>
              </a:rPr>
              <a:t>melalui</a:t>
            </a:r>
            <a:r>
              <a:rPr lang="en-US" sz="1350" dirty="0">
                <a:latin typeface="Arial"/>
              </a:rPr>
              <a:t> </a:t>
            </a:r>
            <a:r>
              <a:rPr lang="en-US" sz="1350" dirty="0" err="1">
                <a:latin typeface="Arial"/>
              </a:rPr>
              <a:t>Pengurus</a:t>
            </a:r>
            <a:r>
              <a:rPr lang="en-US" sz="1350" dirty="0">
                <a:latin typeface="Arial"/>
              </a:rPr>
              <a:t> Wilayah </a:t>
            </a:r>
            <a:r>
              <a:rPr lang="en-US" sz="1350" dirty="0" err="1">
                <a:latin typeface="Arial"/>
              </a:rPr>
              <a:t>dan</a:t>
            </a:r>
            <a:r>
              <a:rPr lang="en-US" sz="1350" dirty="0">
                <a:latin typeface="Arial"/>
              </a:rPr>
              <a:t> </a:t>
            </a:r>
            <a:r>
              <a:rPr lang="en-US" sz="1350" dirty="0" err="1">
                <a:latin typeface="Arial"/>
              </a:rPr>
              <a:t>Pengurus</a:t>
            </a:r>
            <a:r>
              <a:rPr lang="en-US" sz="1350" dirty="0">
                <a:latin typeface="Arial"/>
              </a:rPr>
              <a:t> Daerah;</a:t>
            </a:r>
          </a:p>
        </p:txBody>
      </p:sp>
      <p:sp>
        <p:nvSpPr>
          <p:cNvPr id="5" name="Rectangle 4"/>
          <p:cNvSpPr/>
          <p:nvPr/>
        </p:nvSpPr>
        <p:spPr>
          <a:xfrm>
            <a:off x="894210" y="2587024"/>
            <a:ext cx="10356912" cy="714371"/>
          </a:xfrm>
          <a:prstGeom prst="rect">
            <a:avLst/>
          </a:prstGeom>
        </p:spPr>
        <p:txBody>
          <a:bodyPr lIns="0" tIns="0" rIns="0" bIns="0">
            <a:noAutofit/>
          </a:bodyPr>
          <a:lstStyle/>
          <a:p>
            <a:pPr marL="349250" indent="-349250" algn="just">
              <a:lnSpc>
                <a:spcPts val="2083"/>
              </a:lnSpc>
            </a:pPr>
            <a:r>
              <a:rPr lang="en-US" sz="1350" dirty="0">
                <a:latin typeface="Arial"/>
              </a:rPr>
              <a:t>3.    </a:t>
            </a:r>
            <a:r>
              <a:rPr lang="en-US" sz="1350" dirty="0" err="1">
                <a:latin typeface="Arial"/>
              </a:rPr>
              <a:t>Membina</a:t>
            </a:r>
            <a:r>
              <a:rPr lang="en-US" sz="1350" dirty="0">
                <a:latin typeface="Arial"/>
              </a:rPr>
              <a:t> </a:t>
            </a:r>
            <a:r>
              <a:rPr lang="en-US" sz="1350" dirty="0" err="1">
                <a:latin typeface="Arial"/>
              </a:rPr>
              <a:t>dan</a:t>
            </a:r>
            <a:r>
              <a:rPr lang="en-US" sz="1350" dirty="0">
                <a:latin typeface="Arial"/>
              </a:rPr>
              <a:t> </a:t>
            </a:r>
            <a:r>
              <a:rPr lang="en-US" sz="1350" dirty="0" err="1">
                <a:latin typeface="Arial"/>
              </a:rPr>
              <a:t>memupuk</a:t>
            </a:r>
            <a:r>
              <a:rPr lang="en-US" sz="1350" dirty="0">
                <a:latin typeface="Arial"/>
              </a:rPr>
              <a:t> </a:t>
            </a:r>
            <a:r>
              <a:rPr lang="en-US" sz="1350" dirty="0" err="1">
                <a:latin typeface="Arial"/>
              </a:rPr>
              <a:t>hubungan</a:t>
            </a:r>
            <a:r>
              <a:rPr lang="en-US" sz="1350" dirty="0">
                <a:latin typeface="Arial"/>
              </a:rPr>
              <a:t> </a:t>
            </a:r>
            <a:r>
              <a:rPr lang="en-US" sz="1350" dirty="0" err="1">
                <a:latin typeface="Arial"/>
              </a:rPr>
              <a:t>baik</a:t>
            </a:r>
            <a:r>
              <a:rPr lang="en-US" sz="1350" dirty="0">
                <a:latin typeface="Arial"/>
              </a:rPr>
              <a:t> </a:t>
            </a:r>
            <a:r>
              <a:rPr lang="en-US" sz="1350" dirty="0" err="1">
                <a:latin typeface="Arial"/>
              </a:rPr>
              <a:t>dengan</a:t>
            </a:r>
            <a:r>
              <a:rPr lang="en-US" sz="1350" dirty="0">
                <a:latin typeface="Arial"/>
              </a:rPr>
              <a:t> </a:t>
            </a:r>
            <a:r>
              <a:rPr lang="en-US" sz="1350" dirty="0" err="1">
                <a:latin typeface="Arial"/>
              </a:rPr>
              <a:t>semua</a:t>
            </a:r>
            <a:r>
              <a:rPr lang="en-US" sz="1350" dirty="0">
                <a:latin typeface="Arial"/>
              </a:rPr>
              <a:t> </a:t>
            </a:r>
            <a:r>
              <a:rPr lang="en-US" sz="1350" dirty="0" err="1">
                <a:latin typeface="Arial"/>
              </a:rPr>
              <a:t>aparat</a:t>
            </a:r>
            <a:r>
              <a:rPr lang="en-US" sz="1350" dirty="0">
                <a:latin typeface="Arial"/>
              </a:rPr>
              <a:t> </a:t>
            </a:r>
            <a:r>
              <a:rPr lang="en-US" sz="1350" dirty="0" err="1">
                <a:latin typeface="Arial"/>
              </a:rPr>
              <a:t>Pemerintah</a:t>
            </a:r>
            <a:r>
              <a:rPr lang="en-US" sz="1350" dirty="0">
                <a:latin typeface="Arial"/>
              </a:rPr>
              <a:t> </a:t>
            </a:r>
            <a:r>
              <a:rPr lang="en-US" sz="1350" dirty="0" err="1">
                <a:latin typeface="Arial"/>
              </a:rPr>
              <a:t>serta</a:t>
            </a:r>
            <a:r>
              <a:rPr lang="en-US" sz="1350" dirty="0">
                <a:latin typeface="Arial"/>
              </a:rPr>
              <a:t> </a:t>
            </a:r>
            <a:r>
              <a:rPr lang="en-US" sz="1350" dirty="0" err="1">
                <a:latin typeface="Arial"/>
              </a:rPr>
              <a:t>lembaga</a:t>
            </a:r>
            <a:r>
              <a:rPr lang="en-US" sz="1350" dirty="0">
                <a:latin typeface="Arial"/>
              </a:rPr>
              <a:t> </a:t>
            </a:r>
            <a:r>
              <a:rPr lang="en-US" sz="1350" dirty="0" err="1">
                <a:latin typeface="Arial"/>
              </a:rPr>
              <a:t>baik</a:t>
            </a:r>
            <a:r>
              <a:rPr lang="en-US" sz="1350" dirty="0">
                <a:latin typeface="Arial"/>
              </a:rPr>
              <a:t> di </a:t>
            </a:r>
            <a:r>
              <a:rPr lang="en-US" sz="1350" dirty="0" err="1">
                <a:latin typeface="Arial"/>
              </a:rPr>
              <a:t>dalam</a:t>
            </a:r>
            <a:r>
              <a:rPr lang="en-US" sz="1350" dirty="0">
                <a:latin typeface="Arial"/>
              </a:rPr>
              <a:t> </a:t>
            </a:r>
            <a:r>
              <a:rPr lang="en-US" sz="1350" dirty="0" err="1">
                <a:latin typeface="Arial"/>
              </a:rPr>
              <a:t>maupun</a:t>
            </a:r>
            <a:r>
              <a:rPr lang="en-US" sz="1350" dirty="0">
                <a:latin typeface="Arial"/>
              </a:rPr>
              <a:t> di </a:t>
            </a:r>
            <a:r>
              <a:rPr lang="en-US" sz="1350" dirty="0" err="1">
                <a:latin typeface="Arial"/>
              </a:rPr>
              <a:t>luar</a:t>
            </a:r>
            <a:r>
              <a:rPr lang="en-US" sz="1350" dirty="0">
                <a:latin typeface="Arial"/>
              </a:rPr>
              <a:t> </a:t>
            </a:r>
            <a:r>
              <a:rPr lang="en-US" sz="1350" dirty="0" err="1">
                <a:latin typeface="Arial"/>
              </a:rPr>
              <a:t>negeri</a:t>
            </a:r>
            <a:r>
              <a:rPr lang="en-US" sz="1350" dirty="0">
                <a:latin typeface="Arial"/>
              </a:rPr>
              <a:t>, yang </a:t>
            </a:r>
            <a:r>
              <a:rPr lang="en-US" sz="1350" dirty="0" err="1">
                <a:latin typeface="Arial"/>
              </a:rPr>
              <a:t>mempunyai</a:t>
            </a:r>
            <a:r>
              <a:rPr lang="en-US" sz="1350" dirty="0">
                <a:latin typeface="Arial"/>
              </a:rPr>
              <a:t> </a:t>
            </a:r>
            <a:r>
              <a:rPr lang="en-US" sz="1350" dirty="0" err="1">
                <a:latin typeface="Arial"/>
              </a:rPr>
              <a:t>hubungan</a:t>
            </a:r>
            <a:r>
              <a:rPr lang="en-US" sz="1350" dirty="0">
                <a:latin typeface="Arial"/>
              </a:rPr>
              <a:t> </a:t>
            </a:r>
            <a:r>
              <a:rPr lang="en-US" sz="1350" dirty="0" err="1">
                <a:latin typeface="Arial"/>
              </a:rPr>
              <a:t>langsung</a:t>
            </a:r>
            <a:r>
              <a:rPr lang="en-US" sz="1350" dirty="0">
                <a:latin typeface="Arial"/>
              </a:rPr>
              <a:t> </a:t>
            </a:r>
            <a:r>
              <a:rPr lang="en-US" sz="1350" dirty="0" err="1">
                <a:latin typeface="Arial"/>
              </a:rPr>
              <a:t>maupun</a:t>
            </a:r>
            <a:r>
              <a:rPr lang="en-US" sz="1350" dirty="0">
                <a:latin typeface="Arial"/>
              </a:rPr>
              <a:t> </a:t>
            </a:r>
            <a:r>
              <a:rPr lang="en-US" sz="1350" dirty="0" err="1">
                <a:latin typeface="Arial"/>
              </a:rPr>
              <a:t>tidak</a:t>
            </a:r>
            <a:r>
              <a:rPr lang="en-US" sz="1350" dirty="0">
                <a:latin typeface="Arial"/>
              </a:rPr>
              <a:t> </a:t>
            </a:r>
            <a:r>
              <a:rPr lang="en-US" sz="1350" dirty="0" err="1">
                <a:latin typeface="Arial"/>
              </a:rPr>
              <a:t>langsung</a:t>
            </a:r>
            <a:r>
              <a:rPr lang="en-US" sz="1350" dirty="0">
                <a:latin typeface="Arial"/>
              </a:rPr>
              <a:t> </a:t>
            </a:r>
            <a:r>
              <a:rPr lang="en-US" sz="1350" dirty="0" err="1">
                <a:latin typeface="Arial"/>
              </a:rPr>
              <a:t>dengan</a:t>
            </a:r>
            <a:r>
              <a:rPr lang="en-US" sz="1350" dirty="0">
                <a:latin typeface="Arial"/>
              </a:rPr>
              <a:t> </a:t>
            </a:r>
            <a:r>
              <a:rPr lang="en-US" sz="1350" dirty="0" err="1">
                <a:latin typeface="Arial"/>
              </a:rPr>
              <a:t>bidang</a:t>
            </a:r>
            <a:r>
              <a:rPr lang="en-US" sz="1350" dirty="0">
                <a:latin typeface="Arial"/>
              </a:rPr>
              <a:t> </a:t>
            </a:r>
            <a:r>
              <a:rPr lang="en-US" sz="1350" dirty="0" err="1">
                <a:latin typeface="Arial"/>
              </a:rPr>
              <a:t>notariat</a:t>
            </a:r>
            <a:r>
              <a:rPr lang="en-US" sz="1350" dirty="0">
                <a:latin typeface="Arial"/>
              </a:rPr>
              <a:t> </a:t>
            </a:r>
            <a:r>
              <a:rPr lang="en-US" sz="1350" dirty="0" err="1">
                <a:latin typeface="Arial"/>
              </a:rPr>
              <a:t>dan</a:t>
            </a:r>
            <a:r>
              <a:rPr lang="en-US" sz="1350" dirty="0">
                <a:latin typeface="Arial"/>
              </a:rPr>
              <a:t> </a:t>
            </a:r>
            <a:r>
              <a:rPr lang="en-US" sz="1350" dirty="0" err="1">
                <a:latin typeface="Arial"/>
              </a:rPr>
              <a:t>hukum</a:t>
            </a:r>
            <a:r>
              <a:rPr lang="en-US" sz="1350" dirty="0">
                <a:latin typeface="Arial"/>
              </a:rPr>
              <a:t> </a:t>
            </a:r>
            <a:r>
              <a:rPr lang="en-US" sz="1350" dirty="0" err="1">
                <a:latin typeface="Arial"/>
              </a:rPr>
              <a:t>pada</a:t>
            </a:r>
            <a:r>
              <a:rPr lang="en-US" sz="1350" dirty="0">
                <a:latin typeface="Arial"/>
              </a:rPr>
              <a:t> </a:t>
            </a:r>
            <a:r>
              <a:rPr lang="en-US" sz="1350" dirty="0" err="1">
                <a:latin typeface="Arial"/>
              </a:rPr>
              <a:t>umumnya</a:t>
            </a:r>
            <a:r>
              <a:rPr lang="en-US" sz="1350" dirty="0">
                <a:latin typeface="Arial"/>
              </a:rPr>
              <a:t>;</a:t>
            </a:r>
          </a:p>
        </p:txBody>
      </p:sp>
      <p:sp>
        <p:nvSpPr>
          <p:cNvPr id="6" name="Rectangle 5"/>
          <p:cNvSpPr/>
          <p:nvPr/>
        </p:nvSpPr>
        <p:spPr>
          <a:xfrm>
            <a:off x="882450" y="3380769"/>
            <a:ext cx="10362792" cy="449789"/>
          </a:xfrm>
          <a:prstGeom prst="rect">
            <a:avLst/>
          </a:prstGeom>
        </p:spPr>
        <p:txBody>
          <a:bodyPr lIns="0" tIns="0" rIns="0" bIns="0">
            <a:noAutofit/>
          </a:bodyPr>
          <a:lstStyle/>
          <a:p>
            <a:pPr marL="501650" indent="-1003300" algn="just">
              <a:lnSpc>
                <a:spcPts val="2083"/>
              </a:lnSpc>
            </a:pPr>
            <a:r>
              <a:rPr lang="en-US" sz="1350" dirty="0">
                <a:latin typeface="Arial"/>
              </a:rPr>
              <a:t>4.    </a:t>
            </a:r>
            <a:r>
              <a:rPr lang="en-US" sz="1350" dirty="0" err="1">
                <a:latin typeface="Arial"/>
              </a:rPr>
              <a:t>Mengadakan</a:t>
            </a:r>
            <a:r>
              <a:rPr lang="en-US" sz="1350" dirty="0">
                <a:latin typeface="Arial"/>
              </a:rPr>
              <a:t> </a:t>
            </a:r>
            <a:r>
              <a:rPr lang="en-US" sz="1350" dirty="0" err="1">
                <a:latin typeface="Arial"/>
              </a:rPr>
              <a:t>rapat</a:t>
            </a:r>
            <a:r>
              <a:rPr lang="en-US" sz="1350" dirty="0">
                <a:latin typeface="Arial"/>
              </a:rPr>
              <a:t> </a:t>
            </a:r>
            <a:r>
              <a:rPr lang="en-US" sz="1350" dirty="0" err="1">
                <a:latin typeface="Arial"/>
              </a:rPr>
              <a:t>berupa</a:t>
            </a:r>
            <a:r>
              <a:rPr lang="en-US" sz="1350" dirty="0">
                <a:latin typeface="Arial"/>
              </a:rPr>
              <a:t> </a:t>
            </a:r>
            <a:r>
              <a:rPr lang="en-US" sz="1350" dirty="0" err="1">
                <a:latin typeface="Arial"/>
              </a:rPr>
              <a:t>Rapat</a:t>
            </a:r>
            <a:r>
              <a:rPr lang="en-US" sz="1350" dirty="0">
                <a:latin typeface="Arial"/>
              </a:rPr>
              <a:t> </a:t>
            </a:r>
            <a:r>
              <a:rPr lang="en-US" sz="1350" dirty="0" err="1">
                <a:latin typeface="Arial"/>
              </a:rPr>
              <a:t>Harian</a:t>
            </a:r>
            <a:r>
              <a:rPr lang="en-US" sz="1350" dirty="0">
                <a:latin typeface="Arial"/>
              </a:rPr>
              <a:t>, </a:t>
            </a:r>
            <a:r>
              <a:rPr lang="en-US" sz="1350" dirty="0" err="1">
                <a:latin typeface="Arial"/>
              </a:rPr>
              <a:t>Rapat</a:t>
            </a:r>
            <a:r>
              <a:rPr lang="en-US" sz="1350" dirty="0">
                <a:latin typeface="Arial"/>
              </a:rPr>
              <a:t> </a:t>
            </a:r>
            <a:r>
              <a:rPr lang="en-US" sz="1350" dirty="0" err="1">
                <a:latin typeface="Arial"/>
              </a:rPr>
              <a:t>Pleno</a:t>
            </a:r>
            <a:r>
              <a:rPr lang="en-US" sz="1350" dirty="0">
                <a:latin typeface="Arial"/>
              </a:rPr>
              <a:t>, </a:t>
            </a:r>
            <a:r>
              <a:rPr lang="en-US" sz="1350" dirty="0" err="1">
                <a:latin typeface="Arial"/>
              </a:rPr>
              <a:t>dan</a:t>
            </a:r>
            <a:r>
              <a:rPr lang="en-US" sz="1350" dirty="0">
                <a:latin typeface="Arial"/>
              </a:rPr>
              <a:t> </a:t>
            </a:r>
            <a:r>
              <a:rPr lang="en-US" sz="1350" dirty="0" err="1">
                <a:latin typeface="Arial"/>
              </a:rPr>
              <a:t>Rapat</a:t>
            </a:r>
            <a:r>
              <a:rPr lang="en-US" sz="1350" dirty="0">
                <a:latin typeface="Arial"/>
              </a:rPr>
              <a:t> </a:t>
            </a:r>
            <a:r>
              <a:rPr lang="en-US" sz="1350" dirty="0" err="1">
                <a:latin typeface="Arial"/>
              </a:rPr>
              <a:t>Pleno</a:t>
            </a:r>
            <a:r>
              <a:rPr lang="en-US" sz="1350" dirty="0">
                <a:latin typeface="Arial"/>
              </a:rPr>
              <a:t> Yang </a:t>
            </a:r>
            <a:r>
              <a:rPr lang="en-US" sz="1350" dirty="0" err="1">
                <a:latin typeface="Arial"/>
              </a:rPr>
              <a:t>Diperluas</a:t>
            </a:r>
            <a:r>
              <a:rPr lang="en-US" sz="1350" dirty="0">
                <a:latin typeface="Arial"/>
              </a:rPr>
              <a:t> </a:t>
            </a:r>
            <a:r>
              <a:rPr lang="en-US" sz="1350" dirty="0" err="1">
                <a:latin typeface="Arial"/>
              </a:rPr>
              <a:t>dalam</a:t>
            </a:r>
            <a:r>
              <a:rPr lang="en-US" sz="1350" dirty="0">
                <a:latin typeface="Arial"/>
              </a:rPr>
              <a:t> </a:t>
            </a:r>
            <a:r>
              <a:rPr lang="en-US" sz="1350" dirty="0" err="1">
                <a:latin typeface="Arial"/>
              </a:rPr>
              <a:t>rangka</a:t>
            </a:r>
            <a:r>
              <a:rPr lang="en-US" sz="1350" dirty="0">
                <a:latin typeface="Arial"/>
              </a:rPr>
              <a:t> </a:t>
            </a:r>
            <a:r>
              <a:rPr lang="en-US" sz="1350" dirty="0" err="1">
                <a:latin typeface="Arial"/>
              </a:rPr>
              <a:t>pelaksanaan</a:t>
            </a:r>
            <a:r>
              <a:rPr lang="en-US" sz="1350" dirty="0">
                <a:latin typeface="Arial"/>
              </a:rPr>
              <a:t> </a:t>
            </a:r>
            <a:r>
              <a:rPr lang="en-US" sz="1350" dirty="0" err="1">
                <a:latin typeface="Arial"/>
              </a:rPr>
              <a:t>Tugas</a:t>
            </a:r>
            <a:r>
              <a:rPr lang="en-US" sz="1350" dirty="0">
                <a:latin typeface="Arial"/>
              </a:rPr>
              <a:t> </a:t>
            </a:r>
            <a:r>
              <a:rPr lang="en-US" sz="1350" dirty="0" err="1">
                <a:latin typeface="Arial"/>
              </a:rPr>
              <a:t>kepengurusannya</a:t>
            </a:r>
            <a:r>
              <a:rPr lang="en-US" sz="1350" dirty="0">
                <a:latin typeface="Arial"/>
              </a:rPr>
              <a:t>;</a:t>
            </a:r>
          </a:p>
        </p:txBody>
      </p:sp>
      <p:sp>
        <p:nvSpPr>
          <p:cNvPr id="7" name="Rectangle 6"/>
          <p:cNvSpPr/>
          <p:nvPr/>
        </p:nvSpPr>
        <p:spPr>
          <a:xfrm>
            <a:off x="885390" y="3909933"/>
            <a:ext cx="8266715" cy="185207"/>
          </a:xfrm>
          <a:prstGeom prst="rect">
            <a:avLst/>
          </a:prstGeom>
        </p:spPr>
        <p:txBody>
          <a:bodyPr wrap="none" lIns="0" tIns="0" rIns="0" bIns="0">
            <a:noAutofit/>
          </a:bodyPr>
          <a:lstStyle/>
          <a:p>
            <a:pPr indent="-502215" algn="just">
              <a:lnSpc>
                <a:spcPts val="2083"/>
              </a:lnSpc>
            </a:pPr>
            <a:r>
              <a:rPr lang="en-US" sz="1350" dirty="0">
                <a:latin typeface="Arial"/>
              </a:rPr>
              <a:t>5.      </a:t>
            </a:r>
            <a:r>
              <a:rPr lang="en-US" sz="1350" dirty="0" err="1">
                <a:latin typeface="Arial"/>
              </a:rPr>
              <a:t>Memupuk</a:t>
            </a:r>
            <a:r>
              <a:rPr lang="en-US" sz="1350" dirty="0">
                <a:latin typeface="Arial"/>
              </a:rPr>
              <a:t> </a:t>
            </a:r>
            <a:r>
              <a:rPr lang="en-US" sz="1350" dirty="0" err="1">
                <a:latin typeface="Arial"/>
              </a:rPr>
              <a:t>dan</a:t>
            </a:r>
            <a:r>
              <a:rPr lang="en-US" sz="1350" dirty="0">
                <a:latin typeface="Arial"/>
              </a:rPr>
              <a:t> </a:t>
            </a:r>
            <a:r>
              <a:rPr lang="en-US" sz="1350" dirty="0" err="1">
                <a:latin typeface="Arial"/>
              </a:rPr>
              <a:t>membina</a:t>
            </a:r>
            <a:r>
              <a:rPr lang="en-US" sz="1350" dirty="0">
                <a:latin typeface="Arial"/>
              </a:rPr>
              <a:t> rasa </a:t>
            </a:r>
            <a:r>
              <a:rPr lang="en-US" sz="1350" dirty="0" err="1">
                <a:latin typeface="Arial"/>
              </a:rPr>
              <a:t>kebersamaan</a:t>
            </a:r>
            <a:r>
              <a:rPr lang="en-US" sz="1350" dirty="0">
                <a:latin typeface="Arial"/>
              </a:rPr>
              <a:t> </a:t>
            </a:r>
            <a:r>
              <a:rPr lang="en-US" sz="1350" dirty="0" err="1">
                <a:latin typeface="Arial"/>
              </a:rPr>
              <a:t>profesi</a:t>
            </a:r>
            <a:r>
              <a:rPr lang="en-US" sz="1350" dirty="0">
                <a:latin typeface="Arial"/>
              </a:rPr>
              <a:t> </a:t>
            </a:r>
            <a:r>
              <a:rPr lang="en-US" sz="1350" i="1" dirty="0">
                <a:latin typeface="Arial"/>
              </a:rPr>
              <a:t>(</a:t>
            </a:r>
            <a:r>
              <a:rPr lang="en-US" sz="1350" i="1" dirty="0" err="1">
                <a:latin typeface="Arial"/>
              </a:rPr>
              <a:t>Corpsgeest</a:t>
            </a:r>
            <a:r>
              <a:rPr lang="en-US" sz="1350" i="1" dirty="0">
                <a:latin typeface="Arial"/>
              </a:rPr>
              <a:t>)</a:t>
            </a:r>
            <a:r>
              <a:rPr lang="en-US" sz="1350" dirty="0">
                <a:latin typeface="Arial"/>
              </a:rPr>
              <a:t> di </a:t>
            </a:r>
            <a:r>
              <a:rPr lang="en-US" sz="1350" dirty="0" err="1">
                <a:latin typeface="Arial"/>
              </a:rPr>
              <a:t>antara</a:t>
            </a:r>
            <a:r>
              <a:rPr lang="en-US" sz="1350" dirty="0">
                <a:latin typeface="Arial"/>
              </a:rPr>
              <a:t> para </a:t>
            </a:r>
            <a:r>
              <a:rPr lang="en-US" sz="1350" dirty="0" err="1">
                <a:latin typeface="Arial"/>
              </a:rPr>
              <a:t>anggota</a:t>
            </a:r>
            <a:r>
              <a:rPr lang="en-US" sz="1350" dirty="0">
                <a:latin typeface="Arial"/>
              </a:rPr>
              <a:t>;</a:t>
            </a:r>
          </a:p>
        </p:txBody>
      </p:sp>
      <p:sp>
        <p:nvSpPr>
          <p:cNvPr id="8" name="Rectangle 7"/>
          <p:cNvSpPr/>
          <p:nvPr/>
        </p:nvSpPr>
        <p:spPr>
          <a:xfrm>
            <a:off x="891270" y="4174515"/>
            <a:ext cx="4883006" cy="185207"/>
          </a:xfrm>
          <a:prstGeom prst="rect">
            <a:avLst/>
          </a:prstGeom>
        </p:spPr>
        <p:txBody>
          <a:bodyPr wrap="none" lIns="0" tIns="0" rIns="0" bIns="0">
            <a:noAutofit/>
          </a:bodyPr>
          <a:lstStyle/>
          <a:p>
            <a:pPr indent="-502215" algn="just">
              <a:lnSpc>
                <a:spcPts val="2083"/>
              </a:lnSpc>
            </a:pPr>
            <a:r>
              <a:rPr lang="en-US" sz="1350" dirty="0">
                <a:latin typeface="Arial"/>
              </a:rPr>
              <a:t>6.      </a:t>
            </a:r>
            <a:r>
              <a:rPr lang="en-US" sz="1350" dirty="0" err="1">
                <a:latin typeface="Arial"/>
              </a:rPr>
              <a:t>Memupuk</a:t>
            </a:r>
            <a:r>
              <a:rPr lang="en-US" sz="1350" dirty="0">
                <a:latin typeface="Arial"/>
              </a:rPr>
              <a:t> rasa </a:t>
            </a:r>
            <a:r>
              <a:rPr lang="en-US" sz="1350" dirty="0" err="1">
                <a:latin typeface="Arial"/>
              </a:rPr>
              <a:t>kepedulian</a:t>
            </a:r>
            <a:r>
              <a:rPr lang="en-US" sz="1350" dirty="0">
                <a:latin typeface="Arial"/>
              </a:rPr>
              <a:t> </a:t>
            </a:r>
            <a:r>
              <a:rPr lang="en-US" sz="1350" dirty="0" err="1">
                <a:latin typeface="Arial"/>
              </a:rPr>
              <a:t>terhadap</a:t>
            </a:r>
            <a:r>
              <a:rPr lang="en-US" sz="1350" dirty="0">
                <a:latin typeface="Arial"/>
              </a:rPr>
              <a:t> </a:t>
            </a:r>
            <a:r>
              <a:rPr lang="en-US" sz="1350" dirty="0" err="1">
                <a:latin typeface="Arial"/>
              </a:rPr>
              <a:t>perkumpulan</a:t>
            </a:r>
            <a:r>
              <a:rPr lang="en-US" sz="1350" dirty="0">
                <a:latin typeface="Arial"/>
              </a:rPr>
              <a:t>;</a:t>
            </a:r>
          </a:p>
        </p:txBody>
      </p:sp>
      <p:sp>
        <p:nvSpPr>
          <p:cNvPr id="9" name="Rectangle 8"/>
          <p:cNvSpPr/>
          <p:nvPr/>
        </p:nvSpPr>
        <p:spPr>
          <a:xfrm>
            <a:off x="885390" y="4442037"/>
            <a:ext cx="10371611" cy="446849"/>
          </a:xfrm>
          <a:prstGeom prst="rect">
            <a:avLst/>
          </a:prstGeom>
        </p:spPr>
        <p:txBody>
          <a:bodyPr lIns="0" tIns="0" rIns="0" bIns="0">
            <a:noAutofit/>
          </a:bodyPr>
          <a:lstStyle/>
          <a:p>
            <a:pPr marL="501650" indent="-1003300" algn="just">
              <a:lnSpc>
                <a:spcPts val="2083"/>
              </a:lnSpc>
            </a:pPr>
            <a:r>
              <a:rPr lang="en-US" sz="1350" dirty="0">
                <a:latin typeface="Arial"/>
              </a:rPr>
              <a:t>7.    </a:t>
            </a:r>
            <a:r>
              <a:rPr lang="en-US" sz="1350" dirty="0" err="1">
                <a:latin typeface="Arial"/>
              </a:rPr>
              <a:t>Meningkatkan</a:t>
            </a:r>
            <a:r>
              <a:rPr lang="en-US" sz="1350" dirty="0">
                <a:latin typeface="Arial"/>
              </a:rPr>
              <a:t> </a:t>
            </a:r>
            <a:r>
              <a:rPr lang="en-US" sz="1350" dirty="0" err="1">
                <a:latin typeface="Arial"/>
              </a:rPr>
              <a:t>ilmu</a:t>
            </a:r>
            <a:r>
              <a:rPr lang="en-US" sz="1350" dirty="0">
                <a:latin typeface="Arial"/>
              </a:rPr>
              <a:t> </a:t>
            </a:r>
            <a:r>
              <a:rPr lang="en-US" sz="1350" dirty="0" err="1">
                <a:latin typeface="Arial"/>
              </a:rPr>
              <a:t>pengetahuan</a:t>
            </a:r>
            <a:r>
              <a:rPr lang="en-US" sz="1350" dirty="0">
                <a:latin typeface="Arial"/>
              </a:rPr>
              <a:t> para </a:t>
            </a:r>
            <a:r>
              <a:rPr lang="en-US" sz="1350" dirty="0" err="1">
                <a:latin typeface="Arial"/>
              </a:rPr>
              <a:t>anggota</a:t>
            </a:r>
            <a:r>
              <a:rPr lang="en-US" sz="1350" dirty="0">
                <a:latin typeface="Arial"/>
              </a:rPr>
              <a:t> </a:t>
            </a:r>
            <a:r>
              <a:rPr lang="en-US" sz="1350" dirty="0" err="1">
                <a:latin typeface="Arial"/>
              </a:rPr>
              <a:t>sesuai</a:t>
            </a:r>
            <a:r>
              <a:rPr lang="en-US" sz="1350" dirty="0">
                <a:latin typeface="Arial"/>
              </a:rPr>
              <a:t> </a:t>
            </a:r>
            <a:r>
              <a:rPr lang="en-US" sz="1350" dirty="0" err="1">
                <a:latin typeface="Arial"/>
              </a:rPr>
              <a:t>dengan</a:t>
            </a:r>
            <a:r>
              <a:rPr lang="en-US" sz="1350" dirty="0">
                <a:latin typeface="Arial"/>
              </a:rPr>
              <a:t> </a:t>
            </a:r>
            <a:r>
              <a:rPr lang="en-US" sz="1350" dirty="0" err="1">
                <a:latin typeface="Arial"/>
              </a:rPr>
              <a:t>perkembangan</a:t>
            </a:r>
            <a:r>
              <a:rPr lang="en-US" sz="1350" dirty="0">
                <a:latin typeface="Arial"/>
              </a:rPr>
              <a:t> </a:t>
            </a:r>
            <a:r>
              <a:rPr lang="en-US" sz="1350" dirty="0" err="1">
                <a:latin typeface="Arial"/>
              </a:rPr>
              <a:t>ilmu</a:t>
            </a:r>
            <a:r>
              <a:rPr lang="en-US" sz="1350" dirty="0">
                <a:latin typeface="Arial"/>
              </a:rPr>
              <a:t>, </a:t>
            </a:r>
            <a:r>
              <a:rPr lang="en-US" sz="1350" dirty="0" err="1">
                <a:latin typeface="Arial"/>
              </a:rPr>
              <a:t>khususnya</a:t>
            </a:r>
            <a:r>
              <a:rPr lang="en-US" sz="1350" dirty="0">
                <a:latin typeface="Arial"/>
              </a:rPr>
              <a:t> </a:t>
            </a:r>
            <a:r>
              <a:rPr lang="en-US" sz="1350" dirty="0" err="1">
                <a:latin typeface="Arial"/>
              </a:rPr>
              <a:t>ilmu</a:t>
            </a:r>
            <a:r>
              <a:rPr lang="en-US" sz="1350" dirty="0">
                <a:latin typeface="Arial"/>
              </a:rPr>
              <a:t> </a:t>
            </a:r>
            <a:r>
              <a:rPr lang="en-US" sz="1350" dirty="0" err="1">
                <a:latin typeface="Arial"/>
              </a:rPr>
              <a:t>kenotariatan</a:t>
            </a:r>
            <a:r>
              <a:rPr lang="en-US" sz="1350" dirty="0">
                <a:latin typeface="Arial"/>
              </a:rPr>
              <a:t>, </a:t>
            </a:r>
            <a:r>
              <a:rPr lang="en-US" sz="1350" dirty="0" err="1">
                <a:latin typeface="Arial"/>
              </a:rPr>
              <a:t>memelihara</a:t>
            </a:r>
            <a:r>
              <a:rPr lang="en-US" sz="1350" dirty="0">
                <a:latin typeface="Arial"/>
              </a:rPr>
              <a:t> </a:t>
            </a:r>
            <a:r>
              <a:rPr lang="en-US" sz="1350" dirty="0" err="1">
                <a:latin typeface="Arial"/>
              </a:rPr>
              <a:t>kehormatan</a:t>
            </a:r>
            <a:r>
              <a:rPr lang="en-US" sz="1350" dirty="0">
                <a:latin typeface="Arial"/>
              </a:rPr>
              <a:t> </a:t>
            </a:r>
            <a:r>
              <a:rPr lang="en-US" sz="1350" dirty="0" err="1">
                <a:latin typeface="Arial"/>
              </a:rPr>
              <a:t>diri</a:t>
            </a:r>
            <a:r>
              <a:rPr lang="en-US" sz="1350" dirty="0">
                <a:latin typeface="Arial"/>
              </a:rPr>
              <a:t>, </a:t>
            </a:r>
            <a:r>
              <a:rPr lang="en-US" sz="1350" dirty="0" err="1">
                <a:latin typeface="Arial"/>
              </a:rPr>
              <a:t>etika</a:t>
            </a:r>
            <a:r>
              <a:rPr lang="en-US" sz="1350" dirty="0">
                <a:latin typeface="Arial"/>
              </a:rPr>
              <a:t>, moral </a:t>
            </a:r>
            <a:r>
              <a:rPr lang="en-US" sz="1350" dirty="0" err="1">
                <a:latin typeface="Arial"/>
              </a:rPr>
              <a:t>dalam</a:t>
            </a:r>
            <a:r>
              <a:rPr lang="en-US" sz="1350" dirty="0">
                <a:latin typeface="Arial"/>
              </a:rPr>
              <a:t> </a:t>
            </a:r>
            <a:r>
              <a:rPr lang="en-US" sz="1350" dirty="0" err="1">
                <a:latin typeface="Arial"/>
              </a:rPr>
              <a:t>rangka</a:t>
            </a:r>
            <a:r>
              <a:rPr lang="en-US" sz="1350" dirty="0">
                <a:latin typeface="Arial"/>
              </a:rPr>
              <a:t> </a:t>
            </a:r>
            <a:r>
              <a:rPr lang="en-US" sz="1350" dirty="0" err="1">
                <a:latin typeface="Arial"/>
              </a:rPr>
              <a:t>meningkatkan</a:t>
            </a:r>
            <a:r>
              <a:rPr lang="en-US" sz="1350" dirty="0">
                <a:latin typeface="Arial"/>
              </a:rPr>
              <a:t> </a:t>
            </a:r>
            <a:r>
              <a:rPr lang="en-US" sz="1350" dirty="0" err="1">
                <a:latin typeface="Arial"/>
              </a:rPr>
              <a:t>profesionalisme</a:t>
            </a:r>
            <a:r>
              <a:rPr lang="en-US" sz="1350" dirty="0">
                <a:latin typeface="Arial"/>
              </a:rPr>
              <a:t> </a:t>
            </a:r>
            <a:r>
              <a:rPr lang="en-US" sz="1350" dirty="0" err="1">
                <a:latin typeface="Arial"/>
              </a:rPr>
              <a:t>anggota</a:t>
            </a:r>
            <a:r>
              <a:rPr lang="en-US" sz="1350" dirty="0">
                <a:latin typeface="Arial"/>
              </a:rPr>
              <a:t>;</a:t>
            </a:r>
          </a:p>
        </p:txBody>
      </p:sp>
      <p:sp>
        <p:nvSpPr>
          <p:cNvPr id="10" name="Rectangle 9"/>
          <p:cNvSpPr/>
          <p:nvPr/>
        </p:nvSpPr>
        <p:spPr>
          <a:xfrm>
            <a:off x="894210" y="4968261"/>
            <a:ext cx="8346090" cy="185207"/>
          </a:xfrm>
          <a:prstGeom prst="rect">
            <a:avLst/>
          </a:prstGeom>
        </p:spPr>
        <p:txBody>
          <a:bodyPr wrap="none" lIns="0" tIns="0" rIns="0" bIns="0">
            <a:noAutofit/>
          </a:bodyPr>
          <a:lstStyle/>
          <a:p>
            <a:pPr indent="-502215" algn="just">
              <a:lnSpc>
                <a:spcPts val="2083"/>
              </a:lnSpc>
            </a:pPr>
            <a:r>
              <a:rPr lang="en-US" sz="1350" dirty="0">
                <a:latin typeface="Arial"/>
              </a:rPr>
              <a:t>8.      </a:t>
            </a:r>
            <a:r>
              <a:rPr lang="en-US" sz="1350" dirty="0" err="1">
                <a:latin typeface="Arial"/>
              </a:rPr>
              <a:t>Menetapkan</a:t>
            </a:r>
            <a:r>
              <a:rPr lang="en-US" sz="1350" dirty="0">
                <a:latin typeface="Arial"/>
              </a:rPr>
              <a:t> </a:t>
            </a:r>
            <a:r>
              <a:rPr lang="en-US" sz="1350" dirty="0" err="1">
                <a:latin typeface="Arial"/>
              </a:rPr>
              <a:t>perwakilan</a:t>
            </a:r>
            <a:r>
              <a:rPr lang="en-US" sz="1350" dirty="0">
                <a:latin typeface="Arial"/>
              </a:rPr>
              <a:t> </a:t>
            </a:r>
            <a:r>
              <a:rPr lang="en-US" sz="1350" dirty="0" err="1">
                <a:latin typeface="Arial"/>
              </a:rPr>
              <a:t>atau</a:t>
            </a:r>
            <a:r>
              <a:rPr lang="en-US" sz="1350" dirty="0">
                <a:latin typeface="Arial"/>
              </a:rPr>
              <a:t> </a:t>
            </a:r>
            <a:r>
              <a:rPr lang="en-US" sz="1350" dirty="0" err="1">
                <a:latin typeface="Arial"/>
              </a:rPr>
              <a:t>anggota</a:t>
            </a:r>
            <a:r>
              <a:rPr lang="en-US" sz="1350" dirty="0">
                <a:latin typeface="Arial"/>
              </a:rPr>
              <a:t> </a:t>
            </a:r>
            <a:r>
              <a:rPr lang="en-US" sz="1350" dirty="0" err="1">
                <a:latin typeface="Arial"/>
              </a:rPr>
              <a:t>Majelis</a:t>
            </a:r>
            <a:r>
              <a:rPr lang="en-US" sz="1350" dirty="0">
                <a:latin typeface="Arial"/>
              </a:rPr>
              <a:t> </a:t>
            </a:r>
            <a:r>
              <a:rPr lang="en-US" sz="1350" dirty="0" err="1">
                <a:latin typeface="Arial"/>
              </a:rPr>
              <a:t>Pengawas</a:t>
            </a:r>
            <a:r>
              <a:rPr lang="en-US" sz="1350" dirty="0">
                <a:latin typeface="Arial"/>
              </a:rPr>
              <a:t> </a:t>
            </a:r>
            <a:r>
              <a:rPr lang="en-US" sz="1350" dirty="0" err="1">
                <a:latin typeface="Arial"/>
              </a:rPr>
              <a:t>Pusat</a:t>
            </a:r>
            <a:r>
              <a:rPr lang="en-US" sz="1350" dirty="0">
                <a:latin typeface="Arial"/>
              </a:rPr>
              <a:t> </a:t>
            </a:r>
            <a:r>
              <a:rPr lang="en-US" sz="1350" dirty="0" err="1">
                <a:latin typeface="Arial"/>
              </a:rPr>
              <a:t>Notaris</a:t>
            </a:r>
            <a:r>
              <a:rPr lang="en-US" sz="1350" dirty="0">
                <a:latin typeface="Arial"/>
              </a:rPr>
              <a:t> </a:t>
            </a:r>
            <a:r>
              <a:rPr lang="en-US" sz="1350" dirty="0" err="1">
                <a:latin typeface="Arial"/>
              </a:rPr>
              <a:t>dari</a:t>
            </a:r>
            <a:r>
              <a:rPr lang="en-US" sz="1350" dirty="0">
                <a:latin typeface="Arial"/>
              </a:rPr>
              <a:t> </a:t>
            </a:r>
            <a:r>
              <a:rPr lang="en-US" sz="1350" dirty="0" err="1">
                <a:latin typeface="Arial"/>
              </a:rPr>
              <a:t>unsur</a:t>
            </a:r>
            <a:r>
              <a:rPr lang="en-US" sz="1350" dirty="0">
                <a:latin typeface="Arial"/>
              </a:rPr>
              <a:t> </a:t>
            </a:r>
            <a:r>
              <a:rPr lang="en-US" sz="1350" dirty="0" err="1">
                <a:latin typeface="Arial"/>
              </a:rPr>
              <a:t>Notaris</a:t>
            </a:r>
            <a:r>
              <a:rPr lang="en-US" sz="1350" dirty="0">
                <a:latin typeface="Arial"/>
              </a:rPr>
              <a:t>;</a:t>
            </a:r>
          </a:p>
        </p:txBody>
      </p:sp>
      <p:sp>
        <p:nvSpPr>
          <p:cNvPr id="11" name="Rectangle 10"/>
          <p:cNvSpPr/>
          <p:nvPr/>
        </p:nvSpPr>
        <p:spPr>
          <a:xfrm>
            <a:off x="891270" y="5232843"/>
            <a:ext cx="7787528" cy="185207"/>
          </a:xfrm>
          <a:prstGeom prst="rect">
            <a:avLst/>
          </a:prstGeom>
        </p:spPr>
        <p:txBody>
          <a:bodyPr wrap="none" lIns="0" tIns="0" rIns="0" bIns="0">
            <a:noAutofit/>
          </a:bodyPr>
          <a:lstStyle/>
          <a:p>
            <a:pPr indent="-502215" algn="just">
              <a:lnSpc>
                <a:spcPts val="2083"/>
              </a:lnSpc>
            </a:pPr>
            <a:r>
              <a:rPr lang="en-US" sz="1350" dirty="0">
                <a:latin typeface="Arial"/>
              </a:rPr>
              <a:t>9.      </a:t>
            </a:r>
            <a:r>
              <a:rPr lang="en-US" sz="1350" dirty="0" err="1">
                <a:latin typeface="Arial"/>
              </a:rPr>
              <a:t>Menyelenggarakan</a:t>
            </a:r>
            <a:r>
              <a:rPr lang="en-US" sz="1350" dirty="0">
                <a:latin typeface="Arial"/>
              </a:rPr>
              <a:t> </a:t>
            </a:r>
            <a:r>
              <a:rPr lang="en-US" sz="1350" dirty="0" err="1">
                <a:latin typeface="Arial"/>
              </a:rPr>
              <a:t>Ujian</a:t>
            </a:r>
            <a:r>
              <a:rPr lang="en-US" sz="1350" dirty="0">
                <a:latin typeface="Arial"/>
              </a:rPr>
              <a:t> </a:t>
            </a:r>
            <a:r>
              <a:rPr lang="en-US" sz="1350" dirty="0" err="1">
                <a:latin typeface="Arial"/>
              </a:rPr>
              <a:t>Kode</a:t>
            </a:r>
            <a:r>
              <a:rPr lang="en-US" sz="1350" dirty="0">
                <a:latin typeface="Arial"/>
              </a:rPr>
              <a:t> </a:t>
            </a:r>
            <a:r>
              <a:rPr lang="en-US" sz="1350" dirty="0" err="1">
                <a:latin typeface="Arial"/>
              </a:rPr>
              <a:t>Etik</a:t>
            </a:r>
            <a:r>
              <a:rPr lang="en-US" sz="1350" dirty="0">
                <a:latin typeface="Arial"/>
              </a:rPr>
              <a:t> </a:t>
            </a:r>
            <a:r>
              <a:rPr lang="en-US" sz="1350" dirty="0" err="1">
                <a:latin typeface="Arial"/>
              </a:rPr>
              <a:t>dengan</a:t>
            </a:r>
            <a:r>
              <a:rPr lang="en-US" sz="1350" dirty="0">
                <a:latin typeface="Arial"/>
              </a:rPr>
              <a:t> </a:t>
            </a:r>
            <a:r>
              <a:rPr lang="en-US" sz="1350" dirty="0" err="1">
                <a:latin typeface="Arial"/>
              </a:rPr>
              <a:t>menyertakan</a:t>
            </a:r>
            <a:r>
              <a:rPr lang="en-US" sz="1350" dirty="0">
                <a:latin typeface="Arial"/>
              </a:rPr>
              <a:t> </a:t>
            </a:r>
            <a:r>
              <a:rPr lang="en-US" sz="1350" dirty="0" err="1">
                <a:latin typeface="Arial"/>
              </a:rPr>
              <a:t>Dewan</a:t>
            </a:r>
            <a:r>
              <a:rPr lang="en-US" sz="1350" dirty="0">
                <a:latin typeface="Arial"/>
              </a:rPr>
              <a:t> </a:t>
            </a:r>
            <a:r>
              <a:rPr lang="en-US" sz="1350" dirty="0" err="1">
                <a:latin typeface="Arial"/>
              </a:rPr>
              <a:t>Kehormatan</a:t>
            </a:r>
            <a:r>
              <a:rPr lang="en-US" sz="1350" dirty="0">
                <a:latin typeface="Arial"/>
              </a:rPr>
              <a:t> </a:t>
            </a:r>
            <a:r>
              <a:rPr lang="en-US" sz="1350" dirty="0" err="1">
                <a:latin typeface="Arial"/>
              </a:rPr>
              <a:t>Pusat</a:t>
            </a:r>
            <a:r>
              <a:rPr lang="en-US" sz="1350" dirty="0">
                <a:latin typeface="Arial"/>
              </a:rPr>
              <a:t>.</a:t>
            </a:r>
          </a:p>
        </p:txBody>
      </p:sp>
      <p:sp>
        <p:nvSpPr>
          <p:cNvPr id="12" name="Rectangle 11"/>
          <p:cNvSpPr/>
          <p:nvPr/>
        </p:nvSpPr>
        <p:spPr>
          <a:xfrm>
            <a:off x="908909" y="5497425"/>
            <a:ext cx="10345153" cy="449789"/>
          </a:xfrm>
          <a:prstGeom prst="rect">
            <a:avLst/>
          </a:prstGeom>
        </p:spPr>
        <p:txBody>
          <a:bodyPr lIns="0" tIns="0" rIns="0" bIns="0">
            <a:noAutofit/>
          </a:bodyPr>
          <a:lstStyle/>
          <a:p>
            <a:pPr marL="403225" indent="-403225" algn="just">
              <a:lnSpc>
                <a:spcPts val="2083"/>
              </a:lnSpc>
            </a:pPr>
            <a:r>
              <a:rPr lang="en-US" sz="1350" dirty="0">
                <a:latin typeface="Arial"/>
              </a:rPr>
              <a:t>10.   </a:t>
            </a:r>
            <a:r>
              <a:rPr lang="en-US" sz="1350" dirty="0" err="1">
                <a:latin typeface="Arial"/>
              </a:rPr>
              <a:t>Menetapkan</a:t>
            </a:r>
            <a:r>
              <a:rPr lang="en-US" sz="1350" dirty="0">
                <a:latin typeface="Arial"/>
              </a:rPr>
              <a:t> </a:t>
            </a:r>
            <a:r>
              <a:rPr lang="en-US" sz="1350" dirty="0" err="1">
                <a:latin typeface="Arial"/>
              </a:rPr>
              <a:t>besarnya</a:t>
            </a:r>
            <a:r>
              <a:rPr lang="en-US" sz="1350" dirty="0">
                <a:latin typeface="Arial"/>
              </a:rPr>
              <a:t> </a:t>
            </a:r>
            <a:r>
              <a:rPr lang="en-US" sz="1350" dirty="0" err="1">
                <a:latin typeface="Arial"/>
              </a:rPr>
              <a:t>uang</a:t>
            </a:r>
            <a:r>
              <a:rPr lang="en-US" sz="1350" dirty="0">
                <a:latin typeface="Arial"/>
              </a:rPr>
              <a:t> </a:t>
            </a:r>
            <a:r>
              <a:rPr lang="en-US" sz="1350" dirty="0" err="1">
                <a:latin typeface="Arial"/>
              </a:rPr>
              <a:t>pangkal</a:t>
            </a:r>
            <a:r>
              <a:rPr lang="en-US" sz="1350" dirty="0">
                <a:latin typeface="Arial"/>
              </a:rPr>
              <a:t>, </a:t>
            </a:r>
            <a:r>
              <a:rPr lang="en-US" sz="1350" dirty="0" err="1">
                <a:latin typeface="Arial"/>
              </a:rPr>
              <a:t>uang</a:t>
            </a:r>
            <a:r>
              <a:rPr lang="en-US" sz="1350" dirty="0">
                <a:latin typeface="Arial"/>
              </a:rPr>
              <a:t> </a:t>
            </a:r>
            <a:r>
              <a:rPr lang="en-US" sz="1350" dirty="0" err="1">
                <a:latin typeface="Arial"/>
              </a:rPr>
              <a:t>iuran</a:t>
            </a:r>
            <a:r>
              <a:rPr lang="en-US" sz="1350" dirty="0">
                <a:latin typeface="Arial"/>
              </a:rPr>
              <a:t> </a:t>
            </a:r>
            <a:r>
              <a:rPr lang="en-US" sz="1350" dirty="0" err="1">
                <a:latin typeface="Arial"/>
              </a:rPr>
              <a:t>bulanan</a:t>
            </a:r>
            <a:r>
              <a:rPr lang="en-US" sz="1350" dirty="0">
                <a:latin typeface="Arial"/>
              </a:rPr>
              <a:t> </a:t>
            </a:r>
            <a:r>
              <a:rPr lang="en-US" sz="1350" dirty="0" err="1">
                <a:latin typeface="Arial"/>
              </a:rPr>
              <a:t>dan</a:t>
            </a:r>
            <a:r>
              <a:rPr lang="en-US" sz="1350" dirty="0">
                <a:latin typeface="Arial"/>
              </a:rPr>
              <a:t> </a:t>
            </a:r>
            <a:r>
              <a:rPr lang="en-US" sz="1350" dirty="0" err="1">
                <a:latin typeface="Arial"/>
              </a:rPr>
              <a:t>uang</a:t>
            </a:r>
            <a:r>
              <a:rPr lang="en-US" sz="1350" dirty="0">
                <a:latin typeface="Arial"/>
              </a:rPr>
              <a:t> </a:t>
            </a:r>
            <a:r>
              <a:rPr lang="en-US" sz="1350" dirty="0" err="1">
                <a:latin typeface="Arial"/>
              </a:rPr>
              <a:t>duka</a:t>
            </a:r>
            <a:r>
              <a:rPr lang="en-US" sz="1350" dirty="0">
                <a:latin typeface="Arial"/>
              </a:rPr>
              <a:t> </a:t>
            </a:r>
            <a:r>
              <a:rPr lang="en-US" sz="1350" dirty="0" err="1">
                <a:latin typeface="Arial"/>
              </a:rPr>
              <a:t>berdasarkan</a:t>
            </a:r>
            <a:r>
              <a:rPr lang="en-US" sz="1350" dirty="0">
                <a:latin typeface="Arial"/>
              </a:rPr>
              <a:t> </a:t>
            </a:r>
            <a:r>
              <a:rPr lang="en-US" sz="1350" dirty="0" err="1">
                <a:latin typeface="Arial"/>
              </a:rPr>
              <a:t>Keputusan</a:t>
            </a:r>
            <a:r>
              <a:rPr lang="en-US" sz="1350" dirty="0">
                <a:latin typeface="Arial"/>
              </a:rPr>
              <a:t> </a:t>
            </a:r>
            <a:r>
              <a:rPr lang="en-US" sz="1350" dirty="0" err="1">
                <a:latin typeface="Arial"/>
              </a:rPr>
              <a:t>Rapat</a:t>
            </a:r>
            <a:r>
              <a:rPr lang="en-US" sz="1350" dirty="0">
                <a:latin typeface="Arial"/>
              </a:rPr>
              <a:t> </a:t>
            </a:r>
            <a:r>
              <a:rPr lang="en-US" sz="1350" dirty="0" err="1">
                <a:latin typeface="Arial"/>
              </a:rPr>
              <a:t>Pleno</a:t>
            </a:r>
            <a:r>
              <a:rPr lang="en-US" sz="1350" dirty="0">
                <a:latin typeface="Arial"/>
              </a:rPr>
              <a:t> </a:t>
            </a:r>
            <a:r>
              <a:rPr lang="en-US" sz="1350" dirty="0" err="1">
                <a:latin typeface="Arial"/>
              </a:rPr>
              <a:t>Pengurus</a:t>
            </a:r>
            <a:r>
              <a:rPr lang="en-US" sz="1350" dirty="0">
                <a:latin typeface="Arial"/>
              </a:rPr>
              <a:t> </a:t>
            </a:r>
            <a:r>
              <a:rPr lang="en-US" sz="1350" dirty="0" err="1">
                <a:latin typeface="Arial"/>
              </a:rPr>
              <a:t>Pusat</a:t>
            </a:r>
            <a:r>
              <a:rPr lang="en-US" sz="1350" dirty="0">
                <a:latin typeface="Arial"/>
              </a:rPr>
              <a:t> Yang </a:t>
            </a:r>
            <a:r>
              <a:rPr lang="en-US" sz="1350" dirty="0" err="1">
                <a:latin typeface="Arial"/>
              </a:rPr>
              <a:t>Diperluas</a:t>
            </a:r>
            <a:r>
              <a:rPr lang="en-US" sz="1350" dirty="0">
                <a:latin typeface="Arial"/>
              </a:rPr>
              <a:t>.</a:t>
            </a:r>
          </a:p>
        </p:txBody>
      </p:sp>
      <p:sp>
        <p:nvSpPr>
          <p:cNvPr id="13" name="TextBox 12"/>
          <p:cNvSpPr txBox="1"/>
          <p:nvPr/>
        </p:nvSpPr>
        <p:spPr>
          <a:xfrm>
            <a:off x="1156447" y="382174"/>
            <a:ext cx="7664824" cy="369332"/>
          </a:xfrm>
          <a:prstGeom prst="rect">
            <a:avLst/>
          </a:prstGeom>
          <a:noFill/>
        </p:spPr>
        <p:txBody>
          <a:bodyPr wrap="square" rtlCol="0">
            <a:spAutoFit/>
          </a:bodyPr>
          <a:lstStyle/>
          <a:p>
            <a:r>
              <a:rPr lang="en-US" dirty="0"/>
              <a:t>TUGAS DAN KEWAJIBAN PENGURUS PUSAT</a:t>
            </a:r>
          </a:p>
        </p:txBody>
      </p:sp>
    </p:spTree>
    <p:extLst>
      <p:ext uri="{BB962C8B-B14F-4D97-AF65-F5344CB8AC3E}">
        <p14:creationId xmlns:p14="http://schemas.microsoft.com/office/powerpoint/2010/main" val="1351632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1528" y="0"/>
            <a:ext cx="4133357" cy="1399344"/>
          </a:xfrm>
          <a:prstGeom prst="rect">
            <a:avLst/>
          </a:prstGeom>
        </p:spPr>
      </p:pic>
      <p:sp>
        <p:nvSpPr>
          <p:cNvPr id="3" name="Rectangle 2"/>
          <p:cNvSpPr/>
          <p:nvPr/>
        </p:nvSpPr>
        <p:spPr>
          <a:xfrm>
            <a:off x="732521" y="2016702"/>
            <a:ext cx="884880" cy="135231"/>
          </a:xfrm>
          <a:prstGeom prst="rect">
            <a:avLst/>
          </a:prstGeom>
        </p:spPr>
        <p:txBody>
          <a:bodyPr wrap="none" lIns="0" tIns="0" rIns="0" bIns="0">
            <a:noAutofit/>
          </a:bodyPr>
          <a:lstStyle/>
          <a:p>
            <a:pPr indent="-379724" algn="just">
              <a:lnSpc>
                <a:spcPts val="1389"/>
              </a:lnSpc>
            </a:pPr>
            <a:r>
              <a:rPr lang="en-US" sz="1157" b="1">
                <a:latin typeface="Arial"/>
              </a:rPr>
              <a:t>Rapat Harian</a:t>
            </a:r>
          </a:p>
        </p:txBody>
      </p:sp>
      <p:sp>
        <p:nvSpPr>
          <p:cNvPr id="4" name="Rectangle 3"/>
          <p:cNvSpPr/>
          <p:nvPr/>
        </p:nvSpPr>
        <p:spPr>
          <a:xfrm>
            <a:off x="732521" y="2193091"/>
            <a:ext cx="3004475" cy="1340548"/>
          </a:xfrm>
          <a:prstGeom prst="rect">
            <a:avLst/>
          </a:prstGeom>
        </p:spPr>
        <p:txBody>
          <a:bodyPr lIns="0" tIns="0" rIns="0" bIns="0">
            <a:noAutofit/>
          </a:bodyPr>
          <a:lstStyle/>
          <a:p>
            <a:pPr indent="-379724" algn="just">
              <a:lnSpc>
                <a:spcPts val="1389"/>
              </a:lnSpc>
            </a:pPr>
            <a:r>
              <a:rPr lang="en-US" sz="1157" b="1">
                <a:latin typeface="Arial"/>
              </a:rPr>
              <a:t>1.    Rapat Harian adalah rapat Pengurus Pusat yang dihadiri oleh Ketua Umum, Ketua-ketua dan/atau Koordinator bidang yang terkait dengan agenda rapat, Sekretaris Umum dan/atau Sekretaris, Bendahara Umum dan/atau Bendahara.</a:t>
            </a:r>
          </a:p>
        </p:txBody>
      </p:sp>
      <p:sp>
        <p:nvSpPr>
          <p:cNvPr id="5" name="Rectangle 4"/>
          <p:cNvSpPr/>
          <p:nvPr/>
        </p:nvSpPr>
        <p:spPr>
          <a:xfrm>
            <a:off x="726641" y="3604194"/>
            <a:ext cx="3010354" cy="488007"/>
          </a:xfrm>
          <a:prstGeom prst="rect">
            <a:avLst/>
          </a:prstGeom>
        </p:spPr>
        <p:txBody>
          <a:bodyPr lIns="0" tIns="0" rIns="0" bIns="0">
            <a:noAutofit/>
          </a:bodyPr>
          <a:lstStyle/>
          <a:p>
            <a:pPr indent="-379724" algn="just">
              <a:lnSpc>
                <a:spcPts val="1389"/>
              </a:lnSpc>
            </a:pPr>
            <a:r>
              <a:rPr lang="en-US" sz="1157" b="1">
                <a:latin typeface="Arial"/>
              </a:rPr>
              <a:t>2.    Rapat Harian berwenang untuk membicarakan dan mengambil keputusan yang berkaitan dengan:</a:t>
            </a:r>
          </a:p>
        </p:txBody>
      </p:sp>
      <p:sp>
        <p:nvSpPr>
          <p:cNvPr id="6" name="Rectangle 5"/>
          <p:cNvSpPr/>
          <p:nvPr/>
        </p:nvSpPr>
        <p:spPr>
          <a:xfrm>
            <a:off x="726641" y="4133358"/>
            <a:ext cx="3010354" cy="658515"/>
          </a:xfrm>
          <a:prstGeom prst="rect">
            <a:avLst/>
          </a:prstGeom>
        </p:spPr>
        <p:txBody>
          <a:bodyPr lIns="0" tIns="0" rIns="0" bIns="0">
            <a:noAutofit/>
          </a:bodyPr>
          <a:lstStyle/>
          <a:p>
            <a:pPr indent="-379724" algn="just">
              <a:lnSpc>
                <a:spcPts val="1389"/>
              </a:lnSpc>
            </a:pPr>
            <a:r>
              <a:rPr lang="en-US" sz="1157" b="1">
                <a:latin typeface="Arial"/>
              </a:rPr>
              <a:t>3.    Keputusan-keputusan Kongres, Rapat Pleno Pengurus Pusat Yang Diperluas, Rapat Pleno Pengurus Pusat; dan</a:t>
            </a:r>
          </a:p>
        </p:txBody>
      </p:sp>
      <p:sp>
        <p:nvSpPr>
          <p:cNvPr id="7" name="Rectangle 6"/>
          <p:cNvSpPr/>
          <p:nvPr/>
        </p:nvSpPr>
        <p:spPr>
          <a:xfrm>
            <a:off x="723701" y="4838909"/>
            <a:ext cx="3013294" cy="311619"/>
          </a:xfrm>
          <a:prstGeom prst="rect">
            <a:avLst/>
          </a:prstGeom>
        </p:spPr>
        <p:txBody>
          <a:bodyPr lIns="0" tIns="0" rIns="0" bIns="0">
            <a:noAutofit/>
          </a:bodyPr>
          <a:lstStyle/>
          <a:p>
            <a:pPr indent="-379724" algn="just">
              <a:lnSpc>
                <a:spcPts val="1389"/>
              </a:lnSpc>
            </a:pPr>
            <a:r>
              <a:rPr lang="en-US" sz="1157" b="1">
                <a:latin typeface="Arial"/>
              </a:rPr>
              <a:t>4.    Hal-hal yang dipandang perlu untuk segera diputuskan.</a:t>
            </a:r>
          </a:p>
        </p:txBody>
      </p:sp>
      <p:sp>
        <p:nvSpPr>
          <p:cNvPr id="8" name="Rectangle 7"/>
          <p:cNvSpPr/>
          <p:nvPr/>
        </p:nvSpPr>
        <p:spPr>
          <a:xfrm>
            <a:off x="726641" y="5191685"/>
            <a:ext cx="3010354" cy="664395"/>
          </a:xfrm>
          <a:prstGeom prst="rect">
            <a:avLst/>
          </a:prstGeom>
        </p:spPr>
        <p:txBody>
          <a:bodyPr lIns="0" tIns="0" rIns="0" bIns="0">
            <a:noAutofit/>
          </a:bodyPr>
          <a:lstStyle/>
          <a:p>
            <a:pPr indent="-379724" algn="just">
              <a:lnSpc>
                <a:spcPts val="1389"/>
              </a:lnSpc>
            </a:pPr>
            <a:r>
              <a:rPr lang="en-US" sz="1157" b="1">
                <a:latin typeface="Arial"/>
              </a:rPr>
              <a:t>5.    Rapat Harian dilaksanakan sewaktu-waktu atas permintaan Ketua Umum, Sekretaris Umum atau sekurang-kurangnya 2 (dua) orang Ketua.</a:t>
            </a:r>
          </a:p>
        </p:txBody>
      </p:sp>
      <p:sp>
        <p:nvSpPr>
          <p:cNvPr id="9" name="Rectangle 8"/>
          <p:cNvSpPr/>
          <p:nvPr/>
        </p:nvSpPr>
        <p:spPr>
          <a:xfrm>
            <a:off x="4374932" y="1881472"/>
            <a:ext cx="3904053" cy="3915812"/>
          </a:xfrm>
          <a:prstGeom prst="rect">
            <a:avLst/>
          </a:prstGeom>
        </p:spPr>
        <p:txBody>
          <a:bodyPr lIns="0" tIns="0" rIns="0" bIns="0">
            <a:noAutofit/>
          </a:bodyPr>
          <a:lstStyle/>
          <a:p>
            <a:pPr marL="367475" indent="-367475" algn="just">
              <a:lnSpc>
                <a:spcPts val="1620"/>
              </a:lnSpc>
            </a:pPr>
            <a:r>
              <a:rPr lang="en-US" sz="1157">
                <a:latin typeface="Arial"/>
              </a:rPr>
              <a:t>Rapat Pleno</a:t>
            </a:r>
          </a:p>
          <a:p>
            <a:pPr marL="367475" indent="-367475" algn="just">
              <a:lnSpc>
                <a:spcPts val="1620"/>
              </a:lnSpc>
            </a:pPr>
            <a:r>
              <a:rPr lang="en-US" sz="1157">
                <a:latin typeface="Arial"/>
              </a:rPr>
              <a:t>1.    Rapat Pleno adalah rapat Pengurus Pusat yang dihadiri </a:t>
            </a:r>
            <a:r>
              <a:rPr lang="en-US" sz="1157" b="1">
                <a:latin typeface="Arial"/>
              </a:rPr>
              <a:t>oleh </a:t>
            </a:r>
            <a:r>
              <a:rPr lang="en-US" sz="1157">
                <a:latin typeface="Arial"/>
              </a:rPr>
              <a:t>seluruh anggota Pengurus Pusat. Rapat Pleno dilaksanakan sekurang-kurangnya sekali dalam 3 (tiga) bulan dan dapat juga diadakan sewaktu-waktu apabila dipandang perlu oleh Ketua Umum atau apabila diminta oleh sekurang-kurangnya 3 (tiga) orang Ketua bersama-sama dengan 3 (tiga) orang Koordinator, yang permintaannya disampaikan secara tertulis kepada Ketua Umum melalui Sekretaris Umum atau seorang Sekretaris lainnya dengan menyebutkan hal-hal yang akan dibicarakan.</a:t>
            </a:r>
          </a:p>
          <a:p>
            <a:pPr marL="367475" indent="-367475">
              <a:lnSpc>
                <a:spcPts val="1620"/>
              </a:lnSpc>
            </a:pPr>
            <a:r>
              <a:rPr lang="en-US" sz="1157">
                <a:latin typeface="Arial"/>
              </a:rPr>
              <a:t>2.    Rapat Pleno berwenang untuk membicarakan dan mengambil keputusan yang berkaitan dengan : -Keputusan-keputusan Kongres, Rapat Pleno Pengurus Pusat Yang Diperluas, Rapat Pleno Pengurus Pusat; dan</a:t>
            </a:r>
          </a:p>
          <a:p>
            <a:pPr marR="183737" algn="r">
              <a:lnSpc>
                <a:spcPts val="1620"/>
              </a:lnSpc>
            </a:pPr>
            <a:r>
              <a:rPr lang="en-US" sz="1157">
                <a:latin typeface="Arial"/>
              </a:rPr>
              <a:t>-Hal-hal yang dipandang perlu untuk diputuskan.</a:t>
            </a:r>
          </a:p>
        </p:txBody>
      </p:sp>
      <p:sp>
        <p:nvSpPr>
          <p:cNvPr id="10" name="Rectangle 9"/>
          <p:cNvSpPr/>
          <p:nvPr/>
        </p:nvSpPr>
        <p:spPr>
          <a:xfrm>
            <a:off x="8819908" y="2063739"/>
            <a:ext cx="2616421" cy="3263177"/>
          </a:xfrm>
          <a:prstGeom prst="rect">
            <a:avLst/>
          </a:prstGeom>
        </p:spPr>
        <p:txBody>
          <a:bodyPr lIns="0" tIns="0" rIns="0" bIns="0">
            <a:noAutofit/>
          </a:bodyPr>
          <a:lstStyle/>
          <a:p>
            <a:pPr algn="just">
              <a:lnSpc>
                <a:spcPts val="1829"/>
              </a:lnSpc>
            </a:pPr>
            <a:r>
              <a:rPr lang="en-US" sz="1157" b="1">
                <a:latin typeface="Arial"/>
              </a:rPr>
              <a:t>Rapat Pleno Pengurus Pusat Yang Diperluas adalah Rapat Pleno Pengurus Pusat yang dihadiri juga oleh Dewan Kehormatan Pusat, perwakilan Pengurus Wilayah, perwakilan Dewan Kehormatan Wilayah, perwakilan Pengurus Daerah dan perwakilan Dewan Kehormatan Daerah yang berwenang untuk mengambil keputusan keputusan organisasi setingkat di bawah Keputusan Kongres.</a:t>
            </a:r>
          </a:p>
        </p:txBody>
      </p:sp>
    </p:spTree>
    <p:extLst>
      <p:ext uri="{BB962C8B-B14F-4D97-AF65-F5344CB8AC3E}">
        <p14:creationId xmlns:p14="http://schemas.microsoft.com/office/powerpoint/2010/main" val="2233743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6280" y="2596815"/>
            <a:ext cx="4610968" cy="1195255"/>
          </a:xfrm>
          <a:prstGeom prst="rect">
            <a:avLst/>
          </a:prstGeom>
          <a:solidFill>
            <a:srgbClr val="2CB0E8"/>
          </a:solidFill>
        </p:spPr>
        <p:txBody>
          <a:bodyPr wrap="none" lIns="0" tIns="0" rIns="0" bIns="0">
            <a:noAutofit/>
          </a:bodyPr>
          <a:lstStyle/>
          <a:p>
            <a:r>
              <a:rPr lang="en-US" sz="3200" b="1" dirty="0">
                <a:solidFill>
                  <a:srgbClr val="FFFFFF"/>
                </a:solidFill>
                <a:latin typeface="Segoe UI"/>
              </a:rPr>
              <a:t>PENGURUS WILAYAH</a:t>
            </a:r>
          </a:p>
        </p:txBody>
      </p:sp>
    </p:spTree>
    <p:extLst>
      <p:ext uri="{BB962C8B-B14F-4D97-AF65-F5344CB8AC3E}">
        <p14:creationId xmlns:p14="http://schemas.microsoft.com/office/powerpoint/2010/main" val="3099941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05639" y="483815"/>
            <a:ext cx="3995187" cy="326318"/>
          </a:xfrm>
          <a:prstGeom prst="rect">
            <a:avLst/>
          </a:prstGeom>
        </p:spPr>
        <p:txBody>
          <a:bodyPr wrap="none" lIns="0" tIns="0" rIns="0" bIns="0">
            <a:noAutofit/>
          </a:bodyPr>
          <a:lstStyle/>
          <a:p>
            <a:pPr>
              <a:spcAft>
                <a:spcPts val="4253"/>
              </a:spcAft>
            </a:pPr>
            <a:r>
              <a:rPr lang="en-US" sz="2797" b="1" dirty="0">
                <a:latin typeface="Arial"/>
              </a:rPr>
              <a:t>PENGURUS WILAYAH</a:t>
            </a:r>
          </a:p>
        </p:txBody>
      </p:sp>
      <p:sp>
        <p:nvSpPr>
          <p:cNvPr id="3" name="Rectangle 2"/>
          <p:cNvSpPr/>
          <p:nvPr/>
        </p:nvSpPr>
        <p:spPr>
          <a:xfrm>
            <a:off x="318009" y="1561034"/>
            <a:ext cx="11103621" cy="4544929"/>
          </a:xfrm>
          <a:prstGeom prst="rect">
            <a:avLst/>
          </a:prstGeom>
        </p:spPr>
        <p:txBody>
          <a:bodyPr lIns="0" tIns="0" rIns="0" bIns="0">
            <a:noAutofit/>
          </a:bodyPr>
          <a:lstStyle/>
          <a:p>
            <a:pPr marL="110242">
              <a:spcBef>
                <a:spcPts val="4253"/>
              </a:spcBef>
              <a:spcAft>
                <a:spcPts val="810"/>
              </a:spcAft>
            </a:pPr>
            <a:r>
              <a:rPr lang="en-US" sz="1157">
                <a:latin typeface="Arial"/>
              </a:rPr>
              <a:t>Pengurus Wilayah dalam wilayah kepengurusannya, mempunyai tugas dan kewajiban untuk:</a:t>
            </a:r>
          </a:p>
          <a:p>
            <a:pPr marL="465468" indent="-465468">
              <a:lnSpc>
                <a:spcPts val="1204"/>
              </a:lnSpc>
              <a:spcAft>
                <a:spcPts val="810"/>
              </a:spcAft>
            </a:pPr>
            <a:r>
              <a:rPr lang="en-US" sz="1157">
                <a:solidFill>
                  <a:srgbClr val="1A9FDF"/>
                </a:solidFill>
                <a:latin typeface="Arial"/>
              </a:rPr>
              <a:t>1.    </a:t>
            </a:r>
            <a:r>
              <a:rPr lang="en-US" sz="1157">
                <a:latin typeface="Arial"/>
              </a:rPr>
              <a:t>Melaksanakan keputusan-keputusan Kongres, Kongres Luar Biasa, keputusan di luar Kongres, Pengurus Pusat, Konferensi Wilayah, Konferensi Wilayah Luar Biasa dan Pengurus Wilayah;</a:t>
            </a:r>
          </a:p>
          <a:p>
            <a:pPr marL="465468" indent="-465468">
              <a:lnSpc>
                <a:spcPts val="1227"/>
              </a:lnSpc>
              <a:spcAft>
                <a:spcPts val="810"/>
              </a:spcAft>
            </a:pPr>
            <a:r>
              <a:rPr lang="en-US" sz="1157">
                <a:solidFill>
                  <a:srgbClr val="1A9FDF"/>
                </a:solidFill>
                <a:latin typeface="Arial"/>
              </a:rPr>
              <a:t>2.    </a:t>
            </a:r>
            <a:r>
              <a:rPr lang="en-US" sz="1157">
                <a:latin typeface="Arial"/>
              </a:rPr>
              <a:t>Membina dan memupuk hubungan baik dengan semua instansi pemerintah serta lembaga lainnya dalam daerah kepengurusannya, yang mempunyai hubungan langsung dengan bidang Notariat dan hukum pada umumnya;</a:t>
            </a:r>
          </a:p>
          <a:p>
            <a:pPr algn="just">
              <a:spcAft>
                <a:spcPts val="810"/>
              </a:spcAft>
            </a:pPr>
            <a:r>
              <a:rPr lang="en-US" sz="1157">
                <a:solidFill>
                  <a:srgbClr val="1A9FDF"/>
                </a:solidFill>
                <a:latin typeface="Arial"/>
              </a:rPr>
              <a:t>3.    </a:t>
            </a:r>
            <a:r>
              <a:rPr lang="en-US" sz="1157">
                <a:latin typeface="Arial"/>
              </a:rPr>
              <a:t>Mengadakan rapat Pengurus Wilayah dalam rangka pelaksanaan tugasnya;</a:t>
            </a:r>
          </a:p>
          <a:p>
            <a:pPr marL="465468" indent="-465468">
              <a:lnSpc>
                <a:spcPts val="1227"/>
              </a:lnSpc>
              <a:spcAft>
                <a:spcPts val="810"/>
              </a:spcAft>
            </a:pPr>
            <a:r>
              <a:rPr lang="en-US" sz="1157">
                <a:solidFill>
                  <a:srgbClr val="1A9FDF"/>
                </a:solidFill>
                <a:latin typeface="Arial"/>
              </a:rPr>
              <a:t>4.    </a:t>
            </a:r>
            <a:r>
              <a:rPr lang="en-US" sz="1157">
                <a:latin typeface="Arial"/>
              </a:rPr>
              <a:t>Memberikan laporan secara periodik, sekurang-kurangnya 6 (enam) bulan kepada atau setiap waktu yang diminta oleh Pengurus Pusat tentang semua kegiatan dan keadaan perkumpulan di daerahnya;</a:t>
            </a:r>
          </a:p>
          <a:p>
            <a:pPr algn="just">
              <a:spcAft>
                <a:spcPts val="810"/>
              </a:spcAft>
            </a:pPr>
            <a:r>
              <a:rPr lang="en-US" sz="1157">
                <a:solidFill>
                  <a:srgbClr val="1A9FDF"/>
                </a:solidFill>
                <a:latin typeface="Arial"/>
              </a:rPr>
              <a:t>5.    </a:t>
            </a:r>
            <a:r>
              <a:rPr lang="en-US" sz="1157">
                <a:latin typeface="Arial"/>
              </a:rPr>
              <a:t>Memupuk dan membina rasa kebersamaan profesi </a:t>
            </a:r>
            <a:r>
              <a:rPr lang="en-US" sz="1157" i="1">
                <a:latin typeface="Arial"/>
              </a:rPr>
              <a:t>(corpsgeest)</a:t>
            </a:r>
            <a:r>
              <a:rPr lang="en-US" sz="1157">
                <a:latin typeface="Arial"/>
              </a:rPr>
              <a:t> di antara para anggota;</a:t>
            </a:r>
          </a:p>
          <a:p>
            <a:pPr algn="just">
              <a:spcAft>
                <a:spcPts val="810"/>
              </a:spcAft>
            </a:pPr>
            <a:r>
              <a:rPr lang="en-US" sz="1157">
                <a:solidFill>
                  <a:srgbClr val="1A9FDF"/>
                </a:solidFill>
                <a:latin typeface="Arial"/>
              </a:rPr>
              <a:t>6.    </a:t>
            </a:r>
            <a:r>
              <a:rPr lang="en-US" sz="1157">
                <a:latin typeface="Arial"/>
              </a:rPr>
              <a:t>Memupuk rasa kepedulian terhadap organisasi;</a:t>
            </a:r>
          </a:p>
          <a:p>
            <a:pPr marL="465468" indent="-465468">
              <a:lnSpc>
                <a:spcPts val="1204"/>
              </a:lnSpc>
              <a:spcAft>
                <a:spcPts val="810"/>
              </a:spcAft>
            </a:pPr>
            <a:r>
              <a:rPr lang="en-US" sz="1157">
                <a:solidFill>
                  <a:srgbClr val="1A9FDF"/>
                </a:solidFill>
                <a:latin typeface="Arial"/>
              </a:rPr>
              <a:t>7.    </a:t>
            </a:r>
            <a:r>
              <a:rPr lang="en-US" sz="1157">
                <a:latin typeface="Arial"/>
              </a:rPr>
              <a:t>Memberikan pertanggungjawaban kepada Konferensi Wilayah pada akhir masa jabatannya termasuk didalamnya perhitungan dan pertanggungjawaban keuangan;</a:t>
            </a:r>
          </a:p>
          <a:p>
            <a:pPr marL="465468" indent="-465468">
              <a:lnSpc>
                <a:spcPts val="1227"/>
              </a:lnSpc>
              <a:spcAft>
                <a:spcPts val="810"/>
              </a:spcAft>
            </a:pPr>
            <a:r>
              <a:rPr lang="en-US" sz="1157">
                <a:solidFill>
                  <a:srgbClr val="1A9FDF"/>
                </a:solidFill>
                <a:latin typeface="Arial"/>
              </a:rPr>
              <a:t>8.    </a:t>
            </a:r>
            <a:r>
              <a:rPr lang="en-US" sz="1157">
                <a:latin typeface="Arial"/>
              </a:rPr>
              <a:t>Menyelenggarakan kegiatan yang dipandang berguna bagi konsolidasi organisasi, peningkatan profesionalisme anggota. Apabila kegiatan tersebut berskala nasional maka kegiatan tersebut dikoordinasikan dengan Pengurus Pusat;</a:t>
            </a:r>
          </a:p>
          <a:p>
            <a:pPr algn="just">
              <a:lnSpc>
                <a:spcPts val="2569"/>
              </a:lnSpc>
            </a:pPr>
            <a:r>
              <a:rPr lang="en-US" sz="1157">
                <a:solidFill>
                  <a:srgbClr val="1A9FDF"/>
                </a:solidFill>
                <a:latin typeface="Arial"/>
              </a:rPr>
              <a:t>9.    </a:t>
            </a:r>
            <a:r>
              <a:rPr lang="en-US" sz="1157">
                <a:latin typeface="Arial"/>
              </a:rPr>
              <a:t>Mengkoordinasi kegiatan-kegiatan antar Pengurus Daerah yang berada dalam kepengurusannya;</a:t>
            </a:r>
          </a:p>
          <a:p>
            <a:pPr algn="just">
              <a:lnSpc>
                <a:spcPts val="2569"/>
              </a:lnSpc>
            </a:pPr>
            <a:r>
              <a:rPr lang="en-US" sz="1157">
                <a:solidFill>
                  <a:srgbClr val="1A9FDF"/>
                </a:solidFill>
                <a:latin typeface="Arial"/>
              </a:rPr>
              <a:t>10.    </a:t>
            </a:r>
            <a:r>
              <a:rPr lang="en-US" sz="1157">
                <a:latin typeface="Arial"/>
              </a:rPr>
              <a:t>Membantu Pengurus Pusat untuk menyebarluaskan informasi kepada para anggota, baik secara langsung atau melalui Pengurus Daerah;</a:t>
            </a:r>
          </a:p>
          <a:p>
            <a:pPr algn="just">
              <a:lnSpc>
                <a:spcPts val="2569"/>
              </a:lnSpc>
            </a:pPr>
            <a:r>
              <a:rPr lang="en-US" sz="1157">
                <a:solidFill>
                  <a:srgbClr val="1A9FDF"/>
                </a:solidFill>
                <a:latin typeface="Arial"/>
              </a:rPr>
              <a:t>11.    </a:t>
            </a:r>
            <a:r>
              <a:rPr lang="en-US" sz="1157">
                <a:latin typeface="Arial"/>
              </a:rPr>
              <a:t>Menetapkan perwakilan dan anggota Majelis Pengawas Wilayah Notaris dari unsur Notaris.</a:t>
            </a:r>
          </a:p>
        </p:txBody>
      </p:sp>
    </p:spTree>
    <p:extLst>
      <p:ext uri="{BB962C8B-B14F-4D97-AF65-F5344CB8AC3E}">
        <p14:creationId xmlns:p14="http://schemas.microsoft.com/office/powerpoint/2010/main" val="6405655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14450" y="1699204"/>
            <a:ext cx="323378" cy="323378"/>
          </a:xfrm>
          <a:prstGeom prst="rect">
            <a:avLst/>
          </a:prstGeom>
        </p:spPr>
      </p:pic>
      <p:pic>
        <p:nvPicPr>
          <p:cNvPr id="3" name="Picture 2"/>
          <p:cNvPicPr>
            <a:picLocks noChangeAspect="1"/>
          </p:cNvPicPr>
          <p:nvPr/>
        </p:nvPicPr>
        <p:blipFill>
          <a:blip r:embed="rId3"/>
          <a:stretch>
            <a:fillRect/>
          </a:stretch>
        </p:blipFill>
        <p:spPr>
          <a:xfrm>
            <a:off x="11057095" y="1405224"/>
            <a:ext cx="314558" cy="311619"/>
          </a:xfrm>
          <a:prstGeom prst="rect">
            <a:avLst/>
          </a:prstGeom>
        </p:spPr>
      </p:pic>
      <p:sp>
        <p:nvSpPr>
          <p:cNvPr id="4" name="Rectangle 3"/>
          <p:cNvSpPr/>
          <p:nvPr/>
        </p:nvSpPr>
        <p:spPr>
          <a:xfrm>
            <a:off x="3443015" y="211666"/>
            <a:ext cx="4744836" cy="296920"/>
          </a:xfrm>
          <a:prstGeom prst="rect">
            <a:avLst/>
          </a:prstGeom>
        </p:spPr>
        <p:txBody>
          <a:bodyPr wrap="none" lIns="0" tIns="0" rIns="0" bIns="0">
            <a:noAutofit/>
          </a:bodyPr>
          <a:lstStyle/>
          <a:p>
            <a:r>
              <a:rPr lang="en-US" sz="2508" b="1">
                <a:latin typeface="Segoe UI"/>
              </a:rPr>
              <a:t>RAPAT PENGURUS WILAYAH</a:t>
            </a:r>
          </a:p>
        </p:txBody>
      </p:sp>
      <p:sp>
        <p:nvSpPr>
          <p:cNvPr id="5" name="Rectangle 4"/>
          <p:cNvSpPr/>
          <p:nvPr/>
        </p:nvSpPr>
        <p:spPr>
          <a:xfrm>
            <a:off x="467939" y="1484599"/>
            <a:ext cx="117592" cy="117592"/>
          </a:xfrm>
          <a:prstGeom prst="rect">
            <a:avLst/>
          </a:prstGeom>
        </p:spPr>
        <p:txBody>
          <a:bodyPr wrap="none" lIns="0" tIns="0" rIns="0" bIns="0">
            <a:noAutofit/>
          </a:bodyPr>
          <a:lstStyle/>
          <a:p>
            <a:r>
              <a:rPr lang="en-US" sz="1543" b="1">
                <a:latin typeface="Candara"/>
              </a:rPr>
              <a:t>1</a:t>
            </a:r>
            <a:r>
              <a:rPr lang="en-US" sz="1157">
                <a:latin typeface="Arial"/>
              </a:rPr>
              <a:t>.</a:t>
            </a:r>
          </a:p>
        </p:txBody>
      </p:sp>
      <p:sp>
        <p:nvSpPr>
          <p:cNvPr id="6" name="Rectangle 5"/>
          <p:cNvSpPr/>
          <p:nvPr/>
        </p:nvSpPr>
        <p:spPr>
          <a:xfrm>
            <a:off x="356227" y="1531636"/>
            <a:ext cx="405692" cy="258702"/>
          </a:xfrm>
          <a:prstGeom prst="rect">
            <a:avLst/>
          </a:prstGeom>
        </p:spPr>
        <p:txBody>
          <a:bodyPr wrap="none" lIns="0" tIns="0" rIns="0" bIns="0">
            <a:noAutofit/>
          </a:bodyPr>
          <a:lstStyle/>
          <a:p>
            <a:r>
              <a:rPr lang="en-US" sz="1640">
                <a:solidFill>
                  <a:srgbClr val="1A9FDF"/>
                </a:solidFill>
                <a:latin typeface="Arial"/>
              </a:rPr>
              <a:t>Ob</a:t>
            </a:r>
          </a:p>
        </p:txBody>
      </p:sp>
      <p:sp>
        <p:nvSpPr>
          <p:cNvPr id="7" name="Rectangle 6"/>
          <p:cNvSpPr/>
          <p:nvPr/>
        </p:nvSpPr>
        <p:spPr>
          <a:xfrm>
            <a:off x="432661" y="3004475"/>
            <a:ext cx="164629" cy="155809"/>
          </a:xfrm>
          <a:prstGeom prst="rect">
            <a:avLst/>
          </a:prstGeom>
        </p:spPr>
        <p:txBody>
          <a:bodyPr wrap="none" lIns="0" tIns="0" rIns="0" bIns="0">
            <a:noAutofit/>
          </a:bodyPr>
          <a:lstStyle/>
          <a:p>
            <a:r>
              <a:rPr lang="en-US" sz="1157">
                <a:latin typeface="Arial"/>
              </a:rPr>
              <a:t>2.</a:t>
            </a:r>
          </a:p>
        </p:txBody>
      </p:sp>
      <p:sp>
        <p:nvSpPr>
          <p:cNvPr id="8" name="Rectangle 7"/>
          <p:cNvSpPr/>
          <p:nvPr/>
        </p:nvSpPr>
        <p:spPr>
          <a:xfrm>
            <a:off x="435601" y="4547869"/>
            <a:ext cx="161689" cy="158749"/>
          </a:xfrm>
          <a:prstGeom prst="rect">
            <a:avLst/>
          </a:prstGeom>
        </p:spPr>
        <p:txBody>
          <a:bodyPr wrap="none" lIns="0" tIns="0" rIns="0" bIns="0">
            <a:noAutofit/>
          </a:bodyPr>
          <a:lstStyle/>
          <a:p>
            <a:r>
              <a:rPr lang="en-US" sz="1157" b="1">
                <a:latin typeface="Arial"/>
              </a:rPr>
              <a:t>3.</a:t>
            </a:r>
          </a:p>
        </p:txBody>
      </p:sp>
      <p:sp>
        <p:nvSpPr>
          <p:cNvPr id="9" name="Rectangle 8"/>
          <p:cNvSpPr/>
          <p:nvPr/>
        </p:nvSpPr>
        <p:spPr>
          <a:xfrm>
            <a:off x="1261684" y="1011291"/>
            <a:ext cx="1469900" cy="179328"/>
          </a:xfrm>
          <a:prstGeom prst="rect">
            <a:avLst/>
          </a:prstGeom>
        </p:spPr>
        <p:txBody>
          <a:bodyPr wrap="none" lIns="0" tIns="0" rIns="0" bIns="0">
            <a:noAutofit/>
          </a:bodyPr>
          <a:lstStyle/>
          <a:p>
            <a:r>
              <a:rPr lang="en-US" sz="1350" b="1">
                <a:latin typeface="Arial"/>
              </a:rPr>
              <a:t>RAPAT HARIAN</a:t>
            </a:r>
          </a:p>
        </p:txBody>
      </p:sp>
      <p:sp>
        <p:nvSpPr>
          <p:cNvPr id="10" name="Rectangle 9"/>
          <p:cNvSpPr/>
          <p:nvPr/>
        </p:nvSpPr>
        <p:spPr>
          <a:xfrm>
            <a:off x="867752" y="1464020"/>
            <a:ext cx="2822207" cy="3715906"/>
          </a:xfrm>
          <a:prstGeom prst="rect">
            <a:avLst/>
          </a:prstGeom>
        </p:spPr>
        <p:txBody>
          <a:bodyPr lIns="0" tIns="0" rIns="0" bIns="0">
            <a:noAutofit/>
          </a:bodyPr>
          <a:lstStyle/>
          <a:p>
            <a:pPr>
              <a:lnSpc>
                <a:spcPts val="1736"/>
              </a:lnSpc>
            </a:pPr>
            <a:r>
              <a:rPr lang="en-US" sz="1157">
                <a:latin typeface="Arial"/>
              </a:rPr>
              <a:t>Rapat Harian adalah rapat Pengurus Wilayah yang dihadiri oleh Ketua, Wakil-wakil Ketua bidang yang terkait dengan agenda rapat, Sekretaris dan/atau Wakil Sekretaris, Bendahara dan/atau Wakil Bendahara.</a:t>
            </a:r>
          </a:p>
          <a:p>
            <a:pPr>
              <a:lnSpc>
                <a:spcPts val="1736"/>
              </a:lnSpc>
            </a:pPr>
            <a:r>
              <a:rPr lang="en-US" sz="1157">
                <a:latin typeface="Arial"/>
              </a:rPr>
              <a:t>Rapat Harian berwenang untuk membicarakan, mengambil keputusan yang berkaitan dengan: Keputusan-keputusan Kongres, Rapat Pleno Pengurus Pusat Yang Diperluas, Rapat Pleno Pengurus Pusat, dan Keputusan Rapat Pengurus Wilayah;</a:t>
            </a:r>
          </a:p>
          <a:p>
            <a:pPr>
              <a:lnSpc>
                <a:spcPts val="1736"/>
              </a:lnSpc>
            </a:pPr>
            <a:r>
              <a:rPr lang="en-US" sz="1157">
                <a:latin typeface="Arial"/>
              </a:rPr>
              <a:t>Permohonan Rekomendasi perpindahan tempat kedudukan dan perpanjangan masa jabatan notaris;</a:t>
            </a:r>
          </a:p>
        </p:txBody>
      </p:sp>
      <p:sp>
        <p:nvSpPr>
          <p:cNvPr id="11" name="Rectangle 10"/>
          <p:cNvSpPr/>
          <p:nvPr/>
        </p:nvSpPr>
        <p:spPr>
          <a:xfrm>
            <a:off x="4236761" y="1543395"/>
            <a:ext cx="235184" cy="229304"/>
          </a:xfrm>
          <a:prstGeom prst="rect">
            <a:avLst/>
          </a:prstGeom>
        </p:spPr>
        <p:txBody>
          <a:bodyPr lIns="0" tIns="0" rIns="0" bIns="0">
            <a:noAutofit/>
          </a:bodyPr>
          <a:lstStyle/>
          <a:p>
            <a:pPr algn="r">
              <a:lnSpc>
                <a:spcPts val="1088"/>
              </a:lnSpc>
            </a:pPr>
            <a:r>
              <a:rPr lang="en-US" sz="1350" i="1">
                <a:solidFill>
                  <a:srgbClr val="1A9FDF"/>
                </a:solidFill>
                <a:latin typeface="Arial"/>
              </a:rPr>
              <a:t>s~\ </a:t>
            </a:r>
            <a:r>
              <a:rPr lang="en-US" sz="1350" baseline="30000">
                <a:latin typeface="Arial"/>
              </a:rPr>
              <a:t>1</a:t>
            </a:r>
            <a:r>
              <a:rPr lang="en-US" sz="1350">
                <a:latin typeface="Arial"/>
              </a:rPr>
              <a:t>-</a:t>
            </a:r>
          </a:p>
        </p:txBody>
      </p:sp>
      <p:sp>
        <p:nvSpPr>
          <p:cNvPr id="12" name="Rectangle 11"/>
          <p:cNvSpPr/>
          <p:nvPr/>
        </p:nvSpPr>
        <p:spPr>
          <a:xfrm>
            <a:off x="5365644" y="1073027"/>
            <a:ext cx="1328789" cy="182268"/>
          </a:xfrm>
          <a:prstGeom prst="rect">
            <a:avLst/>
          </a:prstGeom>
        </p:spPr>
        <p:txBody>
          <a:bodyPr wrap="none" lIns="0" tIns="0" rIns="0" bIns="0">
            <a:noAutofit/>
          </a:bodyPr>
          <a:lstStyle/>
          <a:p>
            <a:r>
              <a:rPr lang="en-US" sz="1350" b="1">
                <a:latin typeface="Arial"/>
              </a:rPr>
              <a:t>RAPAT PLENO</a:t>
            </a:r>
          </a:p>
        </p:txBody>
      </p:sp>
      <p:sp>
        <p:nvSpPr>
          <p:cNvPr id="13" name="Rectangle 12"/>
          <p:cNvSpPr/>
          <p:nvPr/>
        </p:nvSpPr>
        <p:spPr>
          <a:xfrm>
            <a:off x="4574838" y="1631589"/>
            <a:ext cx="2813388" cy="1337609"/>
          </a:xfrm>
          <a:prstGeom prst="rect">
            <a:avLst/>
          </a:prstGeom>
        </p:spPr>
        <p:txBody>
          <a:bodyPr lIns="0" tIns="0" rIns="0" bIns="0">
            <a:noAutofit/>
          </a:bodyPr>
          <a:lstStyle/>
          <a:p>
            <a:pPr>
              <a:lnSpc>
                <a:spcPts val="1852"/>
              </a:lnSpc>
            </a:pPr>
            <a:r>
              <a:rPr lang="en-US" sz="1157" b="1">
                <a:latin typeface="Arial"/>
              </a:rPr>
              <a:t>Rapat Pleno adalah rapat Pengurus Wilayah yang dihadiri oleh seluruh anggota Pengurus Wilayah. Rapat Pleno dilaksanakan sekurang-kurangnya sekali dalam 6 (enam) bulan</a:t>
            </a:r>
          </a:p>
        </p:txBody>
      </p:sp>
      <p:sp>
        <p:nvSpPr>
          <p:cNvPr id="14" name="Rectangle 13"/>
          <p:cNvSpPr/>
          <p:nvPr/>
        </p:nvSpPr>
        <p:spPr>
          <a:xfrm>
            <a:off x="4316136" y="3110308"/>
            <a:ext cx="120532" cy="164629"/>
          </a:xfrm>
          <a:prstGeom prst="rect">
            <a:avLst/>
          </a:prstGeom>
        </p:spPr>
        <p:txBody>
          <a:bodyPr wrap="none" lIns="0" tIns="0" rIns="0" bIns="0">
            <a:noAutofit/>
          </a:bodyPr>
          <a:lstStyle/>
          <a:p>
            <a:r>
              <a:rPr lang="en-US" sz="1157" b="1">
                <a:latin typeface="Arial"/>
              </a:rPr>
              <a:t>2</a:t>
            </a:r>
          </a:p>
        </p:txBody>
      </p:sp>
      <p:sp>
        <p:nvSpPr>
          <p:cNvPr id="15" name="Rectangle 14"/>
          <p:cNvSpPr/>
          <p:nvPr/>
        </p:nvSpPr>
        <p:spPr>
          <a:xfrm>
            <a:off x="4574838" y="3116187"/>
            <a:ext cx="2936859" cy="667334"/>
          </a:xfrm>
          <a:prstGeom prst="rect">
            <a:avLst/>
          </a:prstGeom>
        </p:spPr>
        <p:txBody>
          <a:bodyPr lIns="0" tIns="0" rIns="0" bIns="0">
            <a:noAutofit/>
          </a:bodyPr>
          <a:lstStyle/>
          <a:p>
            <a:pPr>
              <a:lnSpc>
                <a:spcPts val="1829"/>
              </a:lnSpc>
            </a:pPr>
            <a:r>
              <a:rPr lang="en-US" sz="1157" b="1">
                <a:latin typeface="Arial"/>
              </a:rPr>
              <a:t>Rapat Pleno berwenang untuk membicarakan, mengambil keputusan yang berkaitan dengan:</a:t>
            </a:r>
          </a:p>
        </p:txBody>
      </p:sp>
      <p:sp>
        <p:nvSpPr>
          <p:cNvPr id="16" name="Rectangle 15"/>
          <p:cNvSpPr/>
          <p:nvPr/>
        </p:nvSpPr>
        <p:spPr>
          <a:xfrm>
            <a:off x="4495464" y="3868776"/>
            <a:ext cx="3174983" cy="1137702"/>
          </a:xfrm>
          <a:prstGeom prst="rect">
            <a:avLst/>
          </a:prstGeom>
        </p:spPr>
        <p:txBody>
          <a:bodyPr lIns="0" tIns="0" rIns="0" bIns="0">
            <a:noAutofit/>
          </a:bodyPr>
          <a:lstStyle/>
          <a:p>
            <a:pPr marL="281730" indent="-281730">
              <a:lnSpc>
                <a:spcPts val="1852"/>
              </a:lnSpc>
            </a:pPr>
            <a:r>
              <a:rPr lang="en-US" sz="1157" b="1">
                <a:solidFill>
                  <a:srgbClr val="1A9FDF"/>
                </a:solidFill>
                <a:latin typeface="Arial"/>
              </a:rPr>
              <a:t>• </a:t>
            </a:r>
            <a:r>
              <a:rPr lang="en-US" sz="1157" b="1">
                <a:latin typeface="Arial"/>
              </a:rPr>
              <a:t>Keputusan-keputusan Kongres, Rapat Pleno Pengurus Pusat Yang Diperluas, Rapat Pleno Pengurus Pusat; dan Keputusan Pengurus Wilayah;</a:t>
            </a:r>
          </a:p>
        </p:txBody>
      </p:sp>
      <p:sp>
        <p:nvSpPr>
          <p:cNvPr id="17" name="Rectangle 16"/>
          <p:cNvSpPr/>
          <p:nvPr/>
        </p:nvSpPr>
        <p:spPr>
          <a:xfrm>
            <a:off x="4495464" y="5091732"/>
            <a:ext cx="3125006" cy="432150"/>
          </a:xfrm>
          <a:prstGeom prst="rect">
            <a:avLst/>
          </a:prstGeom>
        </p:spPr>
        <p:txBody>
          <a:bodyPr lIns="0" tIns="0" rIns="0" bIns="0">
            <a:noAutofit/>
          </a:bodyPr>
          <a:lstStyle/>
          <a:p>
            <a:pPr marL="269481" indent="-269481">
              <a:lnSpc>
                <a:spcPts val="1875"/>
              </a:lnSpc>
            </a:pPr>
            <a:r>
              <a:rPr lang="en-US" sz="1157" b="1">
                <a:solidFill>
                  <a:srgbClr val="1A9FDF"/>
                </a:solidFill>
                <a:latin typeface="Arial"/>
              </a:rPr>
              <a:t>• </a:t>
            </a:r>
            <a:r>
              <a:rPr lang="en-US" sz="1157" b="1">
                <a:latin typeface="Arial"/>
              </a:rPr>
              <a:t>Hal-hal yang dipandang perlu untuk diputuskan.</a:t>
            </a:r>
          </a:p>
        </p:txBody>
      </p:sp>
      <p:sp>
        <p:nvSpPr>
          <p:cNvPr id="18" name="Rectangle 17"/>
          <p:cNvSpPr/>
          <p:nvPr/>
        </p:nvSpPr>
        <p:spPr>
          <a:xfrm>
            <a:off x="8375998" y="834903"/>
            <a:ext cx="2463552" cy="711431"/>
          </a:xfrm>
          <a:prstGeom prst="rect">
            <a:avLst/>
          </a:prstGeom>
        </p:spPr>
        <p:txBody>
          <a:bodyPr lIns="0" tIns="0" rIns="0" bIns="0">
            <a:noAutofit/>
          </a:bodyPr>
          <a:lstStyle/>
          <a:p>
            <a:pPr algn="ctr">
              <a:lnSpc>
                <a:spcPts val="2060"/>
              </a:lnSpc>
            </a:pPr>
            <a:r>
              <a:rPr lang="en-US" sz="1350" b="1">
                <a:latin typeface="Arial"/>
              </a:rPr>
              <a:t>Rapat Gabungan Pengurus Wilayah dan Pengurus Daerah :</a:t>
            </a:r>
          </a:p>
        </p:txBody>
      </p:sp>
      <p:sp>
        <p:nvSpPr>
          <p:cNvPr id="19" name="Rectangle 18"/>
          <p:cNvSpPr/>
          <p:nvPr/>
        </p:nvSpPr>
        <p:spPr>
          <a:xfrm>
            <a:off x="8064380" y="2128415"/>
            <a:ext cx="3086789" cy="1846194"/>
          </a:xfrm>
          <a:prstGeom prst="rect">
            <a:avLst/>
          </a:prstGeom>
        </p:spPr>
        <p:txBody>
          <a:bodyPr lIns="0" tIns="0" rIns="0" bIns="0">
            <a:noAutofit/>
          </a:bodyPr>
          <a:lstStyle/>
          <a:p>
            <a:pPr marL="269481" indent="-269481">
              <a:lnSpc>
                <a:spcPts val="1852"/>
              </a:lnSpc>
            </a:pPr>
            <a:r>
              <a:rPr lang="en-US" sz="1157" b="1">
                <a:latin typeface="Arial"/>
              </a:rPr>
              <a:t>1. Rapat Gabungan Pengurus Wilayah dan Pengurus Daerah adalah Rapat Pleno Pengurus Wilayah yang dihadiri oleh Pengurus Wilayah dan Pengurus Daerah yang berwenang untuk mengambil keputusan-keputusan organisasi setingkat di bawah Keputusan Pengurus Pusat.</a:t>
            </a:r>
          </a:p>
        </p:txBody>
      </p:sp>
      <p:sp>
        <p:nvSpPr>
          <p:cNvPr id="20" name="Rectangle 19"/>
          <p:cNvSpPr/>
          <p:nvPr/>
        </p:nvSpPr>
        <p:spPr>
          <a:xfrm>
            <a:off x="8049680" y="4080441"/>
            <a:ext cx="167569" cy="164629"/>
          </a:xfrm>
          <a:prstGeom prst="rect">
            <a:avLst/>
          </a:prstGeom>
        </p:spPr>
        <p:txBody>
          <a:bodyPr wrap="none" lIns="0" tIns="0" rIns="0" bIns="0">
            <a:noAutofit/>
          </a:bodyPr>
          <a:lstStyle/>
          <a:p>
            <a:r>
              <a:rPr lang="en-US" sz="1157" b="1">
                <a:latin typeface="Arial"/>
              </a:rPr>
              <a:t>2.</a:t>
            </a:r>
          </a:p>
        </p:txBody>
      </p:sp>
      <p:sp>
        <p:nvSpPr>
          <p:cNvPr id="21" name="Rectangle 20"/>
          <p:cNvSpPr/>
          <p:nvPr/>
        </p:nvSpPr>
        <p:spPr>
          <a:xfrm>
            <a:off x="8255467" y="4083381"/>
            <a:ext cx="2978016" cy="905458"/>
          </a:xfrm>
          <a:prstGeom prst="rect">
            <a:avLst/>
          </a:prstGeom>
        </p:spPr>
        <p:txBody>
          <a:bodyPr lIns="0" tIns="0" rIns="0" bIns="0">
            <a:noAutofit/>
          </a:bodyPr>
          <a:lstStyle/>
          <a:p>
            <a:pPr>
              <a:lnSpc>
                <a:spcPts val="1852"/>
              </a:lnSpc>
            </a:pPr>
            <a:r>
              <a:rPr lang="en-US" sz="1157" b="1">
                <a:latin typeface="Arial"/>
              </a:rPr>
              <a:t>Rapat Gabungan Pengurus Wilayah dan Pengurus Daerah diadakan sekurang-kurangnya sekali dalam 12 (dua belas) bulan</a:t>
            </a:r>
          </a:p>
        </p:txBody>
      </p:sp>
      <p:sp>
        <p:nvSpPr>
          <p:cNvPr id="22" name="Rectangle 21"/>
          <p:cNvSpPr/>
          <p:nvPr/>
        </p:nvSpPr>
        <p:spPr>
          <a:xfrm>
            <a:off x="326828" y="6302929"/>
            <a:ext cx="455669" cy="220485"/>
          </a:xfrm>
          <a:prstGeom prst="rect">
            <a:avLst/>
          </a:prstGeom>
        </p:spPr>
        <p:txBody>
          <a:bodyPr wrap="none" lIns="0" tIns="0" rIns="0" bIns="0">
            <a:noAutofit/>
          </a:bodyPr>
          <a:lstStyle/>
          <a:p>
            <a:r>
              <a:rPr lang="en-US" sz="1640">
                <a:solidFill>
                  <a:srgbClr val="1A9FDF"/>
                </a:solidFill>
                <a:latin typeface="Arial"/>
              </a:rPr>
              <a:t>vb</a:t>
            </a:r>
          </a:p>
        </p:txBody>
      </p:sp>
      <p:sp>
        <p:nvSpPr>
          <p:cNvPr id="23" name="Rectangle 22"/>
          <p:cNvSpPr/>
          <p:nvPr/>
        </p:nvSpPr>
        <p:spPr>
          <a:xfrm>
            <a:off x="3590006" y="5882538"/>
            <a:ext cx="202846" cy="196967"/>
          </a:xfrm>
          <a:prstGeom prst="rect">
            <a:avLst/>
          </a:prstGeom>
        </p:spPr>
        <p:txBody>
          <a:bodyPr wrap="none" lIns="0" tIns="0" rIns="0" bIns="0">
            <a:noAutofit/>
          </a:bodyPr>
          <a:lstStyle/>
          <a:p>
            <a:r>
              <a:rPr lang="en-US" sz="1350" i="1">
                <a:solidFill>
                  <a:srgbClr val="1A9FDF"/>
                </a:solidFill>
                <a:latin typeface="Arial"/>
              </a:rPr>
              <a:t>j</a:t>
            </a:r>
          </a:p>
        </p:txBody>
      </p:sp>
      <p:sp>
        <p:nvSpPr>
          <p:cNvPr id="24" name="Rectangle 23"/>
          <p:cNvSpPr/>
          <p:nvPr/>
        </p:nvSpPr>
        <p:spPr>
          <a:xfrm>
            <a:off x="4001578" y="6294110"/>
            <a:ext cx="479187" cy="229304"/>
          </a:xfrm>
          <a:prstGeom prst="rect">
            <a:avLst/>
          </a:prstGeom>
        </p:spPr>
        <p:txBody>
          <a:bodyPr wrap="none" lIns="0" tIns="0" rIns="0" bIns="0">
            <a:noAutofit/>
          </a:bodyPr>
          <a:lstStyle/>
          <a:p>
            <a:r>
              <a:rPr lang="en-US" sz="1640">
                <a:solidFill>
                  <a:srgbClr val="1A9FDF"/>
                </a:solidFill>
                <a:latin typeface="Arial"/>
              </a:rPr>
              <a:t>w</a:t>
            </a:r>
          </a:p>
        </p:txBody>
      </p:sp>
      <p:sp>
        <p:nvSpPr>
          <p:cNvPr id="25" name="Rectangle 24"/>
          <p:cNvSpPr/>
          <p:nvPr/>
        </p:nvSpPr>
        <p:spPr>
          <a:xfrm>
            <a:off x="7444082" y="5847260"/>
            <a:ext cx="214605" cy="208726"/>
          </a:xfrm>
          <a:prstGeom prst="rect">
            <a:avLst/>
          </a:prstGeom>
        </p:spPr>
        <p:txBody>
          <a:bodyPr wrap="none" lIns="0" tIns="0" rIns="0" bIns="0">
            <a:noAutofit/>
          </a:bodyPr>
          <a:lstStyle/>
          <a:p>
            <a:r>
              <a:rPr lang="en-US" sz="2025">
                <a:solidFill>
                  <a:srgbClr val="1A9FDF"/>
                </a:solidFill>
                <a:latin typeface="Arial"/>
              </a:rPr>
              <a:t>b</a:t>
            </a:r>
          </a:p>
        </p:txBody>
      </p:sp>
      <p:sp>
        <p:nvSpPr>
          <p:cNvPr id="26" name="Rectangle 25"/>
          <p:cNvSpPr/>
          <p:nvPr/>
        </p:nvSpPr>
        <p:spPr>
          <a:xfrm>
            <a:off x="7911510" y="6376424"/>
            <a:ext cx="323378" cy="161689"/>
          </a:xfrm>
          <a:prstGeom prst="rect">
            <a:avLst/>
          </a:prstGeom>
        </p:spPr>
        <p:txBody>
          <a:bodyPr wrap="none" lIns="0" tIns="0" rIns="0" bIns="0">
            <a:noAutofit/>
          </a:bodyPr>
          <a:lstStyle/>
          <a:p>
            <a:pPr algn="just"/>
            <a:r>
              <a:rPr lang="en-US" sz="1350">
                <a:solidFill>
                  <a:srgbClr val="1A9FDF"/>
                </a:solidFill>
                <a:latin typeface="Arial"/>
              </a:rPr>
              <a:t>w</a:t>
            </a:r>
          </a:p>
        </p:txBody>
      </p:sp>
      <p:sp>
        <p:nvSpPr>
          <p:cNvPr id="27" name="Rectangle 26"/>
          <p:cNvSpPr/>
          <p:nvPr/>
        </p:nvSpPr>
        <p:spPr>
          <a:xfrm>
            <a:off x="11233483" y="6073625"/>
            <a:ext cx="144050" cy="152870"/>
          </a:xfrm>
          <a:prstGeom prst="rect">
            <a:avLst/>
          </a:prstGeom>
        </p:spPr>
        <p:txBody>
          <a:bodyPr wrap="none" lIns="0" tIns="0" rIns="0" bIns="0">
            <a:noAutofit/>
          </a:bodyPr>
          <a:lstStyle/>
          <a:p>
            <a:r>
              <a:rPr lang="en-US" sz="1350" i="1">
                <a:solidFill>
                  <a:srgbClr val="1A9FDF"/>
                </a:solidFill>
                <a:latin typeface="Arial"/>
              </a:rPr>
              <a:t>j</a:t>
            </a:r>
          </a:p>
        </p:txBody>
      </p:sp>
    </p:spTree>
    <p:extLst>
      <p:ext uri="{BB962C8B-B14F-4D97-AF65-F5344CB8AC3E}">
        <p14:creationId xmlns:p14="http://schemas.microsoft.com/office/powerpoint/2010/main" val="9330410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46283" y="2072559"/>
            <a:ext cx="6735080" cy="1475779"/>
          </a:xfrm>
          <a:prstGeom prst="rect">
            <a:avLst/>
          </a:prstGeom>
        </p:spPr>
      </p:pic>
    </p:spTree>
    <p:extLst>
      <p:ext uri="{BB962C8B-B14F-4D97-AF65-F5344CB8AC3E}">
        <p14:creationId xmlns:p14="http://schemas.microsoft.com/office/powerpoint/2010/main" val="9144382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98439" y="5659113"/>
            <a:ext cx="870181" cy="790806"/>
          </a:xfrm>
          <a:prstGeom prst="rect">
            <a:avLst/>
          </a:prstGeom>
        </p:spPr>
      </p:pic>
      <p:sp>
        <p:nvSpPr>
          <p:cNvPr id="3" name="Rectangle 2"/>
          <p:cNvSpPr/>
          <p:nvPr/>
        </p:nvSpPr>
        <p:spPr>
          <a:xfrm>
            <a:off x="2140684" y="161689"/>
            <a:ext cx="7625839" cy="302799"/>
          </a:xfrm>
          <a:prstGeom prst="rect">
            <a:avLst/>
          </a:prstGeom>
        </p:spPr>
        <p:txBody>
          <a:bodyPr wrap="none" lIns="0" tIns="0" rIns="0" bIns="0">
            <a:noAutofit/>
          </a:bodyPr>
          <a:lstStyle/>
          <a:p>
            <a:pPr algn="ctr">
              <a:spcAft>
                <a:spcPts val="1823"/>
              </a:spcAft>
            </a:pPr>
            <a:r>
              <a:rPr lang="en-US" sz="2701" b="1" spc="-48" dirty="0">
                <a:solidFill>
                  <a:srgbClr val="1A9FDF"/>
                </a:solidFill>
                <a:latin typeface="Segoe UI"/>
              </a:rPr>
              <a:t>TUGAS DAN KEWAJIBAN PENGURUS DAERAH</a:t>
            </a:r>
          </a:p>
        </p:txBody>
      </p:sp>
      <p:sp>
        <p:nvSpPr>
          <p:cNvPr id="4" name="Rectangle 3"/>
          <p:cNvSpPr/>
          <p:nvPr/>
        </p:nvSpPr>
        <p:spPr>
          <a:xfrm>
            <a:off x="932427" y="802565"/>
            <a:ext cx="10262839" cy="4680160"/>
          </a:xfrm>
          <a:prstGeom prst="rect">
            <a:avLst/>
          </a:prstGeom>
        </p:spPr>
        <p:txBody>
          <a:bodyPr lIns="0" tIns="0" rIns="0" bIns="0">
            <a:noAutofit/>
          </a:bodyPr>
          <a:lstStyle/>
          <a:p>
            <a:pPr indent="-465468" algn="just">
              <a:lnSpc>
                <a:spcPts val="2083"/>
              </a:lnSpc>
            </a:pPr>
            <a:r>
              <a:rPr lang="en-US" sz="1350" dirty="0">
                <a:latin typeface="Arial"/>
              </a:rPr>
              <a:t>1.    </a:t>
            </a:r>
            <a:r>
              <a:rPr lang="en-US" sz="1350" dirty="0" err="1">
                <a:latin typeface="Arial"/>
              </a:rPr>
              <a:t>Melaksanakan</a:t>
            </a:r>
            <a:r>
              <a:rPr lang="en-US" sz="1350" dirty="0">
                <a:latin typeface="Arial"/>
              </a:rPr>
              <a:t> </a:t>
            </a:r>
            <a:r>
              <a:rPr lang="en-US" sz="1350" dirty="0" err="1">
                <a:latin typeface="Arial"/>
              </a:rPr>
              <a:t>keputusan-keputusan</a:t>
            </a:r>
            <a:r>
              <a:rPr lang="en-US" sz="1350" dirty="0">
                <a:latin typeface="Arial"/>
              </a:rPr>
              <a:t> </a:t>
            </a:r>
            <a:r>
              <a:rPr lang="en-US" sz="1350" dirty="0" err="1">
                <a:latin typeface="Arial"/>
              </a:rPr>
              <a:t>Kongres</a:t>
            </a:r>
            <a:r>
              <a:rPr lang="en-US" sz="1350" dirty="0">
                <a:latin typeface="Arial"/>
              </a:rPr>
              <a:t>, </a:t>
            </a:r>
            <a:r>
              <a:rPr lang="en-US" sz="1350" dirty="0" err="1">
                <a:latin typeface="Arial"/>
              </a:rPr>
              <a:t>Kongres</a:t>
            </a:r>
            <a:r>
              <a:rPr lang="en-US" sz="1350" dirty="0">
                <a:latin typeface="Arial"/>
              </a:rPr>
              <a:t> </a:t>
            </a:r>
            <a:r>
              <a:rPr lang="en-US" sz="1350" dirty="0" err="1">
                <a:latin typeface="Arial"/>
              </a:rPr>
              <a:t>Luar</a:t>
            </a:r>
            <a:r>
              <a:rPr lang="en-US" sz="1350" dirty="0">
                <a:latin typeface="Arial"/>
              </a:rPr>
              <a:t> </a:t>
            </a:r>
            <a:r>
              <a:rPr lang="en-US" sz="1350" dirty="0" err="1">
                <a:latin typeface="Arial"/>
              </a:rPr>
              <a:t>Biasa</a:t>
            </a:r>
            <a:r>
              <a:rPr lang="en-US" sz="1350" dirty="0">
                <a:latin typeface="Arial"/>
              </a:rPr>
              <a:t>, </a:t>
            </a:r>
            <a:r>
              <a:rPr lang="en-US" sz="1350" dirty="0" err="1">
                <a:latin typeface="Arial"/>
              </a:rPr>
              <a:t>Keputusan</a:t>
            </a:r>
            <a:r>
              <a:rPr lang="en-US" sz="1350" dirty="0">
                <a:latin typeface="Arial"/>
              </a:rPr>
              <a:t> Di </a:t>
            </a:r>
            <a:r>
              <a:rPr lang="en-US" sz="1350" dirty="0" err="1">
                <a:latin typeface="Arial"/>
              </a:rPr>
              <a:t>Luar</a:t>
            </a:r>
            <a:r>
              <a:rPr lang="en-US" sz="1350" dirty="0">
                <a:latin typeface="Arial"/>
              </a:rPr>
              <a:t> </a:t>
            </a:r>
            <a:r>
              <a:rPr lang="en-US" sz="1350" dirty="0" err="1">
                <a:latin typeface="Arial"/>
              </a:rPr>
              <a:t>Kongres</a:t>
            </a:r>
            <a:r>
              <a:rPr lang="en-US" sz="1350" dirty="0">
                <a:latin typeface="Arial"/>
              </a:rPr>
              <a:t>, </a:t>
            </a:r>
            <a:r>
              <a:rPr lang="en-US" sz="1350" dirty="0" err="1">
                <a:latin typeface="Arial"/>
              </a:rPr>
              <a:t>Pengurus</a:t>
            </a:r>
            <a:r>
              <a:rPr lang="en-US" sz="1350" dirty="0">
                <a:latin typeface="Arial"/>
              </a:rPr>
              <a:t> </a:t>
            </a:r>
            <a:r>
              <a:rPr lang="en-US" sz="1350" dirty="0" err="1">
                <a:latin typeface="Arial"/>
              </a:rPr>
              <a:t>Pusat</a:t>
            </a:r>
            <a:r>
              <a:rPr lang="en-US" sz="1350" dirty="0">
                <a:latin typeface="Arial"/>
              </a:rPr>
              <a:t>, </a:t>
            </a:r>
            <a:r>
              <a:rPr lang="en-US" sz="1350" dirty="0" err="1">
                <a:latin typeface="Arial"/>
              </a:rPr>
              <a:t>Konferensi</a:t>
            </a:r>
            <a:r>
              <a:rPr lang="en-US" sz="1350" dirty="0">
                <a:latin typeface="Arial"/>
              </a:rPr>
              <a:t> Wilayah, </a:t>
            </a:r>
            <a:r>
              <a:rPr lang="en-US" sz="1350" dirty="0" err="1">
                <a:latin typeface="Arial"/>
              </a:rPr>
              <a:t>Konferensi</a:t>
            </a:r>
            <a:r>
              <a:rPr lang="en-US" sz="1350" dirty="0">
                <a:latin typeface="Arial"/>
              </a:rPr>
              <a:t> Wilayah </a:t>
            </a:r>
            <a:r>
              <a:rPr lang="en-US" sz="1350" dirty="0" err="1">
                <a:latin typeface="Arial"/>
              </a:rPr>
              <a:t>Luar</a:t>
            </a:r>
            <a:r>
              <a:rPr lang="en-US" sz="1350" dirty="0">
                <a:latin typeface="Arial"/>
              </a:rPr>
              <a:t> </a:t>
            </a:r>
            <a:r>
              <a:rPr lang="en-US" sz="1350" dirty="0" err="1">
                <a:latin typeface="Arial"/>
              </a:rPr>
              <a:t>Biasa</a:t>
            </a:r>
            <a:r>
              <a:rPr lang="en-US" sz="1350" dirty="0">
                <a:latin typeface="Arial"/>
              </a:rPr>
              <a:t>, </a:t>
            </a:r>
            <a:r>
              <a:rPr lang="en-US" sz="1350" dirty="0" err="1">
                <a:latin typeface="Arial"/>
              </a:rPr>
              <a:t>keputusan</a:t>
            </a:r>
            <a:r>
              <a:rPr lang="en-US" sz="1350" dirty="0">
                <a:latin typeface="Arial"/>
              </a:rPr>
              <a:t> </a:t>
            </a:r>
            <a:r>
              <a:rPr lang="en-US" sz="1350" dirty="0" err="1">
                <a:latin typeface="Arial"/>
              </a:rPr>
              <a:t>Pengurus</a:t>
            </a:r>
            <a:r>
              <a:rPr lang="en-US" sz="1350" dirty="0">
                <a:latin typeface="Arial"/>
              </a:rPr>
              <a:t> Wilayah </a:t>
            </a:r>
            <a:r>
              <a:rPr lang="en-US" sz="1350" dirty="0" err="1">
                <a:latin typeface="Arial"/>
              </a:rPr>
              <a:t>dan</a:t>
            </a:r>
            <a:r>
              <a:rPr lang="en-US" sz="1350" dirty="0">
                <a:latin typeface="Arial"/>
              </a:rPr>
              <a:t> </a:t>
            </a:r>
            <a:r>
              <a:rPr lang="en-US" sz="1350" dirty="0" err="1">
                <a:latin typeface="Arial"/>
              </a:rPr>
              <a:t>Pengurus</a:t>
            </a:r>
            <a:r>
              <a:rPr lang="en-US" sz="1350" dirty="0">
                <a:latin typeface="Arial"/>
              </a:rPr>
              <a:t> Daerah;</a:t>
            </a:r>
          </a:p>
          <a:p>
            <a:pPr indent="-465468" algn="just">
              <a:lnSpc>
                <a:spcPts val="2083"/>
              </a:lnSpc>
            </a:pPr>
            <a:r>
              <a:rPr lang="en-US" sz="1350" dirty="0">
                <a:latin typeface="Arial"/>
              </a:rPr>
              <a:t>2.    </a:t>
            </a:r>
            <a:r>
              <a:rPr lang="en-US" sz="1350" dirty="0" err="1">
                <a:latin typeface="Arial"/>
              </a:rPr>
              <a:t>Membina</a:t>
            </a:r>
            <a:r>
              <a:rPr lang="en-US" sz="1350" dirty="0">
                <a:latin typeface="Arial"/>
              </a:rPr>
              <a:t> </a:t>
            </a:r>
            <a:r>
              <a:rPr lang="en-US" sz="1350" dirty="0" err="1">
                <a:latin typeface="Arial"/>
              </a:rPr>
              <a:t>dan</a:t>
            </a:r>
            <a:r>
              <a:rPr lang="en-US" sz="1350" dirty="0">
                <a:latin typeface="Arial"/>
              </a:rPr>
              <a:t> </a:t>
            </a:r>
            <a:r>
              <a:rPr lang="en-US" sz="1350" dirty="0" err="1">
                <a:latin typeface="Arial"/>
              </a:rPr>
              <a:t>memupuk</a:t>
            </a:r>
            <a:r>
              <a:rPr lang="en-US" sz="1350" dirty="0">
                <a:latin typeface="Arial"/>
              </a:rPr>
              <a:t> </a:t>
            </a:r>
            <a:r>
              <a:rPr lang="en-US" sz="1350" dirty="0" err="1">
                <a:latin typeface="Arial"/>
              </a:rPr>
              <a:t>hubungan</a:t>
            </a:r>
            <a:r>
              <a:rPr lang="en-US" sz="1350" dirty="0">
                <a:latin typeface="Arial"/>
              </a:rPr>
              <a:t> </a:t>
            </a:r>
            <a:r>
              <a:rPr lang="en-US" sz="1350" dirty="0" err="1">
                <a:latin typeface="Arial"/>
              </a:rPr>
              <a:t>baik</a:t>
            </a:r>
            <a:r>
              <a:rPr lang="en-US" sz="1350" dirty="0">
                <a:latin typeface="Arial"/>
              </a:rPr>
              <a:t> </a:t>
            </a:r>
            <a:r>
              <a:rPr lang="en-US" sz="1350" dirty="0" err="1">
                <a:latin typeface="Arial"/>
              </a:rPr>
              <a:t>dengan</a:t>
            </a:r>
            <a:r>
              <a:rPr lang="en-US" sz="1350" dirty="0">
                <a:latin typeface="Arial"/>
              </a:rPr>
              <a:t> </a:t>
            </a:r>
            <a:r>
              <a:rPr lang="en-US" sz="1350" dirty="0" err="1">
                <a:latin typeface="Arial"/>
              </a:rPr>
              <a:t>semua</a:t>
            </a:r>
            <a:r>
              <a:rPr lang="en-US" sz="1350" dirty="0">
                <a:latin typeface="Arial"/>
              </a:rPr>
              <a:t> </a:t>
            </a:r>
            <a:r>
              <a:rPr lang="en-US" sz="1350" dirty="0" err="1">
                <a:latin typeface="Arial"/>
              </a:rPr>
              <a:t>instansi</a:t>
            </a:r>
            <a:r>
              <a:rPr lang="en-US" sz="1350" dirty="0">
                <a:latin typeface="Arial"/>
              </a:rPr>
              <a:t> </a:t>
            </a:r>
            <a:r>
              <a:rPr lang="en-US" sz="1350" dirty="0" err="1">
                <a:latin typeface="Arial"/>
              </a:rPr>
              <a:t>pemerintah</a:t>
            </a:r>
            <a:r>
              <a:rPr lang="en-US" sz="1350" dirty="0">
                <a:latin typeface="Arial"/>
              </a:rPr>
              <a:t> </a:t>
            </a:r>
            <a:r>
              <a:rPr lang="en-US" sz="1350" dirty="0" err="1">
                <a:latin typeface="Arial"/>
              </a:rPr>
              <a:t>serta</a:t>
            </a:r>
            <a:r>
              <a:rPr lang="en-US" sz="1350" dirty="0">
                <a:latin typeface="Arial"/>
              </a:rPr>
              <a:t> </a:t>
            </a:r>
            <a:r>
              <a:rPr lang="en-US" sz="1350" dirty="0" err="1">
                <a:latin typeface="Arial"/>
              </a:rPr>
              <a:t>lembaga</a:t>
            </a:r>
            <a:r>
              <a:rPr lang="en-US" sz="1350" dirty="0">
                <a:latin typeface="Arial"/>
              </a:rPr>
              <a:t> </a:t>
            </a:r>
            <a:r>
              <a:rPr lang="en-US" sz="1350" dirty="0" err="1">
                <a:latin typeface="Arial"/>
              </a:rPr>
              <a:t>lainnya</a:t>
            </a:r>
            <a:r>
              <a:rPr lang="en-US" sz="1350" dirty="0">
                <a:latin typeface="Arial"/>
              </a:rPr>
              <a:t> </a:t>
            </a:r>
            <a:r>
              <a:rPr lang="en-US" sz="1350" dirty="0" err="1">
                <a:latin typeface="Arial"/>
              </a:rPr>
              <a:t>dalam</a:t>
            </a:r>
            <a:r>
              <a:rPr lang="en-US" sz="1350" dirty="0">
                <a:latin typeface="Arial"/>
              </a:rPr>
              <a:t> </a:t>
            </a:r>
            <a:r>
              <a:rPr lang="en-US" sz="1350" dirty="0" err="1">
                <a:latin typeface="Arial"/>
              </a:rPr>
              <a:t>daerah</a:t>
            </a:r>
            <a:r>
              <a:rPr lang="en-US" sz="1350" dirty="0">
                <a:latin typeface="Arial"/>
              </a:rPr>
              <a:t> </a:t>
            </a:r>
            <a:r>
              <a:rPr lang="en-US" sz="1350" dirty="0" err="1">
                <a:latin typeface="Arial"/>
              </a:rPr>
              <a:t>kepengurusannya</a:t>
            </a:r>
            <a:r>
              <a:rPr lang="en-US" sz="1350" dirty="0">
                <a:latin typeface="Arial"/>
              </a:rPr>
              <a:t>, yang </a:t>
            </a:r>
            <a:r>
              <a:rPr lang="en-US" sz="1350" dirty="0" err="1">
                <a:latin typeface="Arial"/>
              </a:rPr>
              <a:t>mempunyai</a:t>
            </a:r>
            <a:r>
              <a:rPr lang="en-US" sz="1350" dirty="0">
                <a:latin typeface="Arial"/>
              </a:rPr>
              <a:t> </a:t>
            </a:r>
            <a:r>
              <a:rPr lang="en-US" sz="1350" dirty="0" err="1">
                <a:latin typeface="Arial"/>
              </a:rPr>
              <a:t>hubungan</a:t>
            </a:r>
            <a:r>
              <a:rPr lang="en-US" sz="1350" dirty="0">
                <a:latin typeface="Arial"/>
              </a:rPr>
              <a:t> </a:t>
            </a:r>
            <a:r>
              <a:rPr lang="en-US" sz="1350" dirty="0" err="1">
                <a:latin typeface="Arial"/>
              </a:rPr>
              <a:t>langsung</a:t>
            </a:r>
            <a:r>
              <a:rPr lang="en-US" sz="1350" dirty="0">
                <a:latin typeface="Arial"/>
              </a:rPr>
              <a:t> </a:t>
            </a:r>
            <a:r>
              <a:rPr lang="en-US" sz="1350" dirty="0" err="1">
                <a:latin typeface="Arial"/>
              </a:rPr>
              <a:t>dengan</a:t>
            </a:r>
            <a:r>
              <a:rPr lang="en-US" sz="1350" dirty="0">
                <a:latin typeface="Arial"/>
              </a:rPr>
              <a:t> </a:t>
            </a:r>
            <a:r>
              <a:rPr lang="en-US" sz="1350" dirty="0" err="1">
                <a:latin typeface="Arial"/>
              </a:rPr>
              <a:t>bidang</a:t>
            </a:r>
            <a:r>
              <a:rPr lang="en-US" sz="1350" dirty="0">
                <a:latin typeface="Arial"/>
              </a:rPr>
              <a:t> </a:t>
            </a:r>
            <a:r>
              <a:rPr lang="en-US" sz="1350" dirty="0" err="1">
                <a:latin typeface="Arial"/>
              </a:rPr>
              <a:t>Notariat</a:t>
            </a:r>
            <a:r>
              <a:rPr lang="en-US" sz="1350" dirty="0">
                <a:latin typeface="Arial"/>
              </a:rPr>
              <a:t> </a:t>
            </a:r>
            <a:r>
              <a:rPr lang="en-US" sz="1350" dirty="0" err="1">
                <a:latin typeface="Arial"/>
              </a:rPr>
              <a:t>dan</a:t>
            </a:r>
            <a:r>
              <a:rPr lang="en-US" sz="1350" dirty="0">
                <a:latin typeface="Arial"/>
              </a:rPr>
              <a:t> </a:t>
            </a:r>
            <a:r>
              <a:rPr lang="en-US" sz="1350" dirty="0" err="1">
                <a:latin typeface="Arial"/>
              </a:rPr>
              <a:t>hukum</a:t>
            </a:r>
            <a:r>
              <a:rPr lang="en-US" sz="1350" dirty="0">
                <a:latin typeface="Arial"/>
              </a:rPr>
              <a:t> </a:t>
            </a:r>
            <a:r>
              <a:rPr lang="en-US" sz="1350" dirty="0" err="1">
                <a:latin typeface="Arial"/>
              </a:rPr>
              <a:t>pada</a:t>
            </a:r>
            <a:r>
              <a:rPr lang="en-US" sz="1350" dirty="0">
                <a:latin typeface="Arial"/>
              </a:rPr>
              <a:t> </a:t>
            </a:r>
            <a:r>
              <a:rPr lang="en-US" sz="1350" dirty="0" err="1">
                <a:latin typeface="Arial"/>
              </a:rPr>
              <a:t>umumnya</a:t>
            </a:r>
            <a:r>
              <a:rPr lang="en-US" sz="1350" dirty="0">
                <a:latin typeface="Arial"/>
              </a:rPr>
              <a:t>;</a:t>
            </a:r>
          </a:p>
          <a:p>
            <a:pPr indent="-465468" algn="just">
              <a:lnSpc>
                <a:spcPts val="2083"/>
              </a:lnSpc>
            </a:pPr>
            <a:r>
              <a:rPr lang="en-US" sz="1350" dirty="0">
                <a:latin typeface="Arial"/>
              </a:rPr>
              <a:t>3.    </a:t>
            </a:r>
            <a:r>
              <a:rPr lang="en-US" sz="1350" dirty="0" err="1">
                <a:latin typeface="Arial"/>
              </a:rPr>
              <a:t>Mengadakan</a:t>
            </a:r>
            <a:r>
              <a:rPr lang="en-US" sz="1350" dirty="0">
                <a:latin typeface="Arial"/>
              </a:rPr>
              <a:t> </a:t>
            </a:r>
            <a:r>
              <a:rPr lang="en-US" sz="1350" dirty="0" err="1">
                <a:latin typeface="Arial"/>
              </a:rPr>
              <a:t>rapat</a:t>
            </a:r>
            <a:r>
              <a:rPr lang="en-US" sz="1350" dirty="0">
                <a:latin typeface="Arial"/>
              </a:rPr>
              <a:t> </a:t>
            </a:r>
            <a:r>
              <a:rPr lang="en-US" sz="1350" dirty="0" err="1">
                <a:latin typeface="Arial"/>
              </a:rPr>
              <a:t>Pengurus</a:t>
            </a:r>
            <a:r>
              <a:rPr lang="en-US" sz="1350" dirty="0">
                <a:latin typeface="Arial"/>
              </a:rPr>
              <a:t> Daerah </a:t>
            </a:r>
            <a:r>
              <a:rPr lang="en-US" sz="1350" dirty="0" err="1">
                <a:latin typeface="Arial"/>
              </a:rPr>
              <a:t>dan</a:t>
            </a:r>
            <a:r>
              <a:rPr lang="en-US" sz="1350" dirty="0">
                <a:latin typeface="Arial"/>
              </a:rPr>
              <a:t> </a:t>
            </a:r>
            <a:r>
              <a:rPr lang="en-US" sz="1350" dirty="0" err="1">
                <a:latin typeface="Arial"/>
              </a:rPr>
              <a:t>Rapat</a:t>
            </a:r>
            <a:r>
              <a:rPr lang="en-US" sz="1350" dirty="0">
                <a:latin typeface="Arial"/>
              </a:rPr>
              <a:t> </a:t>
            </a:r>
            <a:r>
              <a:rPr lang="en-US" sz="1350" dirty="0" err="1">
                <a:latin typeface="Arial"/>
              </a:rPr>
              <a:t>Anggota</a:t>
            </a:r>
            <a:r>
              <a:rPr lang="en-US" sz="1350" dirty="0">
                <a:latin typeface="Arial"/>
              </a:rPr>
              <a:t> </a:t>
            </a:r>
            <a:r>
              <a:rPr lang="en-US" sz="1350" dirty="0" err="1">
                <a:latin typeface="Arial"/>
              </a:rPr>
              <a:t>dalam</a:t>
            </a:r>
            <a:r>
              <a:rPr lang="en-US" sz="1350" dirty="0">
                <a:latin typeface="Arial"/>
              </a:rPr>
              <a:t> </a:t>
            </a:r>
            <a:r>
              <a:rPr lang="en-US" sz="1350" dirty="0" err="1">
                <a:latin typeface="Arial"/>
              </a:rPr>
              <a:t>rangka</a:t>
            </a:r>
            <a:r>
              <a:rPr lang="en-US" sz="1350" dirty="0">
                <a:latin typeface="Arial"/>
              </a:rPr>
              <a:t> </a:t>
            </a:r>
            <a:r>
              <a:rPr lang="en-US" sz="1350" dirty="0" err="1">
                <a:latin typeface="Arial"/>
              </a:rPr>
              <a:t>pelaksanaan</a:t>
            </a:r>
            <a:r>
              <a:rPr lang="en-US" sz="1350" dirty="0">
                <a:latin typeface="Arial"/>
              </a:rPr>
              <a:t> </a:t>
            </a:r>
            <a:r>
              <a:rPr lang="en-US" sz="1350" dirty="0" err="1">
                <a:latin typeface="Arial"/>
              </a:rPr>
              <a:t>tugasnya</a:t>
            </a:r>
            <a:r>
              <a:rPr lang="en-US" sz="1350" dirty="0">
                <a:latin typeface="Arial"/>
              </a:rPr>
              <a:t>;</a:t>
            </a:r>
          </a:p>
          <a:p>
            <a:pPr indent="-465468" algn="just">
              <a:lnSpc>
                <a:spcPts val="2083"/>
              </a:lnSpc>
            </a:pPr>
            <a:r>
              <a:rPr lang="en-US" sz="1350" dirty="0">
                <a:latin typeface="Arial"/>
              </a:rPr>
              <a:t>4.    </a:t>
            </a:r>
            <a:r>
              <a:rPr lang="en-US" sz="1350" dirty="0" err="1">
                <a:latin typeface="Arial"/>
              </a:rPr>
              <a:t>Memberikan</a:t>
            </a:r>
            <a:r>
              <a:rPr lang="en-US" sz="1350" dirty="0">
                <a:latin typeface="Arial"/>
              </a:rPr>
              <a:t> </a:t>
            </a:r>
            <a:r>
              <a:rPr lang="en-US" sz="1350" dirty="0" err="1">
                <a:latin typeface="Arial"/>
              </a:rPr>
              <a:t>laporan</a:t>
            </a:r>
            <a:r>
              <a:rPr lang="en-US" sz="1350" dirty="0">
                <a:latin typeface="Arial"/>
              </a:rPr>
              <a:t> </a:t>
            </a:r>
            <a:r>
              <a:rPr lang="en-US" sz="1350" dirty="0" err="1">
                <a:latin typeface="Arial"/>
              </a:rPr>
              <a:t>kepada</a:t>
            </a:r>
            <a:r>
              <a:rPr lang="en-US" sz="1350" dirty="0">
                <a:latin typeface="Arial"/>
              </a:rPr>
              <a:t> </a:t>
            </a:r>
            <a:r>
              <a:rPr lang="en-US" sz="1350" dirty="0" err="1">
                <a:latin typeface="Arial"/>
              </a:rPr>
              <a:t>Pengurus</a:t>
            </a:r>
            <a:r>
              <a:rPr lang="en-US" sz="1350" dirty="0">
                <a:latin typeface="Arial"/>
              </a:rPr>
              <a:t> Wilayah </a:t>
            </a:r>
            <a:r>
              <a:rPr lang="en-US" sz="1350" dirty="0" err="1">
                <a:latin typeface="Arial"/>
              </a:rPr>
              <a:t>secara</a:t>
            </a:r>
            <a:r>
              <a:rPr lang="en-US" sz="1350" dirty="0">
                <a:latin typeface="Arial"/>
              </a:rPr>
              <a:t> </a:t>
            </a:r>
            <a:r>
              <a:rPr lang="en-US" sz="1350" dirty="0" err="1">
                <a:latin typeface="Arial"/>
              </a:rPr>
              <a:t>periodik</a:t>
            </a:r>
            <a:r>
              <a:rPr lang="en-US" sz="1350" dirty="0">
                <a:latin typeface="Arial"/>
              </a:rPr>
              <a:t>, </a:t>
            </a:r>
            <a:r>
              <a:rPr lang="en-US" sz="1350" dirty="0" err="1">
                <a:latin typeface="Arial"/>
              </a:rPr>
              <a:t>sekurang-kurangnya</a:t>
            </a:r>
            <a:r>
              <a:rPr lang="en-US" sz="1350" dirty="0">
                <a:latin typeface="Arial"/>
              </a:rPr>
              <a:t> 6 (</a:t>
            </a:r>
            <a:r>
              <a:rPr lang="en-US" sz="1350" dirty="0" err="1">
                <a:latin typeface="Arial"/>
              </a:rPr>
              <a:t>enam</a:t>
            </a:r>
            <a:r>
              <a:rPr lang="en-US" sz="1350" dirty="0">
                <a:latin typeface="Arial"/>
              </a:rPr>
              <a:t>) </a:t>
            </a:r>
            <a:r>
              <a:rPr lang="en-US" sz="1350" dirty="0" err="1">
                <a:latin typeface="Arial"/>
              </a:rPr>
              <a:t>bulan</a:t>
            </a:r>
            <a:r>
              <a:rPr lang="en-US" sz="1350" dirty="0">
                <a:latin typeface="Arial"/>
              </a:rPr>
              <a:t> </a:t>
            </a:r>
            <a:r>
              <a:rPr lang="en-US" sz="1350" dirty="0" err="1">
                <a:latin typeface="Arial"/>
              </a:rPr>
              <a:t>atau</a:t>
            </a:r>
            <a:r>
              <a:rPr lang="en-US" sz="1350" dirty="0">
                <a:latin typeface="Arial"/>
              </a:rPr>
              <a:t> </a:t>
            </a:r>
            <a:r>
              <a:rPr lang="en-US" sz="1350" dirty="0" err="1">
                <a:latin typeface="Arial"/>
              </a:rPr>
              <a:t>setiap</a:t>
            </a:r>
            <a:r>
              <a:rPr lang="en-US" sz="1350" dirty="0">
                <a:latin typeface="Arial"/>
              </a:rPr>
              <a:t> </a:t>
            </a:r>
            <a:r>
              <a:rPr lang="en-US" sz="1350" dirty="0" err="1">
                <a:latin typeface="Arial"/>
              </a:rPr>
              <a:t>waktu</a:t>
            </a:r>
            <a:r>
              <a:rPr lang="en-US" sz="1350" dirty="0">
                <a:latin typeface="Arial"/>
              </a:rPr>
              <a:t> yang </a:t>
            </a:r>
            <a:r>
              <a:rPr lang="en-US" sz="1350" dirty="0" err="1">
                <a:latin typeface="Arial"/>
              </a:rPr>
              <a:t>dimintaoleh</a:t>
            </a:r>
            <a:r>
              <a:rPr lang="en-US" sz="1350" dirty="0">
                <a:latin typeface="Arial"/>
              </a:rPr>
              <a:t> </a:t>
            </a:r>
            <a:r>
              <a:rPr lang="en-US" sz="1350" dirty="0" err="1">
                <a:latin typeface="Arial"/>
              </a:rPr>
              <a:t>Pengurus</a:t>
            </a:r>
            <a:r>
              <a:rPr lang="en-US" sz="1350" dirty="0">
                <a:latin typeface="Arial"/>
              </a:rPr>
              <a:t> Wilayah </a:t>
            </a:r>
            <a:r>
              <a:rPr lang="en-US" sz="1350" dirty="0" err="1">
                <a:latin typeface="Arial"/>
              </a:rPr>
              <a:t>tentang</a:t>
            </a:r>
            <a:r>
              <a:rPr lang="en-US" sz="1350" dirty="0">
                <a:latin typeface="Arial"/>
              </a:rPr>
              <a:t> </a:t>
            </a:r>
            <a:r>
              <a:rPr lang="en-US" sz="1350" dirty="0" err="1">
                <a:latin typeface="Arial"/>
              </a:rPr>
              <a:t>semua</a:t>
            </a:r>
            <a:r>
              <a:rPr lang="en-US" sz="1350" dirty="0">
                <a:latin typeface="Arial"/>
              </a:rPr>
              <a:t> </a:t>
            </a:r>
            <a:r>
              <a:rPr lang="en-US" sz="1350" dirty="0" err="1">
                <a:latin typeface="Arial"/>
              </a:rPr>
              <a:t>kegiatan</a:t>
            </a:r>
            <a:r>
              <a:rPr lang="en-US" sz="1350" dirty="0">
                <a:latin typeface="Arial"/>
              </a:rPr>
              <a:t> </a:t>
            </a:r>
            <a:r>
              <a:rPr lang="en-US" sz="1350" dirty="0" err="1">
                <a:latin typeface="Arial"/>
              </a:rPr>
              <a:t>dan</a:t>
            </a:r>
            <a:r>
              <a:rPr lang="en-US" sz="1350" dirty="0">
                <a:latin typeface="Arial"/>
              </a:rPr>
              <a:t> </a:t>
            </a:r>
            <a:r>
              <a:rPr lang="en-US" sz="1350" dirty="0" err="1">
                <a:latin typeface="Arial"/>
              </a:rPr>
              <a:t>keadaan</a:t>
            </a:r>
            <a:r>
              <a:rPr lang="en-US" sz="1350" dirty="0">
                <a:latin typeface="Arial"/>
              </a:rPr>
              <a:t> </a:t>
            </a:r>
            <a:r>
              <a:rPr lang="en-US" sz="1350" dirty="0" err="1">
                <a:latin typeface="Arial"/>
              </a:rPr>
              <a:t>perkumpulan</a:t>
            </a:r>
            <a:r>
              <a:rPr lang="en-US" sz="1350" dirty="0">
                <a:latin typeface="Arial"/>
              </a:rPr>
              <a:t> di </a:t>
            </a:r>
            <a:r>
              <a:rPr lang="en-US" sz="1350" dirty="0" err="1">
                <a:latin typeface="Arial"/>
              </a:rPr>
              <a:t>daerahnya</a:t>
            </a:r>
            <a:r>
              <a:rPr lang="en-US" sz="1350" dirty="0">
                <a:latin typeface="Arial"/>
              </a:rPr>
              <a:t>;</a:t>
            </a:r>
          </a:p>
          <a:p>
            <a:pPr indent="-465468" algn="just">
              <a:lnSpc>
                <a:spcPts val="2083"/>
              </a:lnSpc>
            </a:pPr>
            <a:r>
              <a:rPr lang="en-US" sz="1350" dirty="0">
                <a:latin typeface="Arial"/>
              </a:rPr>
              <a:t>5.    </a:t>
            </a:r>
            <a:r>
              <a:rPr lang="en-US" sz="1350" dirty="0" err="1">
                <a:latin typeface="Arial"/>
              </a:rPr>
              <a:t>Memupuk</a:t>
            </a:r>
            <a:r>
              <a:rPr lang="en-US" sz="1350" dirty="0">
                <a:latin typeface="Arial"/>
              </a:rPr>
              <a:t> </a:t>
            </a:r>
            <a:r>
              <a:rPr lang="en-US" sz="1350" dirty="0" err="1">
                <a:latin typeface="Arial"/>
              </a:rPr>
              <a:t>dan</a:t>
            </a:r>
            <a:r>
              <a:rPr lang="en-US" sz="1350" dirty="0">
                <a:latin typeface="Arial"/>
              </a:rPr>
              <a:t> </a:t>
            </a:r>
            <a:r>
              <a:rPr lang="en-US" sz="1350" dirty="0" err="1">
                <a:latin typeface="Arial"/>
              </a:rPr>
              <a:t>membina</a:t>
            </a:r>
            <a:r>
              <a:rPr lang="en-US" sz="1350" dirty="0">
                <a:latin typeface="Arial"/>
              </a:rPr>
              <a:t> rasa </a:t>
            </a:r>
            <a:r>
              <a:rPr lang="en-US" sz="1350" dirty="0" err="1">
                <a:latin typeface="Arial"/>
              </a:rPr>
              <a:t>kebersamaan</a:t>
            </a:r>
            <a:r>
              <a:rPr lang="en-US" sz="1350" dirty="0">
                <a:latin typeface="Arial"/>
              </a:rPr>
              <a:t> </a:t>
            </a:r>
            <a:r>
              <a:rPr lang="en-US" sz="1350" dirty="0" err="1">
                <a:latin typeface="Arial"/>
              </a:rPr>
              <a:t>profesi</a:t>
            </a:r>
            <a:r>
              <a:rPr lang="en-US" sz="1350" dirty="0">
                <a:latin typeface="Arial"/>
              </a:rPr>
              <a:t> </a:t>
            </a:r>
            <a:r>
              <a:rPr lang="en-US" sz="1350" i="1" dirty="0">
                <a:latin typeface="Arial"/>
              </a:rPr>
              <a:t>(</a:t>
            </a:r>
            <a:r>
              <a:rPr lang="en-US" sz="1350" i="1" dirty="0" err="1">
                <a:latin typeface="Arial"/>
              </a:rPr>
              <a:t>corpsgeest</a:t>
            </a:r>
            <a:r>
              <a:rPr lang="en-US" sz="1350" i="1" dirty="0">
                <a:latin typeface="Arial"/>
              </a:rPr>
              <a:t>)</a:t>
            </a:r>
            <a:r>
              <a:rPr lang="en-US" sz="1350" dirty="0">
                <a:latin typeface="Arial"/>
              </a:rPr>
              <a:t> di </a:t>
            </a:r>
            <a:r>
              <a:rPr lang="en-US" sz="1350" dirty="0" err="1">
                <a:latin typeface="Arial"/>
              </a:rPr>
              <a:t>antara</a:t>
            </a:r>
            <a:r>
              <a:rPr lang="en-US" sz="1350" dirty="0">
                <a:latin typeface="Arial"/>
              </a:rPr>
              <a:t> para </a:t>
            </a:r>
            <a:r>
              <a:rPr lang="en-US" sz="1350" dirty="0" err="1">
                <a:latin typeface="Arial"/>
              </a:rPr>
              <a:t>anggota</a:t>
            </a:r>
            <a:r>
              <a:rPr lang="en-US" sz="1350" dirty="0">
                <a:latin typeface="Arial"/>
              </a:rPr>
              <a:t>;</a:t>
            </a:r>
          </a:p>
          <a:p>
            <a:pPr indent="-465468" algn="just">
              <a:lnSpc>
                <a:spcPts val="2083"/>
              </a:lnSpc>
            </a:pPr>
            <a:r>
              <a:rPr lang="en-US" sz="1350" dirty="0">
                <a:latin typeface="Arial"/>
              </a:rPr>
              <a:t>6.    </a:t>
            </a:r>
            <a:r>
              <a:rPr lang="en-US" sz="1350" dirty="0" err="1">
                <a:latin typeface="Arial"/>
              </a:rPr>
              <a:t>Memupuk</a:t>
            </a:r>
            <a:r>
              <a:rPr lang="en-US" sz="1350" dirty="0">
                <a:latin typeface="Arial"/>
              </a:rPr>
              <a:t> rasa </a:t>
            </a:r>
            <a:r>
              <a:rPr lang="en-US" sz="1350" dirty="0" err="1">
                <a:latin typeface="Arial"/>
              </a:rPr>
              <a:t>kepedulian</a:t>
            </a:r>
            <a:r>
              <a:rPr lang="en-US" sz="1350" dirty="0">
                <a:latin typeface="Arial"/>
              </a:rPr>
              <a:t> </a:t>
            </a:r>
            <a:r>
              <a:rPr lang="en-US" sz="1350" dirty="0" err="1">
                <a:latin typeface="Arial"/>
              </a:rPr>
              <a:t>terhadap</a:t>
            </a:r>
            <a:r>
              <a:rPr lang="en-US" sz="1350" dirty="0">
                <a:latin typeface="Arial"/>
              </a:rPr>
              <a:t> </a:t>
            </a:r>
            <a:r>
              <a:rPr lang="en-US" sz="1350" dirty="0" err="1">
                <a:latin typeface="Arial"/>
              </a:rPr>
              <a:t>organisasi</a:t>
            </a:r>
            <a:r>
              <a:rPr lang="en-US" sz="1350" dirty="0">
                <a:latin typeface="Arial"/>
              </a:rPr>
              <a:t>;</a:t>
            </a:r>
          </a:p>
          <a:p>
            <a:pPr indent="-465468" algn="just">
              <a:lnSpc>
                <a:spcPts val="2083"/>
              </a:lnSpc>
            </a:pPr>
            <a:r>
              <a:rPr lang="en-US" sz="1350" dirty="0">
                <a:latin typeface="Arial"/>
              </a:rPr>
              <a:t>7.    </a:t>
            </a:r>
            <a:r>
              <a:rPr lang="en-US" sz="1350" dirty="0" err="1">
                <a:latin typeface="Arial"/>
              </a:rPr>
              <a:t>Memberikan</a:t>
            </a:r>
            <a:r>
              <a:rPr lang="en-US" sz="1350" dirty="0">
                <a:latin typeface="Arial"/>
              </a:rPr>
              <a:t> </a:t>
            </a:r>
            <a:r>
              <a:rPr lang="en-US" sz="1350" dirty="0" err="1">
                <a:latin typeface="Arial"/>
              </a:rPr>
              <a:t>pertanggungjawaban</a:t>
            </a:r>
            <a:r>
              <a:rPr lang="en-US" sz="1350" dirty="0">
                <a:latin typeface="Arial"/>
              </a:rPr>
              <a:t> </a:t>
            </a:r>
            <a:r>
              <a:rPr lang="en-US" sz="1350" dirty="0" err="1">
                <a:latin typeface="Arial"/>
              </a:rPr>
              <a:t>kepada</a:t>
            </a:r>
            <a:r>
              <a:rPr lang="en-US" sz="1350" dirty="0">
                <a:latin typeface="Arial"/>
              </a:rPr>
              <a:t> </a:t>
            </a:r>
            <a:r>
              <a:rPr lang="en-US" sz="1350" dirty="0" err="1">
                <a:latin typeface="Arial"/>
              </a:rPr>
              <a:t>anggota</a:t>
            </a:r>
            <a:r>
              <a:rPr lang="en-US" sz="1350" dirty="0">
                <a:latin typeface="Arial"/>
              </a:rPr>
              <a:t> </a:t>
            </a:r>
            <a:r>
              <a:rPr lang="en-US" sz="1350" dirty="0" err="1">
                <a:latin typeface="Arial"/>
              </a:rPr>
              <a:t>dalam</a:t>
            </a:r>
            <a:r>
              <a:rPr lang="en-US" sz="1350" dirty="0">
                <a:latin typeface="Arial"/>
              </a:rPr>
              <a:t> </a:t>
            </a:r>
            <a:r>
              <a:rPr lang="en-US" sz="1350" dirty="0" err="1">
                <a:latin typeface="Arial"/>
              </a:rPr>
              <a:t>suatu</a:t>
            </a:r>
            <a:r>
              <a:rPr lang="en-US" sz="1350" dirty="0">
                <a:latin typeface="Arial"/>
              </a:rPr>
              <a:t> </a:t>
            </a:r>
            <a:r>
              <a:rPr lang="en-US" sz="1350" dirty="0" err="1">
                <a:latin typeface="Arial"/>
              </a:rPr>
              <a:t>Konferensi</a:t>
            </a:r>
            <a:r>
              <a:rPr lang="en-US" sz="1350" dirty="0">
                <a:latin typeface="Arial"/>
              </a:rPr>
              <a:t> Daerah </a:t>
            </a:r>
            <a:r>
              <a:rPr lang="en-US" sz="1350" dirty="0" err="1">
                <a:latin typeface="Arial"/>
              </a:rPr>
              <a:t>pada</a:t>
            </a:r>
            <a:r>
              <a:rPr lang="en-US" sz="1350" dirty="0">
                <a:latin typeface="Arial"/>
              </a:rPr>
              <a:t> </a:t>
            </a:r>
            <a:r>
              <a:rPr lang="en-US" sz="1350" dirty="0" err="1">
                <a:latin typeface="Arial"/>
              </a:rPr>
              <a:t>akhir</a:t>
            </a:r>
            <a:r>
              <a:rPr lang="en-US" sz="1350" dirty="0">
                <a:latin typeface="Arial"/>
              </a:rPr>
              <a:t> </a:t>
            </a:r>
            <a:r>
              <a:rPr lang="en-US" sz="1350" dirty="0" err="1">
                <a:latin typeface="Arial"/>
              </a:rPr>
              <a:t>masa</a:t>
            </a:r>
            <a:r>
              <a:rPr lang="en-US" sz="1350" dirty="0">
                <a:latin typeface="Arial"/>
              </a:rPr>
              <a:t> </a:t>
            </a:r>
            <a:r>
              <a:rPr lang="en-US" sz="1350" dirty="0" err="1">
                <a:latin typeface="Arial"/>
              </a:rPr>
              <a:t>jabatannya</a:t>
            </a:r>
            <a:r>
              <a:rPr lang="en-US" sz="1350" dirty="0">
                <a:latin typeface="Arial"/>
              </a:rPr>
              <a:t> </a:t>
            </a:r>
            <a:r>
              <a:rPr lang="en-US" sz="1350" dirty="0" err="1">
                <a:latin typeface="Arial"/>
              </a:rPr>
              <a:t>termasuk</a:t>
            </a:r>
            <a:r>
              <a:rPr lang="en-US" sz="1350" dirty="0">
                <a:latin typeface="Arial"/>
              </a:rPr>
              <a:t> </a:t>
            </a:r>
            <a:r>
              <a:rPr lang="en-US" sz="1350" dirty="0" err="1">
                <a:latin typeface="Arial"/>
              </a:rPr>
              <a:t>didalamnyaperhitungan</a:t>
            </a:r>
            <a:r>
              <a:rPr lang="en-US" sz="1350" dirty="0">
                <a:latin typeface="Arial"/>
              </a:rPr>
              <a:t> </a:t>
            </a:r>
            <a:r>
              <a:rPr lang="en-US" sz="1350" dirty="0" err="1">
                <a:latin typeface="Arial"/>
              </a:rPr>
              <a:t>dan</a:t>
            </a:r>
            <a:r>
              <a:rPr lang="en-US" sz="1350" dirty="0">
                <a:latin typeface="Arial"/>
              </a:rPr>
              <a:t> </a:t>
            </a:r>
            <a:r>
              <a:rPr lang="en-US" sz="1350" dirty="0" err="1">
                <a:latin typeface="Arial"/>
              </a:rPr>
              <a:t>pertanggungjawaban</a:t>
            </a:r>
            <a:r>
              <a:rPr lang="en-US" sz="1350" dirty="0">
                <a:latin typeface="Arial"/>
              </a:rPr>
              <a:t> </a:t>
            </a:r>
            <a:r>
              <a:rPr lang="en-US" sz="1350" dirty="0" err="1">
                <a:latin typeface="Arial"/>
              </a:rPr>
              <a:t>keuangan</a:t>
            </a:r>
            <a:r>
              <a:rPr lang="en-US" sz="1350" dirty="0">
                <a:latin typeface="Arial"/>
              </a:rPr>
              <a:t>;</a:t>
            </a:r>
          </a:p>
          <a:p>
            <a:pPr indent="-465468" algn="just">
              <a:lnSpc>
                <a:spcPts val="2083"/>
              </a:lnSpc>
            </a:pPr>
            <a:r>
              <a:rPr lang="en-US" sz="1350" dirty="0">
                <a:latin typeface="Arial"/>
              </a:rPr>
              <a:t>8.    </a:t>
            </a:r>
            <a:r>
              <a:rPr lang="en-US" sz="1350" dirty="0" err="1">
                <a:latin typeface="Arial"/>
              </a:rPr>
              <a:t>Menyelenggarakan</a:t>
            </a:r>
            <a:r>
              <a:rPr lang="en-US" sz="1350" dirty="0">
                <a:latin typeface="Arial"/>
              </a:rPr>
              <a:t> </a:t>
            </a:r>
            <a:r>
              <a:rPr lang="en-US" sz="1350" dirty="0" err="1">
                <a:latin typeface="Arial"/>
              </a:rPr>
              <a:t>kegiatan</a:t>
            </a:r>
            <a:r>
              <a:rPr lang="en-US" sz="1350" dirty="0">
                <a:latin typeface="Arial"/>
              </a:rPr>
              <a:t> yang </a:t>
            </a:r>
            <a:r>
              <a:rPr lang="en-US" sz="1350" dirty="0" err="1">
                <a:latin typeface="Arial"/>
              </a:rPr>
              <a:t>dipandang</a:t>
            </a:r>
            <a:r>
              <a:rPr lang="en-US" sz="1350" dirty="0">
                <a:latin typeface="Arial"/>
              </a:rPr>
              <a:t> </a:t>
            </a:r>
            <a:r>
              <a:rPr lang="en-US" sz="1350" dirty="0" err="1">
                <a:latin typeface="Arial"/>
              </a:rPr>
              <a:t>berguna</a:t>
            </a:r>
            <a:r>
              <a:rPr lang="en-US" sz="1350" dirty="0">
                <a:latin typeface="Arial"/>
              </a:rPr>
              <a:t> </a:t>
            </a:r>
            <a:r>
              <a:rPr lang="en-US" sz="1350" dirty="0" err="1">
                <a:latin typeface="Arial"/>
              </a:rPr>
              <a:t>bagi</a:t>
            </a:r>
            <a:r>
              <a:rPr lang="en-US" sz="1350" dirty="0">
                <a:latin typeface="Arial"/>
              </a:rPr>
              <a:t> </a:t>
            </a:r>
            <a:r>
              <a:rPr lang="en-US" sz="1350" dirty="0" err="1">
                <a:latin typeface="Arial"/>
              </a:rPr>
              <a:t>konsolidasi</a:t>
            </a:r>
            <a:r>
              <a:rPr lang="en-US" sz="1350" dirty="0">
                <a:latin typeface="Arial"/>
              </a:rPr>
              <a:t> </a:t>
            </a:r>
            <a:r>
              <a:rPr lang="en-US" sz="1350" dirty="0" err="1">
                <a:latin typeface="Arial"/>
              </a:rPr>
              <a:t>organisasi</a:t>
            </a:r>
            <a:r>
              <a:rPr lang="en-US" sz="1350" dirty="0">
                <a:latin typeface="Arial"/>
              </a:rPr>
              <a:t>, </a:t>
            </a:r>
            <a:r>
              <a:rPr lang="en-US" sz="1350" dirty="0" err="1">
                <a:latin typeface="Arial"/>
              </a:rPr>
              <a:t>peningkatan</a:t>
            </a:r>
            <a:r>
              <a:rPr lang="en-US" sz="1350" dirty="0">
                <a:latin typeface="Arial"/>
              </a:rPr>
              <a:t> </a:t>
            </a:r>
            <a:r>
              <a:rPr lang="en-US" sz="1350" dirty="0" err="1">
                <a:latin typeface="Arial"/>
              </a:rPr>
              <a:t>profesionalisme</a:t>
            </a:r>
            <a:r>
              <a:rPr lang="en-US" sz="1350" dirty="0">
                <a:latin typeface="Arial"/>
              </a:rPr>
              <a:t> </a:t>
            </a:r>
            <a:r>
              <a:rPr lang="en-US" sz="1350" dirty="0" err="1">
                <a:latin typeface="Arial"/>
              </a:rPr>
              <a:t>anggota</a:t>
            </a:r>
            <a:r>
              <a:rPr lang="en-US" sz="1350" dirty="0">
                <a:latin typeface="Arial"/>
              </a:rPr>
              <a:t>. </a:t>
            </a:r>
            <a:r>
              <a:rPr lang="en-US" sz="1350" dirty="0" err="1">
                <a:latin typeface="Arial"/>
              </a:rPr>
              <a:t>Apabila</a:t>
            </a:r>
            <a:r>
              <a:rPr lang="en-US" sz="1350" dirty="0">
                <a:latin typeface="Arial"/>
              </a:rPr>
              <a:t> </a:t>
            </a:r>
            <a:r>
              <a:rPr lang="en-US" sz="1350" dirty="0" err="1">
                <a:latin typeface="Arial"/>
              </a:rPr>
              <a:t>kegiatan</a:t>
            </a:r>
            <a:r>
              <a:rPr lang="en-US" sz="1350" dirty="0">
                <a:latin typeface="Arial"/>
              </a:rPr>
              <a:t> </a:t>
            </a:r>
            <a:r>
              <a:rPr lang="en-US" sz="1350" dirty="0" err="1">
                <a:latin typeface="Arial"/>
              </a:rPr>
              <a:t>tersebut</a:t>
            </a:r>
            <a:r>
              <a:rPr lang="en-US" sz="1350" dirty="0">
                <a:latin typeface="Arial"/>
              </a:rPr>
              <a:t> </a:t>
            </a:r>
            <a:r>
              <a:rPr lang="en-US" sz="1350" dirty="0" err="1">
                <a:latin typeface="Arial"/>
              </a:rPr>
              <a:t>berskala</a:t>
            </a:r>
            <a:r>
              <a:rPr lang="en-US" sz="1350" dirty="0">
                <a:latin typeface="Arial"/>
              </a:rPr>
              <a:t> </a:t>
            </a:r>
            <a:r>
              <a:rPr lang="en-US" sz="1350" dirty="0" err="1">
                <a:latin typeface="Arial"/>
              </a:rPr>
              <a:t>propinsi</a:t>
            </a:r>
            <a:r>
              <a:rPr lang="en-US" sz="1350" dirty="0">
                <a:latin typeface="Arial"/>
              </a:rPr>
              <a:t> </a:t>
            </a:r>
            <a:r>
              <a:rPr lang="en-US" sz="1350" dirty="0" err="1">
                <a:latin typeface="Arial"/>
              </a:rPr>
              <a:t>maka</a:t>
            </a:r>
            <a:r>
              <a:rPr lang="en-US" sz="1350" dirty="0">
                <a:latin typeface="Arial"/>
              </a:rPr>
              <a:t> </a:t>
            </a:r>
            <a:r>
              <a:rPr lang="en-US" sz="1350" dirty="0" err="1">
                <a:latin typeface="Arial"/>
              </a:rPr>
              <a:t>kegiatan</a:t>
            </a:r>
            <a:r>
              <a:rPr lang="en-US" sz="1350" dirty="0">
                <a:latin typeface="Arial"/>
              </a:rPr>
              <a:t> </a:t>
            </a:r>
            <a:r>
              <a:rPr lang="en-US" sz="1350" dirty="0" err="1">
                <a:latin typeface="Arial"/>
              </a:rPr>
              <a:t>tersebut</a:t>
            </a:r>
            <a:r>
              <a:rPr lang="en-US" sz="1350" dirty="0">
                <a:latin typeface="Arial"/>
              </a:rPr>
              <a:t> </a:t>
            </a:r>
            <a:r>
              <a:rPr lang="en-US" sz="1350" dirty="0" err="1">
                <a:latin typeface="Arial"/>
              </a:rPr>
              <a:t>dikoordinasikan</a:t>
            </a:r>
            <a:r>
              <a:rPr lang="en-US" sz="1350" dirty="0">
                <a:latin typeface="Arial"/>
              </a:rPr>
              <a:t> </a:t>
            </a:r>
            <a:r>
              <a:rPr lang="en-US" sz="1350" dirty="0" err="1">
                <a:latin typeface="Arial"/>
              </a:rPr>
              <a:t>dengan</a:t>
            </a:r>
            <a:r>
              <a:rPr lang="en-US" sz="1350" dirty="0">
                <a:latin typeface="Arial"/>
              </a:rPr>
              <a:t> </a:t>
            </a:r>
            <a:r>
              <a:rPr lang="en-US" sz="1350" dirty="0" err="1">
                <a:latin typeface="Arial"/>
              </a:rPr>
              <a:t>Pengurus</a:t>
            </a:r>
            <a:r>
              <a:rPr lang="en-US" sz="1350" dirty="0">
                <a:latin typeface="Arial"/>
              </a:rPr>
              <a:t> Wilayah. </a:t>
            </a:r>
            <a:r>
              <a:rPr lang="en-US" sz="1350" dirty="0" err="1">
                <a:latin typeface="Arial"/>
              </a:rPr>
              <a:t>Apabila</a:t>
            </a:r>
            <a:r>
              <a:rPr lang="en-US" sz="1350" dirty="0">
                <a:latin typeface="Arial"/>
              </a:rPr>
              <a:t> </a:t>
            </a:r>
            <a:r>
              <a:rPr lang="en-US" sz="1350" dirty="0" err="1">
                <a:latin typeface="Arial"/>
              </a:rPr>
              <a:t>kegiatan</a:t>
            </a:r>
            <a:r>
              <a:rPr lang="en-US" sz="1350" dirty="0">
                <a:latin typeface="Arial"/>
              </a:rPr>
              <a:t> </a:t>
            </a:r>
            <a:r>
              <a:rPr lang="en-US" sz="1350" dirty="0" err="1">
                <a:latin typeface="Arial"/>
              </a:rPr>
              <a:t>tersebut</a:t>
            </a:r>
            <a:r>
              <a:rPr lang="en-US" sz="1350" dirty="0">
                <a:latin typeface="Arial"/>
              </a:rPr>
              <a:t> </a:t>
            </a:r>
            <a:r>
              <a:rPr lang="en-US" sz="1350" dirty="0" err="1">
                <a:latin typeface="Arial"/>
              </a:rPr>
              <a:t>berskala</a:t>
            </a:r>
            <a:r>
              <a:rPr lang="en-US" sz="1350" dirty="0">
                <a:latin typeface="Arial"/>
              </a:rPr>
              <a:t> </a:t>
            </a:r>
            <a:r>
              <a:rPr lang="en-US" sz="1350" dirty="0" err="1">
                <a:latin typeface="Arial"/>
              </a:rPr>
              <a:t>nasionalmaka</a:t>
            </a:r>
            <a:r>
              <a:rPr lang="en-US" sz="1350" dirty="0">
                <a:latin typeface="Arial"/>
              </a:rPr>
              <a:t> </a:t>
            </a:r>
            <a:r>
              <a:rPr lang="en-US" sz="1350" dirty="0" err="1">
                <a:latin typeface="Arial"/>
              </a:rPr>
              <a:t>kegiatan</a:t>
            </a:r>
            <a:r>
              <a:rPr lang="en-US" sz="1350" dirty="0">
                <a:latin typeface="Arial"/>
              </a:rPr>
              <a:t> </a:t>
            </a:r>
            <a:r>
              <a:rPr lang="en-US" sz="1350" dirty="0" err="1">
                <a:latin typeface="Arial"/>
              </a:rPr>
              <a:t>tersebut</a:t>
            </a:r>
            <a:r>
              <a:rPr lang="en-US" sz="1350" dirty="0">
                <a:latin typeface="Arial"/>
              </a:rPr>
              <a:t> </a:t>
            </a:r>
            <a:r>
              <a:rPr lang="en-US" sz="1350" dirty="0" err="1">
                <a:latin typeface="Arial"/>
              </a:rPr>
              <a:t>dikoordinasikan</a:t>
            </a:r>
            <a:r>
              <a:rPr lang="en-US" sz="1350" dirty="0">
                <a:latin typeface="Arial"/>
              </a:rPr>
              <a:t> </a:t>
            </a:r>
            <a:r>
              <a:rPr lang="en-US" sz="1350" dirty="0" err="1">
                <a:latin typeface="Arial"/>
              </a:rPr>
              <a:t>dengan</a:t>
            </a:r>
            <a:r>
              <a:rPr lang="en-US" sz="1350" dirty="0">
                <a:latin typeface="Arial"/>
              </a:rPr>
              <a:t> </a:t>
            </a:r>
            <a:r>
              <a:rPr lang="en-US" sz="1350" dirty="0" err="1">
                <a:latin typeface="Arial"/>
              </a:rPr>
              <a:t>Pengurus</a:t>
            </a:r>
            <a:r>
              <a:rPr lang="en-US" sz="1350" dirty="0">
                <a:latin typeface="Arial"/>
              </a:rPr>
              <a:t> </a:t>
            </a:r>
            <a:r>
              <a:rPr lang="en-US" sz="1350" dirty="0" err="1">
                <a:latin typeface="Arial"/>
              </a:rPr>
              <a:t>Pusat</a:t>
            </a:r>
            <a:r>
              <a:rPr lang="en-US" sz="1350" dirty="0">
                <a:latin typeface="Arial"/>
              </a:rPr>
              <a:t> </a:t>
            </a:r>
            <a:r>
              <a:rPr lang="en-US" sz="1350" dirty="0" err="1">
                <a:latin typeface="Arial"/>
              </a:rPr>
              <a:t>melalui</a:t>
            </a:r>
            <a:r>
              <a:rPr lang="en-US" sz="1350" dirty="0">
                <a:latin typeface="Arial"/>
              </a:rPr>
              <a:t> </a:t>
            </a:r>
            <a:r>
              <a:rPr lang="en-US" sz="1350" dirty="0" err="1">
                <a:latin typeface="Arial"/>
              </a:rPr>
              <a:t>Pengurus</a:t>
            </a:r>
            <a:r>
              <a:rPr lang="en-US" sz="1350" dirty="0">
                <a:latin typeface="Arial"/>
              </a:rPr>
              <a:t> Wilayah;</a:t>
            </a:r>
          </a:p>
          <a:p>
            <a:pPr indent="-465468" algn="just">
              <a:lnSpc>
                <a:spcPts val="2083"/>
              </a:lnSpc>
            </a:pPr>
            <a:r>
              <a:rPr lang="en-US" sz="1350" dirty="0">
                <a:latin typeface="Arial"/>
              </a:rPr>
              <a:t>9.    </a:t>
            </a:r>
            <a:r>
              <a:rPr lang="en-US" sz="1350" dirty="0" err="1">
                <a:latin typeface="Arial"/>
              </a:rPr>
              <a:t>Membantu</a:t>
            </a:r>
            <a:r>
              <a:rPr lang="en-US" sz="1350" dirty="0">
                <a:latin typeface="Arial"/>
              </a:rPr>
              <a:t> </a:t>
            </a:r>
            <a:r>
              <a:rPr lang="en-US" sz="1350" dirty="0" err="1">
                <a:latin typeface="Arial"/>
              </a:rPr>
              <a:t>Pengurus</a:t>
            </a:r>
            <a:r>
              <a:rPr lang="en-US" sz="1350" dirty="0">
                <a:latin typeface="Arial"/>
              </a:rPr>
              <a:t> Wilayah </a:t>
            </a:r>
            <a:r>
              <a:rPr lang="en-US" sz="1350" dirty="0" err="1">
                <a:latin typeface="Arial"/>
              </a:rPr>
              <a:t>untuk</a:t>
            </a:r>
            <a:r>
              <a:rPr lang="en-US" sz="1350" dirty="0">
                <a:latin typeface="Arial"/>
              </a:rPr>
              <a:t> </a:t>
            </a:r>
            <a:r>
              <a:rPr lang="en-US" sz="1350" dirty="0" err="1">
                <a:latin typeface="Arial"/>
              </a:rPr>
              <a:t>menyebarluaskan</a:t>
            </a:r>
            <a:r>
              <a:rPr lang="en-US" sz="1350" dirty="0">
                <a:latin typeface="Arial"/>
              </a:rPr>
              <a:t> </a:t>
            </a:r>
            <a:r>
              <a:rPr lang="en-US" sz="1350" dirty="0" err="1">
                <a:latin typeface="Arial"/>
              </a:rPr>
              <a:t>informasi</a:t>
            </a:r>
            <a:r>
              <a:rPr lang="en-US" sz="1350" dirty="0">
                <a:latin typeface="Arial"/>
              </a:rPr>
              <a:t> </a:t>
            </a:r>
            <a:r>
              <a:rPr lang="en-US" sz="1350" dirty="0" err="1">
                <a:latin typeface="Arial"/>
              </a:rPr>
              <a:t>kepada</a:t>
            </a:r>
            <a:r>
              <a:rPr lang="en-US" sz="1350" dirty="0">
                <a:latin typeface="Arial"/>
              </a:rPr>
              <a:t> para </a:t>
            </a:r>
            <a:r>
              <a:rPr lang="en-US" sz="1350" dirty="0" err="1">
                <a:latin typeface="Arial"/>
              </a:rPr>
              <a:t>anggota</a:t>
            </a:r>
            <a:r>
              <a:rPr lang="en-US" sz="1350" dirty="0">
                <a:latin typeface="Arial"/>
              </a:rPr>
              <a:t>;</a:t>
            </a:r>
          </a:p>
        </p:txBody>
      </p:sp>
      <p:sp>
        <p:nvSpPr>
          <p:cNvPr id="5" name="Rectangle 4"/>
          <p:cNvSpPr/>
          <p:nvPr/>
        </p:nvSpPr>
        <p:spPr>
          <a:xfrm>
            <a:off x="932427" y="4930089"/>
            <a:ext cx="8460742" cy="185207"/>
          </a:xfrm>
          <a:prstGeom prst="rect">
            <a:avLst/>
          </a:prstGeom>
        </p:spPr>
        <p:txBody>
          <a:bodyPr wrap="none" lIns="0" tIns="0" rIns="0" bIns="0">
            <a:noAutofit/>
          </a:bodyPr>
          <a:lstStyle/>
          <a:p>
            <a:pPr indent="-465468" algn="just">
              <a:lnSpc>
                <a:spcPts val="2083"/>
              </a:lnSpc>
            </a:pPr>
            <a:r>
              <a:rPr lang="en-US" sz="1350" dirty="0">
                <a:latin typeface="Arial"/>
              </a:rPr>
              <a:t>10.    </a:t>
            </a:r>
            <a:r>
              <a:rPr lang="en-US" sz="1350" dirty="0" err="1">
                <a:latin typeface="Arial"/>
              </a:rPr>
              <a:t>Menetapkan</a:t>
            </a:r>
            <a:r>
              <a:rPr lang="en-US" sz="1350" dirty="0">
                <a:latin typeface="Arial"/>
              </a:rPr>
              <a:t> </a:t>
            </a:r>
            <a:r>
              <a:rPr lang="en-US" sz="1350" dirty="0" err="1">
                <a:latin typeface="Arial"/>
              </a:rPr>
              <a:t>perwakilan</a:t>
            </a:r>
            <a:r>
              <a:rPr lang="en-US" sz="1350" dirty="0">
                <a:latin typeface="Arial"/>
              </a:rPr>
              <a:t> </a:t>
            </a:r>
            <a:r>
              <a:rPr lang="en-US" sz="1350" dirty="0" err="1">
                <a:latin typeface="Arial"/>
              </a:rPr>
              <a:t>dan</a:t>
            </a:r>
            <a:r>
              <a:rPr lang="en-US" sz="1350" dirty="0">
                <a:latin typeface="Arial"/>
              </a:rPr>
              <a:t> </a:t>
            </a:r>
            <a:r>
              <a:rPr lang="en-US" sz="1350" dirty="0" err="1">
                <a:latin typeface="Arial"/>
              </a:rPr>
              <a:t>anggota</a:t>
            </a:r>
            <a:r>
              <a:rPr lang="en-US" sz="1350" dirty="0">
                <a:latin typeface="Arial"/>
              </a:rPr>
              <a:t> </a:t>
            </a:r>
            <a:r>
              <a:rPr lang="en-US" sz="1350" dirty="0" err="1">
                <a:latin typeface="Arial"/>
              </a:rPr>
              <a:t>Majelis</a:t>
            </a:r>
            <a:r>
              <a:rPr lang="en-US" sz="1350" dirty="0">
                <a:latin typeface="Arial"/>
              </a:rPr>
              <a:t> </a:t>
            </a:r>
            <a:r>
              <a:rPr lang="en-US" sz="1350" dirty="0" err="1">
                <a:latin typeface="Arial"/>
              </a:rPr>
              <a:t>Pengawas</a:t>
            </a:r>
            <a:r>
              <a:rPr lang="en-US" sz="1350" dirty="0">
                <a:latin typeface="Arial"/>
              </a:rPr>
              <a:t> Daerah </a:t>
            </a:r>
            <a:r>
              <a:rPr lang="en-US" sz="1350" dirty="0" err="1">
                <a:latin typeface="Arial"/>
              </a:rPr>
              <a:t>Notaris</a:t>
            </a:r>
            <a:r>
              <a:rPr lang="en-US" sz="1350" dirty="0">
                <a:latin typeface="Arial"/>
              </a:rPr>
              <a:t> </a:t>
            </a:r>
            <a:r>
              <a:rPr lang="en-US" sz="1350" dirty="0" err="1">
                <a:latin typeface="Arial"/>
              </a:rPr>
              <a:t>dari</a:t>
            </a:r>
            <a:r>
              <a:rPr lang="en-US" sz="1350" dirty="0">
                <a:latin typeface="Arial"/>
              </a:rPr>
              <a:t> </a:t>
            </a:r>
            <a:r>
              <a:rPr lang="en-US" sz="1350" dirty="0" err="1">
                <a:latin typeface="Arial"/>
              </a:rPr>
              <a:t>unsur</a:t>
            </a:r>
            <a:r>
              <a:rPr lang="en-US" sz="1350" dirty="0">
                <a:latin typeface="Arial"/>
              </a:rPr>
              <a:t> </a:t>
            </a:r>
            <a:r>
              <a:rPr lang="en-US" sz="1350" dirty="0" err="1">
                <a:latin typeface="Arial"/>
              </a:rPr>
              <a:t>Notaris</a:t>
            </a:r>
            <a:r>
              <a:rPr lang="en-US" sz="1350" dirty="0">
                <a:latin typeface="Arial"/>
              </a:rPr>
              <a:t>;</a:t>
            </a:r>
          </a:p>
        </p:txBody>
      </p:sp>
      <p:sp>
        <p:nvSpPr>
          <p:cNvPr id="6" name="Rectangle 5"/>
          <p:cNvSpPr/>
          <p:nvPr/>
        </p:nvSpPr>
        <p:spPr>
          <a:xfrm>
            <a:off x="948595" y="5297517"/>
            <a:ext cx="10230501" cy="182268"/>
          </a:xfrm>
          <a:prstGeom prst="rect">
            <a:avLst/>
          </a:prstGeom>
        </p:spPr>
        <p:txBody>
          <a:bodyPr wrap="none" lIns="0" tIns="0" rIns="0" bIns="0">
            <a:noAutofit/>
          </a:bodyPr>
          <a:lstStyle/>
          <a:p>
            <a:pPr indent="-465468" algn="just">
              <a:lnSpc>
                <a:spcPts val="2083"/>
              </a:lnSpc>
            </a:pPr>
            <a:r>
              <a:rPr lang="en-US" sz="1350" dirty="0">
                <a:latin typeface="Arial"/>
              </a:rPr>
              <a:t>11.    </a:t>
            </a:r>
            <a:r>
              <a:rPr lang="en-US" sz="1350" dirty="0" err="1">
                <a:latin typeface="Arial"/>
              </a:rPr>
              <a:t>Mengkoordinir</a:t>
            </a:r>
            <a:r>
              <a:rPr lang="en-US" sz="1350" dirty="0">
                <a:latin typeface="Arial"/>
              </a:rPr>
              <a:t> </a:t>
            </a:r>
            <a:r>
              <a:rPr lang="en-US" sz="1350" dirty="0" err="1">
                <a:latin typeface="Arial"/>
              </a:rPr>
              <a:t>dan</a:t>
            </a:r>
            <a:r>
              <a:rPr lang="en-US" sz="1350" dirty="0">
                <a:latin typeface="Arial"/>
              </a:rPr>
              <a:t> </a:t>
            </a:r>
            <a:r>
              <a:rPr lang="en-US" sz="1350" dirty="0" err="1">
                <a:latin typeface="Arial"/>
              </a:rPr>
              <a:t>mengumpulkan</a:t>
            </a:r>
            <a:r>
              <a:rPr lang="en-US" sz="1350" dirty="0">
                <a:latin typeface="Arial"/>
              </a:rPr>
              <a:t> </a:t>
            </a:r>
            <a:r>
              <a:rPr lang="en-US" sz="1350" dirty="0" err="1">
                <a:latin typeface="Arial"/>
              </a:rPr>
              <a:t>uang</a:t>
            </a:r>
            <a:r>
              <a:rPr lang="en-US" sz="1350" dirty="0">
                <a:latin typeface="Arial"/>
              </a:rPr>
              <a:t> </a:t>
            </a:r>
            <a:r>
              <a:rPr lang="en-US" sz="1350" dirty="0" err="1">
                <a:latin typeface="Arial"/>
              </a:rPr>
              <a:t>duka</a:t>
            </a:r>
            <a:r>
              <a:rPr lang="en-US" sz="1350" dirty="0">
                <a:latin typeface="Arial"/>
              </a:rPr>
              <a:t> </a:t>
            </a:r>
            <a:r>
              <a:rPr lang="en-US" sz="1350" dirty="0" err="1">
                <a:latin typeface="Arial"/>
              </a:rPr>
              <a:t>apabila</a:t>
            </a:r>
            <a:r>
              <a:rPr lang="en-US" sz="1350" dirty="0">
                <a:latin typeface="Arial"/>
              </a:rPr>
              <a:t> </a:t>
            </a:r>
            <a:r>
              <a:rPr lang="en-US" sz="1350" dirty="0" err="1">
                <a:latin typeface="Arial"/>
              </a:rPr>
              <a:t>ada</a:t>
            </a:r>
            <a:r>
              <a:rPr lang="en-US" sz="1350" dirty="0">
                <a:latin typeface="Arial"/>
              </a:rPr>
              <a:t> </a:t>
            </a:r>
            <a:r>
              <a:rPr lang="en-US" sz="1350" dirty="0" err="1">
                <a:latin typeface="Arial"/>
              </a:rPr>
              <a:t>anggotanya</a:t>
            </a:r>
            <a:r>
              <a:rPr lang="en-US" sz="1350" dirty="0">
                <a:latin typeface="Arial"/>
              </a:rPr>
              <a:t> </a:t>
            </a:r>
            <a:r>
              <a:rPr lang="en-US" sz="1350" dirty="0" err="1">
                <a:latin typeface="Arial"/>
              </a:rPr>
              <a:t>meninggal</a:t>
            </a:r>
            <a:r>
              <a:rPr lang="en-US" sz="1350" dirty="0">
                <a:latin typeface="Arial"/>
              </a:rPr>
              <a:t> </a:t>
            </a:r>
            <a:r>
              <a:rPr lang="en-US" sz="1350" dirty="0" err="1">
                <a:latin typeface="Arial"/>
              </a:rPr>
              <a:t>dunia</a:t>
            </a:r>
            <a:r>
              <a:rPr lang="en-US" sz="1350" dirty="0">
                <a:latin typeface="Arial"/>
              </a:rPr>
              <a:t> </a:t>
            </a:r>
            <a:r>
              <a:rPr lang="en-US" sz="1350" dirty="0" err="1">
                <a:latin typeface="Arial"/>
              </a:rPr>
              <a:t>untuk</a:t>
            </a:r>
            <a:r>
              <a:rPr lang="en-US" sz="1350" dirty="0">
                <a:latin typeface="Arial"/>
              </a:rPr>
              <a:t> </a:t>
            </a:r>
            <a:r>
              <a:rPr lang="en-US" sz="1350" dirty="0" err="1">
                <a:latin typeface="Arial"/>
              </a:rPr>
              <a:t>diserahkan</a:t>
            </a:r>
            <a:r>
              <a:rPr lang="en-US" sz="1350" dirty="0">
                <a:latin typeface="Arial"/>
              </a:rPr>
              <a:t> </a:t>
            </a:r>
            <a:r>
              <a:rPr lang="en-US" sz="1350" dirty="0" err="1">
                <a:latin typeface="Arial"/>
              </a:rPr>
              <a:t>kepada</a:t>
            </a:r>
            <a:r>
              <a:rPr lang="en-US" sz="1350" dirty="0">
                <a:latin typeface="Arial"/>
              </a:rPr>
              <a:t> </a:t>
            </a:r>
            <a:r>
              <a:rPr lang="en-US" sz="1350" dirty="0" err="1">
                <a:latin typeface="Arial"/>
              </a:rPr>
              <a:t>ahli</a:t>
            </a:r>
            <a:r>
              <a:rPr lang="en-US" sz="1350" dirty="0">
                <a:latin typeface="Arial"/>
              </a:rPr>
              <a:t> </a:t>
            </a:r>
            <a:r>
              <a:rPr lang="en-US" sz="1350" dirty="0" err="1">
                <a:latin typeface="Arial"/>
              </a:rPr>
              <a:t>warisnya</a:t>
            </a:r>
            <a:r>
              <a:rPr lang="en-US" sz="1350" dirty="0">
                <a:latin typeface="Arial"/>
              </a:rPr>
              <a:t> </a:t>
            </a:r>
          </a:p>
        </p:txBody>
      </p:sp>
    </p:spTree>
    <p:extLst>
      <p:ext uri="{BB962C8B-B14F-4D97-AF65-F5344CB8AC3E}">
        <p14:creationId xmlns:p14="http://schemas.microsoft.com/office/powerpoint/2010/main" val="4267438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10116" y="264582"/>
            <a:ext cx="5850200" cy="617358"/>
          </a:xfrm>
          <a:prstGeom prst="rect">
            <a:avLst/>
          </a:prstGeom>
        </p:spPr>
      </p:pic>
      <p:pic>
        <p:nvPicPr>
          <p:cNvPr id="3" name="Picture 2"/>
          <p:cNvPicPr>
            <a:picLocks noChangeAspect="1"/>
          </p:cNvPicPr>
          <p:nvPr/>
        </p:nvPicPr>
        <p:blipFill>
          <a:blip r:embed="rId3"/>
          <a:stretch>
            <a:fillRect/>
          </a:stretch>
        </p:blipFill>
        <p:spPr>
          <a:xfrm>
            <a:off x="3878106" y="1805037"/>
            <a:ext cx="5450387" cy="605599"/>
          </a:xfrm>
          <a:prstGeom prst="rect">
            <a:avLst/>
          </a:prstGeom>
        </p:spPr>
      </p:pic>
      <p:pic>
        <p:nvPicPr>
          <p:cNvPr id="4" name="Picture 3"/>
          <p:cNvPicPr>
            <a:picLocks noChangeAspect="1"/>
          </p:cNvPicPr>
          <p:nvPr/>
        </p:nvPicPr>
        <p:blipFill>
          <a:blip r:embed="rId4"/>
          <a:stretch>
            <a:fillRect/>
          </a:stretch>
        </p:blipFill>
        <p:spPr>
          <a:xfrm>
            <a:off x="841294" y="5817863"/>
            <a:ext cx="2860424" cy="405692"/>
          </a:xfrm>
          <a:prstGeom prst="rect">
            <a:avLst/>
          </a:prstGeom>
        </p:spPr>
      </p:pic>
      <p:pic>
        <p:nvPicPr>
          <p:cNvPr id="5" name="Picture 4"/>
          <p:cNvPicPr>
            <a:picLocks noChangeAspect="1"/>
          </p:cNvPicPr>
          <p:nvPr/>
        </p:nvPicPr>
        <p:blipFill>
          <a:blip r:embed="rId5"/>
          <a:stretch>
            <a:fillRect/>
          </a:stretch>
        </p:blipFill>
        <p:spPr>
          <a:xfrm>
            <a:off x="3892805" y="5847261"/>
            <a:ext cx="2663458" cy="376294"/>
          </a:xfrm>
          <a:prstGeom prst="rect">
            <a:avLst/>
          </a:prstGeom>
        </p:spPr>
      </p:pic>
      <p:pic>
        <p:nvPicPr>
          <p:cNvPr id="6" name="Picture 5"/>
          <p:cNvPicPr>
            <a:picLocks noChangeAspect="1"/>
          </p:cNvPicPr>
          <p:nvPr/>
        </p:nvPicPr>
        <p:blipFill>
          <a:blip r:embed="rId6"/>
          <a:stretch>
            <a:fillRect/>
          </a:stretch>
        </p:blipFill>
        <p:spPr>
          <a:xfrm>
            <a:off x="6909039" y="5891358"/>
            <a:ext cx="2410635" cy="335137"/>
          </a:xfrm>
          <a:prstGeom prst="rect">
            <a:avLst/>
          </a:prstGeom>
        </p:spPr>
      </p:pic>
      <p:sp>
        <p:nvSpPr>
          <p:cNvPr id="7" name="Rectangle 6"/>
          <p:cNvSpPr/>
          <p:nvPr/>
        </p:nvSpPr>
        <p:spPr>
          <a:xfrm>
            <a:off x="1064718" y="1416983"/>
            <a:ext cx="2434154" cy="4409699"/>
          </a:xfrm>
          <a:prstGeom prst="rect">
            <a:avLst/>
          </a:prstGeom>
        </p:spPr>
        <p:txBody>
          <a:bodyPr lIns="0" tIns="0" rIns="0" bIns="0">
            <a:noAutofit/>
          </a:bodyPr>
          <a:lstStyle/>
          <a:p>
            <a:pPr algn="just">
              <a:lnSpc>
                <a:spcPts val="2083"/>
              </a:lnSpc>
            </a:pPr>
            <a:r>
              <a:rPr lang="en-US" sz="1350">
                <a:latin typeface="Arial"/>
              </a:rPr>
              <a:t>Rapat Harian</a:t>
            </a:r>
          </a:p>
          <a:p>
            <a:pPr algn="just">
              <a:lnSpc>
                <a:spcPts val="2083"/>
              </a:lnSpc>
            </a:pPr>
            <a:r>
              <a:rPr lang="en-US" sz="1350">
                <a:latin typeface="Arial"/>
              </a:rPr>
              <a:t>Rapat    Harian    adalah</a:t>
            </a:r>
          </a:p>
          <a:p>
            <a:pPr algn="just">
              <a:lnSpc>
                <a:spcPts val="2083"/>
              </a:lnSpc>
            </a:pPr>
            <a:r>
              <a:rPr lang="en-US" sz="1350">
                <a:latin typeface="Arial"/>
              </a:rPr>
              <a:t>rapat    Pengurus    Daerah</a:t>
            </a:r>
          </a:p>
          <a:p>
            <a:pPr algn="just">
              <a:lnSpc>
                <a:spcPts val="2083"/>
              </a:lnSpc>
            </a:pPr>
            <a:r>
              <a:rPr lang="en-US" sz="1350">
                <a:latin typeface="Arial"/>
              </a:rPr>
              <a:t>yang dihadiri oleh Ketua, Wakil-wakil Ketua bidang yang    terkait    dengan</a:t>
            </a:r>
          </a:p>
          <a:p>
            <a:pPr algn="just">
              <a:lnSpc>
                <a:spcPts val="2083"/>
              </a:lnSpc>
            </a:pPr>
            <a:r>
              <a:rPr lang="en-US" sz="1350">
                <a:latin typeface="Arial"/>
              </a:rPr>
              <a:t>agenda    rapat, Sekretaris</a:t>
            </a:r>
          </a:p>
          <a:p>
            <a:pPr algn="just">
              <a:lnSpc>
                <a:spcPts val="2083"/>
              </a:lnSpc>
            </a:pPr>
            <a:r>
              <a:rPr lang="en-US" sz="1350">
                <a:latin typeface="Arial"/>
              </a:rPr>
              <a:t>dan/atau    Wakil</a:t>
            </a:r>
          </a:p>
          <a:p>
            <a:pPr algn="just">
              <a:lnSpc>
                <a:spcPts val="2083"/>
              </a:lnSpc>
            </a:pPr>
            <a:r>
              <a:rPr lang="en-US" sz="1350">
                <a:latin typeface="Arial"/>
              </a:rPr>
              <a:t>Sekretaris, Bendahara dan/atau    Wakil</a:t>
            </a:r>
          </a:p>
          <a:p>
            <a:pPr algn="just">
              <a:lnSpc>
                <a:spcPts val="2083"/>
              </a:lnSpc>
            </a:pPr>
            <a:r>
              <a:rPr lang="en-US" sz="1350">
                <a:latin typeface="Arial"/>
              </a:rPr>
              <a:t>Bendahara.</a:t>
            </a:r>
          </a:p>
          <a:p>
            <a:pPr algn="just">
              <a:lnSpc>
                <a:spcPts val="2083"/>
              </a:lnSpc>
            </a:pPr>
            <a:r>
              <a:rPr lang="en-US" sz="1350">
                <a:latin typeface="Arial"/>
              </a:rPr>
              <a:t>Rapat Harian dilaksanakan sewaktu-waktu    atas</a:t>
            </a:r>
          </a:p>
          <a:p>
            <a:pPr algn="just">
              <a:lnSpc>
                <a:spcPts val="2083"/>
              </a:lnSpc>
            </a:pPr>
            <a:r>
              <a:rPr lang="en-US" sz="1350">
                <a:latin typeface="Arial"/>
              </a:rPr>
              <a:t>permintaan    Ketua,</a:t>
            </a:r>
          </a:p>
          <a:p>
            <a:pPr algn="just">
              <a:lnSpc>
                <a:spcPts val="2083"/>
              </a:lnSpc>
            </a:pPr>
            <a:r>
              <a:rPr lang="en-US" sz="1350">
                <a:latin typeface="Arial"/>
              </a:rPr>
              <a:t>Sekretaris atau sekurang-kurangnya 2 (dua) orang Wakil Ketua.</a:t>
            </a:r>
          </a:p>
        </p:txBody>
      </p:sp>
      <p:sp>
        <p:nvSpPr>
          <p:cNvPr id="8" name="Rectangle 7"/>
          <p:cNvSpPr/>
          <p:nvPr/>
        </p:nvSpPr>
        <p:spPr>
          <a:xfrm>
            <a:off x="4095651" y="2742833"/>
            <a:ext cx="2257766" cy="2601722"/>
          </a:xfrm>
          <a:prstGeom prst="rect">
            <a:avLst/>
          </a:prstGeom>
        </p:spPr>
        <p:txBody>
          <a:bodyPr lIns="0" tIns="0" rIns="0" bIns="0">
            <a:noAutofit/>
          </a:bodyPr>
          <a:lstStyle/>
          <a:p>
            <a:pPr algn="just">
              <a:lnSpc>
                <a:spcPts val="2083"/>
              </a:lnSpc>
            </a:pPr>
            <a:r>
              <a:rPr lang="en-US" sz="1350">
                <a:latin typeface="Arial"/>
              </a:rPr>
              <a:t>Rapat Pleno</a:t>
            </a:r>
          </a:p>
          <a:p>
            <a:pPr algn="just">
              <a:lnSpc>
                <a:spcPts val="2083"/>
              </a:lnSpc>
            </a:pPr>
            <a:r>
              <a:rPr lang="en-US" sz="1350">
                <a:latin typeface="Arial"/>
              </a:rPr>
              <a:t>Rapat Pleno adalah rapat Pengurus Daerah yang dihadiri oleh seluruh    anggota</a:t>
            </a:r>
          </a:p>
          <a:p>
            <a:pPr algn="just">
              <a:lnSpc>
                <a:spcPts val="2083"/>
              </a:lnSpc>
              <a:spcAft>
                <a:spcPts val="2836"/>
              </a:spcAft>
            </a:pPr>
            <a:r>
              <a:rPr lang="en-US" sz="1350">
                <a:latin typeface="Arial"/>
              </a:rPr>
              <a:t>Pengurus Daerah. Rapat Pleno Pengurus Daerah dilaksanakan sekurang-kurangnya sekali dalam 3 (tiga) bulan</a:t>
            </a:r>
          </a:p>
        </p:txBody>
      </p:sp>
      <p:sp>
        <p:nvSpPr>
          <p:cNvPr id="9" name="Rectangle 8"/>
          <p:cNvSpPr/>
          <p:nvPr/>
        </p:nvSpPr>
        <p:spPr>
          <a:xfrm>
            <a:off x="7103065" y="2881003"/>
            <a:ext cx="2031401" cy="2560565"/>
          </a:xfrm>
          <a:prstGeom prst="rect">
            <a:avLst/>
          </a:prstGeom>
        </p:spPr>
        <p:txBody>
          <a:bodyPr lIns="0" tIns="0" rIns="0" bIns="0">
            <a:noAutofit/>
          </a:bodyPr>
          <a:lstStyle/>
          <a:p>
            <a:pPr>
              <a:lnSpc>
                <a:spcPts val="2083"/>
              </a:lnSpc>
            </a:pPr>
            <a:r>
              <a:rPr lang="en-US" sz="1350">
                <a:latin typeface="Arial"/>
              </a:rPr>
              <a:t>Rapat Anggota Rapat    Anggota</a:t>
            </a:r>
          </a:p>
          <a:p>
            <a:pPr algn="just">
              <a:lnSpc>
                <a:spcPts val="2083"/>
              </a:lnSpc>
            </a:pPr>
            <a:r>
              <a:rPr lang="en-US" sz="1350">
                <a:latin typeface="Arial"/>
              </a:rPr>
              <a:t>adalah rapat yang dihadiri oleh seluruh anggota biasa (dari Notaris    aktif)</a:t>
            </a:r>
          </a:p>
          <a:p>
            <a:pPr algn="just">
              <a:lnSpc>
                <a:spcPts val="2083"/>
              </a:lnSpc>
            </a:pPr>
            <a:r>
              <a:rPr lang="en-US" sz="1350">
                <a:latin typeface="Arial"/>
              </a:rPr>
              <a:t>perkumpulan diluar Konferensi Daerah atau    Konferensi</a:t>
            </a:r>
          </a:p>
          <a:p>
            <a:pPr algn="just">
              <a:lnSpc>
                <a:spcPts val="2083"/>
              </a:lnSpc>
              <a:spcAft>
                <a:spcPts val="2431"/>
              </a:spcAft>
            </a:pPr>
            <a:r>
              <a:rPr lang="en-US" sz="1350">
                <a:latin typeface="Arial"/>
              </a:rPr>
              <a:t>Daerah Luar Biasa.</a:t>
            </a:r>
          </a:p>
        </p:txBody>
      </p:sp>
    </p:spTree>
    <p:extLst>
      <p:ext uri="{BB962C8B-B14F-4D97-AF65-F5344CB8AC3E}">
        <p14:creationId xmlns:p14="http://schemas.microsoft.com/office/powerpoint/2010/main" val="4289542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05969" y="1561033"/>
            <a:ext cx="2684037" cy="341017"/>
          </a:xfrm>
          <a:prstGeom prst="rect">
            <a:avLst/>
          </a:prstGeom>
        </p:spPr>
        <p:txBody>
          <a:bodyPr wrap="none" lIns="0" tIns="0" rIns="0" bIns="0">
            <a:noAutofit/>
          </a:bodyPr>
          <a:lstStyle/>
          <a:p>
            <a:r>
              <a:rPr lang="en-US" sz="2701" b="1" spc="193" dirty="0">
                <a:solidFill>
                  <a:srgbClr val="1C4867"/>
                </a:solidFill>
                <a:latin typeface="Segoe UI"/>
              </a:rPr>
              <a:t>DEWAN KEHORMATAN : </a:t>
            </a:r>
            <a:r>
              <a:rPr lang="en-US" sz="2701" b="1" spc="193" dirty="0" err="1">
                <a:solidFill>
                  <a:srgbClr val="1C4867"/>
                </a:solidFill>
                <a:latin typeface="Segoe UI"/>
              </a:rPr>
              <a:t>Pusat</a:t>
            </a:r>
            <a:r>
              <a:rPr lang="en-US" sz="2701" b="1" spc="193" dirty="0">
                <a:solidFill>
                  <a:srgbClr val="1C4867"/>
                </a:solidFill>
                <a:latin typeface="Segoe UI"/>
              </a:rPr>
              <a:t>, Wilayah, Daerah</a:t>
            </a:r>
          </a:p>
        </p:txBody>
      </p:sp>
    </p:spTree>
    <p:extLst>
      <p:ext uri="{BB962C8B-B14F-4D97-AF65-F5344CB8AC3E}">
        <p14:creationId xmlns:p14="http://schemas.microsoft.com/office/powerpoint/2010/main" val="3049346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6805" y="264582"/>
            <a:ext cx="6955565" cy="1799157"/>
          </a:xfrm>
          <a:prstGeom prst="rect">
            <a:avLst/>
          </a:prstGeom>
        </p:spPr>
      </p:pic>
      <p:sp>
        <p:nvSpPr>
          <p:cNvPr id="3" name="Rectangle 2"/>
          <p:cNvSpPr/>
          <p:nvPr/>
        </p:nvSpPr>
        <p:spPr>
          <a:xfrm>
            <a:off x="7555795" y="552682"/>
            <a:ext cx="3304334" cy="1028930"/>
          </a:xfrm>
          <a:prstGeom prst="rect">
            <a:avLst/>
          </a:prstGeom>
        </p:spPr>
        <p:txBody>
          <a:bodyPr lIns="0" tIns="0" rIns="0" bIns="0">
            <a:noAutofit/>
          </a:bodyPr>
          <a:lstStyle/>
          <a:p>
            <a:pPr indent="465468">
              <a:lnSpc>
                <a:spcPts val="2083"/>
              </a:lnSpc>
              <a:spcAft>
                <a:spcPts val="2836"/>
              </a:spcAft>
            </a:pPr>
            <a:r>
              <a:rPr lang="en-US" sz="1350">
                <a:latin typeface="Arial"/>
              </a:rPr>
              <a:t>Dewan Kehormatan mewakili Perkumpulan dalam hal pembinaan, pengawasan dan pemberian sanksi dalam penegakan Kode Etik Notaris.</a:t>
            </a:r>
          </a:p>
        </p:txBody>
      </p:sp>
      <p:sp>
        <p:nvSpPr>
          <p:cNvPr id="4" name="Rectangle 3"/>
          <p:cNvSpPr/>
          <p:nvPr/>
        </p:nvSpPr>
        <p:spPr>
          <a:xfrm>
            <a:off x="720762" y="2160753"/>
            <a:ext cx="10312815" cy="2998595"/>
          </a:xfrm>
          <a:prstGeom prst="rect">
            <a:avLst/>
          </a:prstGeom>
        </p:spPr>
        <p:txBody>
          <a:bodyPr lIns="0" tIns="0" rIns="0" bIns="0">
            <a:noAutofit/>
          </a:bodyPr>
          <a:lstStyle/>
          <a:p>
            <a:pPr marL="465468" indent="-465468">
              <a:lnSpc>
                <a:spcPts val="2083"/>
              </a:lnSpc>
              <a:spcBef>
                <a:spcPts val="2836"/>
              </a:spcBef>
              <a:spcAft>
                <a:spcPts val="810"/>
              </a:spcAft>
            </a:pPr>
            <a:r>
              <a:rPr lang="en-US" sz="1543" b="1">
                <a:solidFill>
                  <a:srgbClr val="1A9FDF"/>
                </a:solidFill>
                <a:latin typeface="Arial"/>
              </a:rPr>
              <a:t>1.    </a:t>
            </a:r>
            <a:r>
              <a:rPr lang="en-US" sz="1543" b="1">
                <a:latin typeface="Arial"/>
              </a:rPr>
              <a:t>melakukan bimbingan, pengawasan, pembinaan anggota dalam penegakan dan menjunjung tinggi Kode Etik Notaris;</a:t>
            </a:r>
          </a:p>
          <a:p>
            <a:pPr algn="just">
              <a:spcAft>
                <a:spcPts val="1215"/>
              </a:spcAft>
            </a:pPr>
            <a:r>
              <a:rPr lang="en-US" sz="1543" b="1">
                <a:solidFill>
                  <a:srgbClr val="1A9FDF"/>
                </a:solidFill>
                <a:latin typeface="Arial"/>
              </a:rPr>
              <a:t>2.    </a:t>
            </a:r>
            <a:r>
              <a:rPr lang="en-US" sz="1543" b="1">
                <a:latin typeface="Arial"/>
              </a:rPr>
              <a:t>memeriksa dan mengambil keputusan atas dugaan pelanggaran ketentuan Kode Etik Notaris;</a:t>
            </a:r>
          </a:p>
          <a:p>
            <a:pPr marL="465468" indent="-465468">
              <a:lnSpc>
                <a:spcPts val="2083"/>
              </a:lnSpc>
              <a:spcAft>
                <a:spcPts val="810"/>
              </a:spcAft>
            </a:pPr>
            <a:r>
              <a:rPr lang="en-US" sz="1543" b="1">
                <a:solidFill>
                  <a:srgbClr val="1A9FDF"/>
                </a:solidFill>
                <a:latin typeface="Arial"/>
              </a:rPr>
              <a:t>3.    </a:t>
            </a:r>
            <a:r>
              <a:rPr lang="en-US" sz="1543" b="1">
                <a:latin typeface="Arial"/>
              </a:rPr>
              <a:t>memberikan saran dan pendapat kepada Majelis Pengawas dan/atau Majelis Kehormatan Notaris atas dugaan pelanggaran Kode Etik Notaris dan jabatan Notaris;</a:t>
            </a:r>
          </a:p>
          <a:p>
            <a:pPr marL="465468" indent="-465468">
              <a:lnSpc>
                <a:spcPts val="2083"/>
              </a:lnSpc>
              <a:spcAft>
                <a:spcPts val="810"/>
              </a:spcAft>
            </a:pPr>
            <a:r>
              <a:rPr lang="en-US" sz="1543" b="1">
                <a:solidFill>
                  <a:srgbClr val="1A9FDF"/>
                </a:solidFill>
                <a:latin typeface="Arial"/>
              </a:rPr>
              <a:t>4.    </a:t>
            </a:r>
            <a:r>
              <a:rPr lang="en-US" sz="1543" b="1">
                <a:latin typeface="Arial"/>
              </a:rPr>
              <a:t>melakukan koordinasi, komunikasi, dan berhubungan secara langsung kepada anggota maupun pihak-pihak yang berhubungan dengan pelaksanaan dan penegakan Kode Etik Notaris;</a:t>
            </a:r>
          </a:p>
          <a:p>
            <a:pPr marL="465468" indent="-465468">
              <a:lnSpc>
                <a:spcPts val="2083"/>
              </a:lnSpc>
            </a:pPr>
            <a:r>
              <a:rPr lang="en-US" sz="1543" b="1">
                <a:solidFill>
                  <a:srgbClr val="1A9FDF"/>
                </a:solidFill>
                <a:latin typeface="Arial"/>
              </a:rPr>
              <a:t>5.    </a:t>
            </a:r>
            <a:r>
              <a:rPr lang="en-US" sz="1543" b="1">
                <a:latin typeface="Arial"/>
              </a:rPr>
              <a:t>Membuat peraturan dalam rangka penegakan Kode Etik Notaris bersama-sama dengan Pengurus Pusat.</a:t>
            </a:r>
          </a:p>
        </p:txBody>
      </p:sp>
    </p:spTree>
    <p:extLst>
      <p:ext uri="{BB962C8B-B14F-4D97-AF65-F5344CB8AC3E}">
        <p14:creationId xmlns:p14="http://schemas.microsoft.com/office/powerpoint/2010/main" val="6044145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9026" y="373355"/>
            <a:ext cx="5059394" cy="296920"/>
          </a:xfrm>
          <a:prstGeom prst="rect">
            <a:avLst/>
          </a:prstGeom>
        </p:spPr>
        <p:txBody>
          <a:bodyPr wrap="none" lIns="0" tIns="0" rIns="0" bIns="0">
            <a:noAutofit/>
          </a:bodyPr>
          <a:lstStyle/>
          <a:p>
            <a:r>
              <a:rPr lang="en-US" sz="2701" b="1">
                <a:latin typeface="Segoe UI"/>
              </a:rPr>
              <a:t>DEWAN KEHORMATAN PUSAT</a:t>
            </a:r>
          </a:p>
        </p:txBody>
      </p:sp>
      <p:sp>
        <p:nvSpPr>
          <p:cNvPr id="3" name="Rectangle 2"/>
          <p:cNvSpPr/>
          <p:nvPr/>
        </p:nvSpPr>
        <p:spPr>
          <a:xfrm>
            <a:off x="1261685" y="1367007"/>
            <a:ext cx="9213330" cy="3048572"/>
          </a:xfrm>
          <a:prstGeom prst="rect">
            <a:avLst/>
          </a:prstGeom>
        </p:spPr>
        <p:txBody>
          <a:bodyPr lIns="0" tIns="0" rIns="0" bIns="0">
            <a:noAutofit/>
          </a:bodyPr>
          <a:lstStyle/>
          <a:p>
            <a:pPr algn="just">
              <a:lnSpc>
                <a:spcPts val="2292"/>
              </a:lnSpc>
              <a:spcAft>
                <a:spcPts val="810"/>
              </a:spcAft>
            </a:pPr>
            <a:r>
              <a:rPr lang="en-US" sz="1640">
                <a:latin typeface="Arial"/>
              </a:rPr>
              <a:t>Perkumpulan mempunyai Dewan Kehormatan Pusat pada tingkat Nasional. Dewan Kehormatan Pusat merupakan badan yang bersifat otonom di dalam mengambil keputusan-keputusan. Dewan Kehormatan Pusat terdiri dari 7 (tujuh) orang anggota biasa yaitu sekurang-kurangnya 4 (empat) orang anggota biasa dari Notaris aktif dan sebanyak-banyaknya 3 (tiga) orang anggota biasa dari Werda notaris.</a:t>
            </a:r>
          </a:p>
          <a:p>
            <a:pPr algn="just">
              <a:lnSpc>
                <a:spcPts val="2292"/>
              </a:lnSpc>
            </a:pPr>
            <a:r>
              <a:rPr lang="en-US" sz="1640">
                <a:latin typeface="Arial"/>
              </a:rPr>
              <a:t>Dewan Kehormatan Pusat mempunyai tugas dan kewajiban untuk memberikan bimbingan dan melakukan pengawasan dalam pelaksanaan serta pentaatan Kode Etik Notaris oleh para anggota Perkumpulan. Dewan Kehormatan Pusat bertanggung jawab dan memberikan laporan pertanggungjawaban kepada Kongres atas pelaksanaan tugas dan kewajibannya.</a:t>
            </a:r>
          </a:p>
        </p:txBody>
      </p:sp>
    </p:spTree>
    <p:extLst>
      <p:ext uri="{BB962C8B-B14F-4D97-AF65-F5344CB8AC3E}">
        <p14:creationId xmlns:p14="http://schemas.microsoft.com/office/powerpoint/2010/main" val="10813077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989" y="455669"/>
            <a:ext cx="7743431" cy="364535"/>
          </a:xfrm>
          <a:prstGeom prst="rect">
            <a:avLst/>
          </a:prstGeom>
        </p:spPr>
        <p:txBody>
          <a:bodyPr wrap="none" lIns="0" tIns="0" rIns="0" bIns="0">
            <a:noAutofit/>
          </a:bodyPr>
          <a:lstStyle/>
          <a:p>
            <a:pPr>
              <a:spcAft>
                <a:spcPts val="1823"/>
              </a:spcAft>
            </a:pPr>
            <a:r>
              <a:rPr lang="en-US" sz="3279" b="1" spc="193">
                <a:latin typeface="Segoe UI"/>
              </a:rPr>
              <a:t>WEWENANG DEWAN KEHORMATAN</a:t>
            </a:r>
          </a:p>
        </p:txBody>
      </p:sp>
      <p:sp>
        <p:nvSpPr>
          <p:cNvPr id="3" name="Rectangle 2"/>
          <p:cNvSpPr/>
          <p:nvPr/>
        </p:nvSpPr>
        <p:spPr>
          <a:xfrm>
            <a:off x="1164672" y="1114184"/>
            <a:ext cx="9313283" cy="4738956"/>
          </a:xfrm>
          <a:prstGeom prst="rect">
            <a:avLst/>
          </a:prstGeom>
        </p:spPr>
        <p:txBody>
          <a:bodyPr lIns="0" tIns="0" rIns="0" bIns="0">
            <a:noAutofit/>
          </a:bodyPr>
          <a:lstStyle/>
          <a:p>
            <a:pPr marL="463998" indent="-428720" algn="just">
              <a:lnSpc>
                <a:spcPts val="2037"/>
              </a:lnSpc>
              <a:spcBef>
                <a:spcPts val="1823"/>
              </a:spcBef>
              <a:spcAft>
                <a:spcPts val="810"/>
              </a:spcAft>
            </a:pPr>
            <a:r>
              <a:rPr lang="en-US" sz="1640">
                <a:solidFill>
                  <a:srgbClr val="1A9FDF"/>
                </a:solidFill>
                <a:latin typeface="Arial"/>
              </a:rPr>
              <a:t>1.    </a:t>
            </a:r>
            <a:r>
              <a:rPr lang="en-US" sz="1640">
                <a:latin typeface="Arial"/>
              </a:rPr>
              <a:t>Memberikan dan menyampaikan usul serta saran yang berhubungan dengan Kode Etik Notaris dan pembinaan rasa kebersamaan profesi </a:t>
            </a:r>
            <a:r>
              <a:rPr lang="en-US" sz="1350" b="1" i="1" spc="96">
                <a:latin typeface="Arial"/>
              </a:rPr>
              <a:t>(corpsgeest)</a:t>
            </a:r>
            <a:r>
              <a:rPr lang="en-US" sz="1640">
                <a:latin typeface="Arial"/>
              </a:rPr>
              <a:t> kepada Pengurus Pusat;</a:t>
            </a:r>
          </a:p>
          <a:p>
            <a:pPr marL="463998" indent="-428720" algn="just">
              <a:lnSpc>
                <a:spcPts val="2037"/>
              </a:lnSpc>
              <a:spcAft>
                <a:spcPts val="810"/>
              </a:spcAft>
            </a:pPr>
            <a:r>
              <a:rPr lang="en-US" sz="1640">
                <a:solidFill>
                  <a:srgbClr val="1A9FDF"/>
                </a:solidFill>
                <a:latin typeface="Arial"/>
              </a:rPr>
              <a:t>2.    </a:t>
            </a:r>
            <a:r>
              <a:rPr lang="en-US" sz="1640">
                <a:latin typeface="Arial"/>
              </a:rPr>
              <a:t>Memberikan peringatan, baik secara tertulis maupun lisan secara langsung kepada para anggota biasa (dari Notaris aktif) yang melakukan pelanggaran atau melakukan perbuatan yang tidak sesuai dengan Kode Etik Notaris atau bertentangan dengan rasakebersamaan profesi;</a:t>
            </a:r>
          </a:p>
          <a:p>
            <a:pPr marL="463998" indent="-428720" algn="just">
              <a:lnSpc>
                <a:spcPts val="2060"/>
              </a:lnSpc>
              <a:spcAft>
                <a:spcPts val="810"/>
              </a:spcAft>
            </a:pPr>
            <a:r>
              <a:rPr lang="en-US" sz="1640">
                <a:solidFill>
                  <a:srgbClr val="1A9FDF"/>
                </a:solidFill>
                <a:latin typeface="Arial"/>
              </a:rPr>
              <a:t>3.    </a:t>
            </a:r>
            <a:r>
              <a:rPr lang="en-US" sz="1640">
                <a:latin typeface="Arial"/>
              </a:rPr>
              <a:t>Memberitahukan tentang pelanggaran tersebut kepada Pengurus Pusat, Pengurus Wilayah, Dewan Kehormatan Wilayah, PengurusDaerah, dan Dewan Kehormatan Daerah;</a:t>
            </a:r>
          </a:p>
          <a:p>
            <a:pPr marL="463998" indent="-428720" algn="just">
              <a:lnSpc>
                <a:spcPts val="2037"/>
              </a:lnSpc>
              <a:spcAft>
                <a:spcPts val="810"/>
              </a:spcAft>
            </a:pPr>
            <a:r>
              <a:rPr lang="en-US" sz="1640">
                <a:solidFill>
                  <a:srgbClr val="1A9FDF"/>
                </a:solidFill>
                <a:latin typeface="Arial"/>
              </a:rPr>
              <a:t>4.    </a:t>
            </a:r>
            <a:r>
              <a:rPr lang="en-US" sz="1640">
                <a:latin typeface="Arial"/>
              </a:rPr>
              <a:t>Mengusulkan kepada Pengurus Pusat untuk melakukan pemberhentian sementara </a:t>
            </a:r>
            <a:r>
              <a:rPr lang="en-US" sz="1350" b="1" i="1" spc="96">
                <a:latin typeface="Arial"/>
              </a:rPr>
              <a:t>(schorsing)</a:t>
            </a:r>
            <a:r>
              <a:rPr lang="en-US" sz="1640">
                <a:latin typeface="Arial"/>
              </a:rPr>
              <a:t> dari anggota perkumpulan yang melakukan pelanggaran terhadap Kode Etik Notaris;</a:t>
            </a:r>
          </a:p>
          <a:p>
            <a:pPr marL="463998" indent="-428720" algn="just">
              <a:spcAft>
                <a:spcPts val="1215"/>
              </a:spcAft>
            </a:pPr>
            <a:r>
              <a:rPr lang="en-US" sz="1640">
                <a:solidFill>
                  <a:srgbClr val="1A9FDF"/>
                </a:solidFill>
                <a:latin typeface="Arial"/>
              </a:rPr>
              <a:t>5.    </a:t>
            </a:r>
            <a:r>
              <a:rPr lang="en-US" sz="1640">
                <a:latin typeface="Arial"/>
              </a:rPr>
              <a:t>Menolak atau menerima pengaduan atas pelanggaran Kode Etik Notaris.</a:t>
            </a:r>
          </a:p>
          <a:p>
            <a:pPr marL="463998" indent="-428720" algn="just"/>
            <a:r>
              <a:rPr lang="en-US" sz="1640">
                <a:solidFill>
                  <a:srgbClr val="1A9FDF"/>
                </a:solidFill>
                <a:latin typeface="Arial"/>
              </a:rPr>
              <a:t>6.    </a:t>
            </a:r>
            <a:r>
              <a:rPr lang="en-US" sz="1640">
                <a:latin typeface="Arial"/>
              </a:rPr>
              <a:t>Bersama-sama Pengurus Pusat menyelenggarakan Ujian Kode Etik Notaris.</a:t>
            </a:r>
          </a:p>
        </p:txBody>
      </p:sp>
    </p:spTree>
    <p:extLst>
      <p:ext uri="{BB962C8B-B14F-4D97-AF65-F5344CB8AC3E}">
        <p14:creationId xmlns:p14="http://schemas.microsoft.com/office/powerpoint/2010/main" val="9252126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558" y="423332"/>
            <a:ext cx="7722852" cy="329257"/>
          </a:xfrm>
          <a:prstGeom prst="rect">
            <a:avLst/>
          </a:prstGeom>
        </p:spPr>
        <p:txBody>
          <a:bodyPr wrap="none" lIns="0" tIns="0" rIns="0" bIns="0">
            <a:noAutofit/>
          </a:bodyPr>
          <a:lstStyle/>
          <a:p>
            <a:r>
              <a:rPr lang="en-US" sz="2990" b="1">
                <a:latin typeface="Segoe UI"/>
              </a:rPr>
              <a:t>SYARAT MENJADI DEWAN KEHORMATAN</a:t>
            </a:r>
          </a:p>
        </p:txBody>
      </p:sp>
      <p:sp>
        <p:nvSpPr>
          <p:cNvPr id="3" name="Rectangle 2"/>
          <p:cNvSpPr/>
          <p:nvPr/>
        </p:nvSpPr>
        <p:spPr>
          <a:xfrm>
            <a:off x="1176431" y="1120064"/>
            <a:ext cx="9304464" cy="4436157"/>
          </a:xfrm>
          <a:prstGeom prst="rect">
            <a:avLst/>
          </a:prstGeom>
        </p:spPr>
        <p:txBody>
          <a:bodyPr lIns="0" tIns="0" rIns="0" bIns="0">
            <a:noAutofit/>
          </a:bodyPr>
          <a:lstStyle/>
          <a:p>
            <a:pPr marL="84764" algn="just">
              <a:lnSpc>
                <a:spcPts val="2292"/>
              </a:lnSpc>
              <a:spcAft>
                <a:spcPts val="810"/>
              </a:spcAft>
            </a:pPr>
            <a:r>
              <a:rPr lang="en-US" sz="1640">
                <a:latin typeface="Arial"/>
              </a:rPr>
              <a:t>Yang dapat diangkat menjadi anggota Dewan Kehormatan Pusat adalah anggota biasa baik dari Notaris aktif maupun werda Notaris yang:</a:t>
            </a:r>
          </a:p>
          <a:p>
            <a:pPr marL="84764" algn="just">
              <a:spcAft>
                <a:spcPts val="1418"/>
              </a:spcAft>
            </a:pPr>
            <a:r>
              <a:rPr lang="en-US" sz="1640">
                <a:solidFill>
                  <a:srgbClr val="1A9FDF"/>
                </a:solidFill>
                <a:latin typeface="Arial"/>
              </a:rPr>
              <a:t>1.    </a:t>
            </a:r>
            <a:r>
              <a:rPr lang="en-US" sz="1640">
                <a:latin typeface="Arial"/>
              </a:rPr>
              <a:t>telah menjabat sebagai Notaris sekurang-kurangnya 10 (sepuluh) tahun;</a:t>
            </a:r>
          </a:p>
          <a:p>
            <a:pPr marL="452239" indent="-367475">
              <a:lnSpc>
                <a:spcPts val="2292"/>
              </a:lnSpc>
              <a:spcAft>
                <a:spcPts val="810"/>
              </a:spcAft>
            </a:pPr>
            <a:r>
              <a:rPr lang="en-US" sz="1640">
                <a:solidFill>
                  <a:srgbClr val="1A9FDF"/>
                </a:solidFill>
                <a:latin typeface="Arial"/>
              </a:rPr>
              <a:t>2.    </a:t>
            </a:r>
            <a:r>
              <a:rPr lang="en-US" sz="1640">
                <a:latin typeface="Arial"/>
              </a:rPr>
              <a:t>senantiasa mentaati peraturan Perkumpulan dan Kode Etik Notaris serta peraturan perundang-undangan yang berlaku;</a:t>
            </a:r>
          </a:p>
          <a:p>
            <a:pPr marL="452239" indent="-367475">
              <a:lnSpc>
                <a:spcPts val="2292"/>
              </a:lnSpc>
              <a:spcAft>
                <a:spcPts val="810"/>
              </a:spcAft>
            </a:pPr>
            <a:r>
              <a:rPr lang="en-US" sz="1640">
                <a:solidFill>
                  <a:srgbClr val="1A9FDF"/>
                </a:solidFill>
                <a:latin typeface="Arial"/>
              </a:rPr>
              <a:t>3.    </a:t>
            </a:r>
            <a:r>
              <a:rPr lang="en-US" sz="1640">
                <a:latin typeface="Arial"/>
              </a:rPr>
              <a:t>berdedikasi tinggi, berjasa dan loyal serta mempunyai rasa kepedulian yang tinggi kepada Perkumpulan.</a:t>
            </a:r>
          </a:p>
          <a:p>
            <a:pPr marL="84764" algn="just">
              <a:lnSpc>
                <a:spcPts val="2292"/>
              </a:lnSpc>
            </a:pPr>
            <a:r>
              <a:rPr lang="en-US" sz="1640">
                <a:latin typeface="Arial"/>
              </a:rPr>
              <a:t>Pemilihan Dewan Kehormatan Pusat dalam Kongres dilaksanakan oleh anggota biasa (dari Notaris aktif) secara langsung, umum, bebas dan rahasia. Dewan Kehormatan Pusat terpilih dilantik oleh Presidium Kongres. Dewan Kehormatan Pusat dipilih dan ditetapkan oleh Kongres untuk masa jabatan 3 (tiga) tahun dan selanjutnya dapat dipilih kembali setelah masa jabatannya berakhir untuk 1 (satu) kali masa jabatan berikutnya.</a:t>
            </a:r>
          </a:p>
        </p:txBody>
      </p:sp>
    </p:spTree>
    <p:extLst>
      <p:ext uri="{BB962C8B-B14F-4D97-AF65-F5344CB8AC3E}">
        <p14:creationId xmlns:p14="http://schemas.microsoft.com/office/powerpoint/2010/main" val="34417495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5414" y="726131"/>
            <a:ext cx="6217675" cy="329257"/>
          </a:xfrm>
          <a:prstGeom prst="rect">
            <a:avLst/>
          </a:prstGeom>
        </p:spPr>
        <p:txBody>
          <a:bodyPr wrap="none" lIns="0" tIns="0" rIns="0" bIns="0">
            <a:noAutofit/>
          </a:bodyPr>
          <a:lstStyle/>
          <a:p>
            <a:r>
              <a:rPr lang="en-US" sz="2990" b="1">
                <a:latin typeface="Segoe UI"/>
              </a:rPr>
              <a:t>DEWAN KEHORMATAN WILAYAH</a:t>
            </a:r>
          </a:p>
        </p:txBody>
      </p:sp>
      <p:sp>
        <p:nvSpPr>
          <p:cNvPr id="3" name="Rectangle 2"/>
          <p:cNvSpPr/>
          <p:nvPr/>
        </p:nvSpPr>
        <p:spPr>
          <a:xfrm>
            <a:off x="1255805" y="2043161"/>
            <a:ext cx="9225089" cy="2004943"/>
          </a:xfrm>
          <a:prstGeom prst="rect">
            <a:avLst/>
          </a:prstGeom>
        </p:spPr>
        <p:txBody>
          <a:bodyPr lIns="0" tIns="0" rIns="0" bIns="0">
            <a:noAutofit/>
          </a:bodyPr>
          <a:lstStyle/>
          <a:p>
            <a:pPr algn="just">
              <a:lnSpc>
                <a:spcPts val="2292"/>
              </a:lnSpc>
            </a:pPr>
            <a:r>
              <a:rPr lang="en-US" sz="1640">
                <a:latin typeface="Arial"/>
              </a:rPr>
              <a:t>Perkumpulan mempunyai Dewan Kehormatan Wilayah pada setiap kepengurusan Pengurus Wilayah. Dewan Kehormatan Wilayah merupakan badan yang bersifat otonom di dalam mengambil keputusan. Dewan Kehormatan Wilayah terdiri dari 5 (lima) orang anggota biasa, yaitu sekurang-kurangnya 3 (tiga) orang anggota biasa dari Notaris Aktif dan sebanyak-banyaknya 2 (dua) orang anggota biasa dari Werda Notaris. Susunan Dewan Kehormatan Wilayah terdiri dari sekurang-kurangnya seorang Ketua, seorang Wakil Ketua, seorang Sekretaris.</a:t>
            </a:r>
          </a:p>
        </p:txBody>
      </p:sp>
    </p:spTree>
    <p:extLst>
      <p:ext uri="{BB962C8B-B14F-4D97-AF65-F5344CB8AC3E}">
        <p14:creationId xmlns:p14="http://schemas.microsoft.com/office/powerpoint/2010/main" val="38934417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484" y="602659"/>
            <a:ext cx="7987434" cy="296920"/>
          </a:xfrm>
          <a:prstGeom prst="rect">
            <a:avLst/>
          </a:prstGeom>
        </p:spPr>
        <p:txBody>
          <a:bodyPr wrap="none" lIns="0" tIns="0" rIns="0" bIns="0">
            <a:noAutofit/>
          </a:bodyPr>
          <a:lstStyle/>
          <a:p>
            <a:r>
              <a:rPr lang="en-US" sz="2701" b="1">
                <a:latin typeface="Segoe UI"/>
              </a:rPr>
              <a:t>WEWENANG DEWAN KEHORMATAN WILAYAH</a:t>
            </a:r>
          </a:p>
        </p:txBody>
      </p:sp>
      <p:sp>
        <p:nvSpPr>
          <p:cNvPr id="3" name="Rectangle 2"/>
          <p:cNvSpPr/>
          <p:nvPr/>
        </p:nvSpPr>
        <p:spPr>
          <a:xfrm>
            <a:off x="1164672" y="1869713"/>
            <a:ext cx="9313283" cy="3977548"/>
          </a:xfrm>
          <a:prstGeom prst="rect">
            <a:avLst/>
          </a:prstGeom>
        </p:spPr>
        <p:txBody>
          <a:bodyPr lIns="0" tIns="0" rIns="0" bIns="0">
            <a:noAutofit/>
          </a:bodyPr>
          <a:lstStyle/>
          <a:p>
            <a:pPr marL="476247" indent="-440969" algn="just">
              <a:lnSpc>
                <a:spcPts val="2292"/>
              </a:lnSpc>
              <a:spcAft>
                <a:spcPts val="810"/>
              </a:spcAft>
            </a:pPr>
            <a:r>
              <a:rPr lang="en-US" sz="1640">
                <a:solidFill>
                  <a:srgbClr val="1A9FDF"/>
                </a:solidFill>
                <a:latin typeface="Arial"/>
              </a:rPr>
              <a:t>1.    </a:t>
            </a:r>
            <a:r>
              <a:rPr lang="en-US" sz="1640">
                <a:latin typeface="Arial"/>
              </a:rPr>
              <a:t>Memberikan dan menyampaikan usul dan saran yang berhubungan dengan Kode Etik Notaris dan pembinaan rasa kebersamaan profesi </a:t>
            </a:r>
            <a:r>
              <a:rPr lang="en-US" sz="1350" b="1" i="1" spc="96">
                <a:latin typeface="Arial"/>
              </a:rPr>
              <a:t>(corpsgeest)</a:t>
            </a:r>
            <a:r>
              <a:rPr lang="en-US" sz="1640">
                <a:latin typeface="Arial"/>
              </a:rPr>
              <a:t> kepada Pengurus Wilayah;</a:t>
            </a:r>
          </a:p>
          <a:p>
            <a:pPr marL="476247" indent="-440969" algn="just">
              <a:lnSpc>
                <a:spcPts val="2292"/>
              </a:lnSpc>
              <a:spcAft>
                <a:spcPts val="810"/>
              </a:spcAft>
            </a:pPr>
            <a:r>
              <a:rPr lang="en-US" sz="1640">
                <a:solidFill>
                  <a:srgbClr val="1A9FDF"/>
                </a:solidFill>
                <a:latin typeface="Arial"/>
              </a:rPr>
              <a:t>2.    </a:t>
            </a:r>
            <a:r>
              <a:rPr lang="en-US" sz="1640">
                <a:latin typeface="Arial"/>
              </a:rPr>
              <a:t>Memberikan peringatan, baik secara tertulis maupun lisan secara langsung kepada para anggota biasa (dari Notaris aktif) di Wilayahmasing-masing yang melakukan pelanggaran atau perbuatan yang tidak sesuai dengan Kode Etik Notaris atau bertentangan dengan rasa kebersamaan profesi.</a:t>
            </a:r>
          </a:p>
          <a:p>
            <a:pPr marL="476247" indent="-440969" algn="just">
              <a:lnSpc>
                <a:spcPts val="2292"/>
              </a:lnSpc>
              <a:spcAft>
                <a:spcPts val="810"/>
              </a:spcAft>
            </a:pPr>
            <a:r>
              <a:rPr lang="en-US" sz="1640">
                <a:solidFill>
                  <a:srgbClr val="1A9FDF"/>
                </a:solidFill>
                <a:latin typeface="Arial"/>
              </a:rPr>
              <a:t>3.    </a:t>
            </a:r>
            <a:r>
              <a:rPr lang="en-US" sz="1640">
                <a:latin typeface="Arial"/>
              </a:rPr>
              <a:t>Memberitahukan tentang pelanggaran tersebut kepada Pengurus Wilayah, Pengurus Pusat dan Dewan Kehormatan Pusat;</a:t>
            </a:r>
          </a:p>
          <a:p>
            <a:pPr marL="476247" indent="-440969" algn="just">
              <a:lnSpc>
                <a:spcPts val="2292"/>
              </a:lnSpc>
            </a:pPr>
            <a:r>
              <a:rPr lang="en-US" sz="1640">
                <a:solidFill>
                  <a:srgbClr val="1A9FDF"/>
                </a:solidFill>
                <a:latin typeface="Arial"/>
              </a:rPr>
              <a:t>4.    </a:t>
            </a:r>
            <a:r>
              <a:rPr lang="en-US" sz="1640">
                <a:latin typeface="Arial"/>
              </a:rPr>
              <a:t>Mengusulkan kepada Pengurus Pusat melalui Dewan Kehormatan Pusat untuk pemberhentian sementara </a:t>
            </a:r>
            <a:r>
              <a:rPr lang="en-US" sz="1350" b="1" i="1" spc="96">
                <a:latin typeface="Arial"/>
              </a:rPr>
              <a:t>(schorsing)</a:t>
            </a:r>
            <a:r>
              <a:rPr lang="en-US" sz="1640">
                <a:latin typeface="Arial"/>
              </a:rPr>
              <a:t> anggota biasa (dari Notaris aktif) perkumpulan yang melakukan pelanggaran terhadap Kode Etik Notaris</a:t>
            </a:r>
          </a:p>
        </p:txBody>
      </p:sp>
    </p:spTree>
    <p:extLst>
      <p:ext uri="{BB962C8B-B14F-4D97-AF65-F5344CB8AC3E}">
        <p14:creationId xmlns:p14="http://schemas.microsoft.com/office/powerpoint/2010/main" val="371003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136" y="1020111"/>
            <a:ext cx="8181461" cy="446849"/>
          </a:xfrm>
          <a:prstGeom prst="rect">
            <a:avLst/>
          </a:prstGeom>
        </p:spPr>
        <p:txBody>
          <a:bodyPr wrap="none" lIns="0" tIns="0" rIns="0" bIns="0">
            <a:noAutofit/>
          </a:bodyPr>
          <a:lstStyle/>
          <a:p>
            <a:pPr>
              <a:spcAft>
                <a:spcPts val="2836"/>
              </a:spcAft>
            </a:pPr>
            <a:r>
              <a:rPr lang="en-US" sz="4340" b="1">
                <a:latin typeface="Segoe UI"/>
              </a:rPr>
              <a:t>DEWAN KEHORMATAN DAERAH</a:t>
            </a:r>
          </a:p>
        </p:txBody>
      </p:sp>
      <p:sp>
        <p:nvSpPr>
          <p:cNvPr id="3" name="Rectangle 2"/>
          <p:cNvSpPr/>
          <p:nvPr/>
        </p:nvSpPr>
        <p:spPr>
          <a:xfrm>
            <a:off x="1279323" y="1954967"/>
            <a:ext cx="9204511" cy="2539986"/>
          </a:xfrm>
          <a:prstGeom prst="rect">
            <a:avLst/>
          </a:prstGeom>
        </p:spPr>
        <p:txBody>
          <a:bodyPr lIns="0" tIns="0" rIns="0" bIns="0">
            <a:noAutofit/>
          </a:bodyPr>
          <a:lstStyle/>
          <a:p>
            <a:pPr algn="just">
              <a:lnSpc>
                <a:spcPts val="2917"/>
              </a:lnSpc>
              <a:spcBef>
                <a:spcPts val="2836"/>
              </a:spcBef>
            </a:pPr>
            <a:r>
              <a:rPr lang="en-US" sz="2315">
                <a:latin typeface="Arial"/>
              </a:rPr>
              <a:t>Perkumpulan mempunyai Dewan Kehormatan Daerah pada setiap kepengurusan Pengurus Daerah. Dewan Kehormatan Daerah merupakan badan yang bersifat otonom di dalam mengambil keputusan. Dewan Kehormatan Daerah terdiri dari 3 (tiga) orang anggota biasa, yaitu sekurang-kurangnya 2 (dua) orang anggota biasa dari Notaris aktif dan sebanyak-banyaknya 1 (satu) orang anggota biasa dari werda Notaris.</a:t>
            </a:r>
          </a:p>
        </p:txBody>
      </p:sp>
    </p:spTree>
    <p:extLst>
      <p:ext uri="{BB962C8B-B14F-4D97-AF65-F5344CB8AC3E}">
        <p14:creationId xmlns:p14="http://schemas.microsoft.com/office/powerpoint/2010/main" val="31780695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1387" y="473308"/>
            <a:ext cx="8681227" cy="329257"/>
          </a:xfrm>
          <a:prstGeom prst="rect">
            <a:avLst/>
          </a:prstGeom>
        </p:spPr>
        <p:txBody>
          <a:bodyPr wrap="none" lIns="0" tIns="0" rIns="0" bIns="0">
            <a:noAutofit/>
          </a:bodyPr>
          <a:lstStyle/>
          <a:p>
            <a:r>
              <a:rPr lang="en-US" sz="2990" b="1">
                <a:latin typeface="Segoe UI"/>
              </a:rPr>
              <a:t>WEWENANG DEWAN KEHORMATAN DAERAH</a:t>
            </a:r>
          </a:p>
        </p:txBody>
      </p:sp>
      <p:sp>
        <p:nvSpPr>
          <p:cNvPr id="3" name="Rectangle 2"/>
          <p:cNvSpPr/>
          <p:nvPr/>
        </p:nvSpPr>
        <p:spPr>
          <a:xfrm>
            <a:off x="1164672" y="1231776"/>
            <a:ext cx="9313283" cy="4515531"/>
          </a:xfrm>
          <a:prstGeom prst="rect">
            <a:avLst/>
          </a:prstGeom>
        </p:spPr>
        <p:txBody>
          <a:bodyPr lIns="0" tIns="0" rIns="0" bIns="0">
            <a:noAutofit/>
          </a:bodyPr>
          <a:lstStyle/>
          <a:p>
            <a:pPr marL="476247" indent="-440969" algn="just">
              <a:lnSpc>
                <a:spcPts val="2292"/>
              </a:lnSpc>
              <a:spcAft>
                <a:spcPts val="810"/>
              </a:spcAft>
            </a:pPr>
            <a:r>
              <a:rPr lang="en-US" sz="1640" dirty="0">
                <a:solidFill>
                  <a:srgbClr val="1A9FDF"/>
                </a:solidFill>
                <a:latin typeface="Arial"/>
              </a:rPr>
              <a:t>1.    </a:t>
            </a:r>
            <a:r>
              <a:rPr lang="en-US" sz="1640" dirty="0" err="1">
                <a:latin typeface="Arial"/>
              </a:rPr>
              <a:t>Memberikan</a:t>
            </a:r>
            <a:r>
              <a:rPr lang="en-US" sz="1640" dirty="0">
                <a:latin typeface="Arial"/>
              </a:rPr>
              <a:t> </a:t>
            </a:r>
            <a:r>
              <a:rPr lang="en-US" sz="1640" dirty="0" err="1">
                <a:latin typeface="Arial"/>
              </a:rPr>
              <a:t>dan</a:t>
            </a:r>
            <a:r>
              <a:rPr lang="en-US" sz="1640" dirty="0">
                <a:latin typeface="Arial"/>
              </a:rPr>
              <a:t> </a:t>
            </a:r>
            <a:r>
              <a:rPr lang="en-US" sz="1640" dirty="0" err="1">
                <a:latin typeface="Arial"/>
              </a:rPr>
              <a:t>menyampaikan</a:t>
            </a:r>
            <a:r>
              <a:rPr lang="en-US" sz="1640" dirty="0">
                <a:latin typeface="Arial"/>
              </a:rPr>
              <a:t> </a:t>
            </a:r>
            <a:r>
              <a:rPr lang="en-US" sz="1640" dirty="0" err="1">
                <a:latin typeface="Arial"/>
              </a:rPr>
              <a:t>usul</a:t>
            </a:r>
            <a:r>
              <a:rPr lang="en-US" sz="1640" dirty="0">
                <a:latin typeface="Arial"/>
              </a:rPr>
              <a:t> </a:t>
            </a:r>
            <a:r>
              <a:rPr lang="en-US" sz="1640" dirty="0" err="1">
                <a:latin typeface="Arial"/>
              </a:rPr>
              <a:t>dan</a:t>
            </a:r>
            <a:r>
              <a:rPr lang="en-US" sz="1640" dirty="0">
                <a:latin typeface="Arial"/>
              </a:rPr>
              <a:t> saran yang </a:t>
            </a:r>
            <a:r>
              <a:rPr lang="en-US" sz="1640" dirty="0" err="1">
                <a:latin typeface="Arial"/>
              </a:rPr>
              <a:t>berhubungan</a:t>
            </a:r>
            <a:r>
              <a:rPr lang="en-US" sz="1640" dirty="0">
                <a:latin typeface="Arial"/>
              </a:rPr>
              <a:t> </a:t>
            </a:r>
            <a:r>
              <a:rPr lang="en-US" sz="1640" dirty="0" err="1">
                <a:latin typeface="Arial"/>
              </a:rPr>
              <a:t>dengan</a:t>
            </a:r>
            <a:r>
              <a:rPr lang="en-US" sz="1640" dirty="0">
                <a:latin typeface="Arial"/>
              </a:rPr>
              <a:t> </a:t>
            </a:r>
            <a:r>
              <a:rPr lang="en-US" sz="1640" dirty="0" err="1">
                <a:latin typeface="Arial"/>
              </a:rPr>
              <a:t>Kode</a:t>
            </a:r>
            <a:r>
              <a:rPr lang="en-US" sz="1640" dirty="0">
                <a:latin typeface="Arial"/>
              </a:rPr>
              <a:t> </a:t>
            </a:r>
            <a:r>
              <a:rPr lang="en-US" sz="1640" dirty="0" err="1">
                <a:latin typeface="Arial"/>
              </a:rPr>
              <a:t>Etik</a:t>
            </a:r>
            <a:r>
              <a:rPr lang="en-US" sz="1640" dirty="0">
                <a:latin typeface="Arial"/>
              </a:rPr>
              <a:t> </a:t>
            </a:r>
            <a:r>
              <a:rPr lang="en-US" sz="1640" dirty="0" err="1">
                <a:latin typeface="Arial"/>
              </a:rPr>
              <a:t>Notaris</a:t>
            </a:r>
            <a:r>
              <a:rPr lang="en-US" sz="1640" dirty="0">
                <a:latin typeface="Arial"/>
              </a:rPr>
              <a:t> </a:t>
            </a:r>
            <a:r>
              <a:rPr lang="en-US" sz="1640" dirty="0" err="1">
                <a:latin typeface="Arial"/>
              </a:rPr>
              <a:t>dan</a:t>
            </a:r>
            <a:r>
              <a:rPr lang="en-US" sz="1640" dirty="0">
                <a:latin typeface="Arial"/>
              </a:rPr>
              <a:t> </a:t>
            </a:r>
            <a:r>
              <a:rPr lang="en-US" sz="1640" dirty="0" err="1">
                <a:latin typeface="Arial"/>
              </a:rPr>
              <a:t>pembinaan</a:t>
            </a:r>
            <a:r>
              <a:rPr lang="en-US" sz="1640" dirty="0">
                <a:latin typeface="Arial"/>
              </a:rPr>
              <a:t> rasa </a:t>
            </a:r>
            <a:r>
              <a:rPr lang="en-US" sz="1640" dirty="0" err="1">
                <a:latin typeface="Arial"/>
              </a:rPr>
              <a:t>kebersamaan</a:t>
            </a:r>
            <a:r>
              <a:rPr lang="en-US" sz="1640" dirty="0">
                <a:latin typeface="Arial"/>
              </a:rPr>
              <a:t> </a:t>
            </a:r>
            <a:r>
              <a:rPr lang="en-US" sz="1640" dirty="0" err="1">
                <a:latin typeface="Arial"/>
              </a:rPr>
              <a:t>profesi</a:t>
            </a:r>
            <a:r>
              <a:rPr lang="en-US" sz="1640" dirty="0">
                <a:latin typeface="Arial"/>
              </a:rPr>
              <a:t> </a:t>
            </a:r>
            <a:r>
              <a:rPr lang="en-US" sz="1350" b="1" i="1" spc="96" dirty="0">
                <a:latin typeface="Arial"/>
              </a:rPr>
              <a:t>(</a:t>
            </a:r>
            <a:r>
              <a:rPr lang="en-US" sz="1350" b="1" i="1" spc="96" dirty="0" err="1">
                <a:latin typeface="Arial"/>
              </a:rPr>
              <a:t>corpsgeest</a:t>
            </a:r>
            <a:r>
              <a:rPr lang="en-US" sz="1350" b="1" i="1" spc="96" dirty="0">
                <a:latin typeface="Arial"/>
              </a:rPr>
              <a:t>)</a:t>
            </a:r>
            <a:r>
              <a:rPr lang="en-US" sz="1640" dirty="0">
                <a:latin typeface="Arial"/>
              </a:rPr>
              <a:t> </a:t>
            </a:r>
            <a:r>
              <a:rPr lang="en-US" sz="1640" dirty="0" err="1">
                <a:latin typeface="Arial"/>
              </a:rPr>
              <a:t>kepada</a:t>
            </a:r>
            <a:r>
              <a:rPr lang="en-US" sz="1640" dirty="0">
                <a:latin typeface="Arial"/>
              </a:rPr>
              <a:t> </a:t>
            </a:r>
            <a:r>
              <a:rPr lang="en-US" sz="1640" dirty="0" err="1">
                <a:latin typeface="Arial"/>
              </a:rPr>
              <a:t>Pengurus</a:t>
            </a:r>
            <a:r>
              <a:rPr lang="en-US" sz="1640" dirty="0">
                <a:latin typeface="Arial"/>
              </a:rPr>
              <a:t> Daerah;</a:t>
            </a:r>
          </a:p>
          <a:p>
            <a:pPr marL="476247" indent="-440969" algn="just">
              <a:lnSpc>
                <a:spcPts val="2292"/>
              </a:lnSpc>
              <a:spcAft>
                <a:spcPts val="810"/>
              </a:spcAft>
            </a:pPr>
            <a:r>
              <a:rPr lang="en-US" sz="1640" dirty="0">
                <a:solidFill>
                  <a:srgbClr val="1A9FDF"/>
                </a:solidFill>
                <a:latin typeface="Arial"/>
              </a:rPr>
              <a:t>2.   </a:t>
            </a:r>
            <a:r>
              <a:rPr lang="en-US" sz="1640" dirty="0" err="1">
                <a:latin typeface="Arial"/>
              </a:rPr>
              <a:t>Memberikan</a:t>
            </a:r>
            <a:r>
              <a:rPr lang="en-US" sz="1640" dirty="0">
                <a:latin typeface="Arial"/>
              </a:rPr>
              <a:t> </a:t>
            </a:r>
            <a:r>
              <a:rPr lang="en-US" sz="1640" dirty="0" err="1">
                <a:latin typeface="Arial"/>
              </a:rPr>
              <a:t>peringatan</a:t>
            </a:r>
            <a:r>
              <a:rPr lang="en-US" sz="1640" dirty="0">
                <a:latin typeface="Arial"/>
              </a:rPr>
              <a:t>, </a:t>
            </a:r>
            <a:r>
              <a:rPr lang="en-US" sz="1640" dirty="0" err="1">
                <a:latin typeface="Arial"/>
              </a:rPr>
              <a:t>baik</a:t>
            </a:r>
            <a:r>
              <a:rPr lang="en-US" sz="1640" dirty="0">
                <a:latin typeface="Arial"/>
              </a:rPr>
              <a:t> </a:t>
            </a:r>
            <a:r>
              <a:rPr lang="en-US" sz="1640" dirty="0" err="1">
                <a:latin typeface="Arial"/>
              </a:rPr>
              <a:t>secara</a:t>
            </a:r>
            <a:r>
              <a:rPr lang="en-US" sz="1640" dirty="0">
                <a:latin typeface="Arial"/>
              </a:rPr>
              <a:t> </a:t>
            </a:r>
            <a:r>
              <a:rPr lang="en-US" sz="1640" dirty="0" err="1">
                <a:latin typeface="Arial"/>
              </a:rPr>
              <a:t>tertulis</a:t>
            </a:r>
            <a:r>
              <a:rPr lang="en-US" sz="1640" dirty="0">
                <a:latin typeface="Arial"/>
              </a:rPr>
              <a:t> </a:t>
            </a:r>
            <a:r>
              <a:rPr lang="en-US" sz="1640" dirty="0" err="1">
                <a:latin typeface="Arial"/>
              </a:rPr>
              <a:t>maupun</a:t>
            </a:r>
            <a:r>
              <a:rPr lang="en-US" sz="1640" dirty="0">
                <a:latin typeface="Arial"/>
              </a:rPr>
              <a:t> </a:t>
            </a:r>
            <a:r>
              <a:rPr lang="en-US" sz="1640" dirty="0" err="1">
                <a:latin typeface="Arial"/>
              </a:rPr>
              <a:t>lisan</a:t>
            </a:r>
            <a:r>
              <a:rPr lang="en-US" sz="1640" dirty="0">
                <a:latin typeface="Arial"/>
              </a:rPr>
              <a:t> </a:t>
            </a:r>
            <a:r>
              <a:rPr lang="en-US" sz="1640" dirty="0" err="1">
                <a:latin typeface="Arial"/>
              </a:rPr>
              <a:t>secara</a:t>
            </a:r>
            <a:r>
              <a:rPr lang="en-US" sz="1640" dirty="0">
                <a:latin typeface="Arial"/>
              </a:rPr>
              <a:t> </a:t>
            </a:r>
            <a:r>
              <a:rPr lang="en-US" sz="1640" dirty="0" err="1">
                <a:latin typeface="Arial"/>
              </a:rPr>
              <a:t>langsung</a:t>
            </a:r>
            <a:r>
              <a:rPr lang="en-US" sz="1640" dirty="0">
                <a:latin typeface="Arial"/>
              </a:rPr>
              <a:t> </a:t>
            </a:r>
            <a:r>
              <a:rPr lang="en-US" sz="1640" dirty="0" err="1">
                <a:latin typeface="Arial"/>
              </a:rPr>
              <a:t>kepada</a:t>
            </a:r>
            <a:r>
              <a:rPr lang="en-US" sz="1640" dirty="0">
                <a:latin typeface="Arial"/>
              </a:rPr>
              <a:t> para </a:t>
            </a:r>
            <a:r>
              <a:rPr lang="en-US" sz="1640" dirty="0" err="1">
                <a:latin typeface="Arial"/>
              </a:rPr>
              <a:t>anggota</a:t>
            </a:r>
            <a:r>
              <a:rPr lang="en-US" sz="1640" dirty="0">
                <a:latin typeface="Arial"/>
              </a:rPr>
              <a:t> </a:t>
            </a:r>
            <a:r>
              <a:rPr lang="en-US" sz="1640" dirty="0" err="1">
                <a:latin typeface="Arial"/>
              </a:rPr>
              <a:t>biasa</a:t>
            </a:r>
            <a:r>
              <a:rPr lang="en-US" sz="1640" dirty="0">
                <a:latin typeface="Arial"/>
              </a:rPr>
              <a:t> (</a:t>
            </a:r>
            <a:r>
              <a:rPr lang="en-US" sz="1640" dirty="0" err="1">
                <a:latin typeface="Arial"/>
              </a:rPr>
              <a:t>dari</a:t>
            </a:r>
            <a:r>
              <a:rPr lang="en-US" sz="1640" dirty="0">
                <a:latin typeface="Arial"/>
              </a:rPr>
              <a:t> </a:t>
            </a:r>
            <a:r>
              <a:rPr lang="en-US" sz="1640" dirty="0" err="1">
                <a:latin typeface="Arial"/>
              </a:rPr>
              <a:t>Notaris</a:t>
            </a:r>
            <a:r>
              <a:rPr lang="en-US" sz="1640" dirty="0">
                <a:latin typeface="Arial"/>
              </a:rPr>
              <a:t> </a:t>
            </a:r>
            <a:r>
              <a:rPr lang="en-US" sz="1640" dirty="0" err="1">
                <a:latin typeface="Arial"/>
              </a:rPr>
              <a:t>aktif</a:t>
            </a:r>
            <a:r>
              <a:rPr lang="en-US" sz="1640" dirty="0">
                <a:latin typeface="Arial"/>
              </a:rPr>
              <a:t>) di </a:t>
            </a:r>
            <a:r>
              <a:rPr lang="en-US" sz="1640" dirty="0" err="1">
                <a:latin typeface="Arial"/>
              </a:rPr>
              <a:t>Daerahmasing-masing</a:t>
            </a:r>
            <a:r>
              <a:rPr lang="en-US" sz="1640" dirty="0">
                <a:latin typeface="Arial"/>
              </a:rPr>
              <a:t> yang </a:t>
            </a:r>
            <a:r>
              <a:rPr lang="en-US" sz="1640" dirty="0" err="1">
                <a:latin typeface="Arial"/>
              </a:rPr>
              <a:t>melakukan</a:t>
            </a:r>
            <a:r>
              <a:rPr lang="en-US" sz="1640" dirty="0">
                <a:latin typeface="Arial"/>
              </a:rPr>
              <a:t> </a:t>
            </a:r>
            <a:r>
              <a:rPr lang="en-US" sz="1640" dirty="0" err="1">
                <a:latin typeface="Arial"/>
              </a:rPr>
              <a:t>pelanggaran</a:t>
            </a:r>
            <a:r>
              <a:rPr lang="en-US" sz="1640" dirty="0">
                <a:latin typeface="Arial"/>
              </a:rPr>
              <a:t> </a:t>
            </a:r>
            <a:r>
              <a:rPr lang="en-US" sz="1640" dirty="0" err="1">
                <a:latin typeface="Arial"/>
              </a:rPr>
              <a:t>atau</a:t>
            </a:r>
            <a:r>
              <a:rPr lang="en-US" sz="1640" dirty="0">
                <a:latin typeface="Arial"/>
              </a:rPr>
              <a:t> </a:t>
            </a:r>
            <a:r>
              <a:rPr lang="en-US" sz="1640" dirty="0" err="1">
                <a:latin typeface="Arial"/>
              </a:rPr>
              <a:t>perbuatan</a:t>
            </a:r>
            <a:r>
              <a:rPr lang="en-US" sz="1640" dirty="0">
                <a:latin typeface="Arial"/>
              </a:rPr>
              <a:t> yang </a:t>
            </a:r>
            <a:r>
              <a:rPr lang="en-US" sz="1640" dirty="0" err="1">
                <a:latin typeface="Arial"/>
              </a:rPr>
              <a:t>tidak</a:t>
            </a:r>
            <a:r>
              <a:rPr lang="en-US" sz="1640" dirty="0">
                <a:latin typeface="Arial"/>
              </a:rPr>
              <a:t> </a:t>
            </a:r>
            <a:r>
              <a:rPr lang="en-US" sz="1640" dirty="0" err="1">
                <a:latin typeface="Arial"/>
              </a:rPr>
              <a:t>sesuai</a:t>
            </a:r>
            <a:r>
              <a:rPr lang="en-US" sz="1640" dirty="0">
                <a:latin typeface="Arial"/>
              </a:rPr>
              <a:t> </a:t>
            </a:r>
            <a:r>
              <a:rPr lang="en-US" sz="1640" dirty="0" err="1">
                <a:latin typeface="Arial"/>
              </a:rPr>
              <a:t>dengan</a:t>
            </a:r>
            <a:r>
              <a:rPr lang="en-US" sz="1640" dirty="0">
                <a:latin typeface="Arial"/>
              </a:rPr>
              <a:t> </a:t>
            </a:r>
            <a:r>
              <a:rPr lang="en-US" sz="1640" dirty="0" err="1">
                <a:latin typeface="Arial"/>
              </a:rPr>
              <a:t>Kode</a:t>
            </a:r>
            <a:r>
              <a:rPr lang="en-US" sz="1640" dirty="0">
                <a:latin typeface="Arial"/>
              </a:rPr>
              <a:t> </a:t>
            </a:r>
            <a:r>
              <a:rPr lang="en-US" sz="1640" dirty="0" err="1">
                <a:latin typeface="Arial"/>
              </a:rPr>
              <a:t>Etik</a:t>
            </a:r>
            <a:r>
              <a:rPr lang="en-US" sz="1640" dirty="0">
                <a:latin typeface="Arial"/>
              </a:rPr>
              <a:t> </a:t>
            </a:r>
            <a:r>
              <a:rPr lang="en-US" sz="1640" dirty="0" err="1">
                <a:latin typeface="Arial"/>
              </a:rPr>
              <a:t>Notaris</a:t>
            </a:r>
            <a:r>
              <a:rPr lang="en-US" sz="1640" dirty="0">
                <a:latin typeface="Arial"/>
              </a:rPr>
              <a:t> </a:t>
            </a:r>
            <a:r>
              <a:rPr lang="en-US" sz="1640" dirty="0" err="1">
                <a:latin typeface="Arial"/>
              </a:rPr>
              <a:t>atau</a:t>
            </a:r>
            <a:r>
              <a:rPr lang="en-US" sz="1640" dirty="0">
                <a:latin typeface="Arial"/>
              </a:rPr>
              <a:t> </a:t>
            </a:r>
            <a:r>
              <a:rPr lang="en-US" sz="1640" dirty="0" err="1">
                <a:latin typeface="Arial"/>
              </a:rPr>
              <a:t>bertentangan</a:t>
            </a:r>
            <a:r>
              <a:rPr lang="en-US" sz="1640" dirty="0">
                <a:latin typeface="Arial"/>
              </a:rPr>
              <a:t> </a:t>
            </a:r>
            <a:r>
              <a:rPr lang="en-US" sz="1640" dirty="0" err="1">
                <a:latin typeface="Arial"/>
              </a:rPr>
              <a:t>dengan</a:t>
            </a:r>
            <a:r>
              <a:rPr lang="en-US" sz="1640" dirty="0">
                <a:latin typeface="Arial"/>
              </a:rPr>
              <a:t> rasa </a:t>
            </a:r>
            <a:r>
              <a:rPr lang="en-US" sz="1640" dirty="0" err="1">
                <a:latin typeface="Arial"/>
              </a:rPr>
              <a:t>kebersamaan</a:t>
            </a:r>
            <a:r>
              <a:rPr lang="en-US" sz="1640" dirty="0">
                <a:latin typeface="Arial"/>
              </a:rPr>
              <a:t> </a:t>
            </a:r>
            <a:r>
              <a:rPr lang="en-US" sz="1640" dirty="0" err="1">
                <a:latin typeface="Arial"/>
              </a:rPr>
              <a:t>profesi</a:t>
            </a:r>
            <a:r>
              <a:rPr lang="en-US" sz="1640" dirty="0">
                <a:latin typeface="Arial"/>
              </a:rPr>
              <a:t>.</a:t>
            </a:r>
          </a:p>
          <a:p>
            <a:pPr marL="476247" indent="-440969" algn="just">
              <a:lnSpc>
                <a:spcPts val="2292"/>
              </a:lnSpc>
              <a:spcAft>
                <a:spcPts val="810"/>
              </a:spcAft>
            </a:pPr>
            <a:r>
              <a:rPr lang="en-US" sz="1640" dirty="0">
                <a:solidFill>
                  <a:srgbClr val="1A9FDF"/>
                </a:solidFill>
                <a:latin typeface="Arial"/>
              </a:rPr>
              <a:t>3.    </a:t>
            </a:r>
            <a:r>
              <a:rPr lang="en-US" sz="1640" dirty="0" err="1">
                <a:latin typeface="Arial"/>
              </a:rPr>
              <a:t>Memberitahukan</a:t>
            </a:r>
            <a:r>
              <a:rPr lang="en-US" sz="1640" dirty="0">
                <a:latin typeface="Arial"/>
              </a:rPr>
              <a:t> </a:t>
            </a:r>
            <a:r>
              <a:rPr lang="en-US" sz="1640" dirty="0" err="1">
                <a:latin typeface="Arial"/>
              </a:rPr>
              <a:t>tentang</a:t>
            </a:r>
            <a:r>
              <a:rPr lang="en-US" sz="1640" dirty="0">
                <a:latin typeface="Arial"/>
              </a:rPr>
              <a:t> </a:t>
            </a:r>
            <a:r>
              <a:rPr lang="en-US" sz="1640" dirty="0" err="1">
                <a:latin typeface="Arial"/>
              </a:rPr>
              <a:t>pelanggaran</a:t>
            </a:r>
            <a:r>
              <a:rPr lang="en-US" sz="1640" dirty="0">
                <a:latin typeface="Arial"/>
              </a:rPr>
              <a:t> </a:t>
            </a:r>
            <a:r>
              <a:rPr lang="en-US" sz="1640" dirty="0" err="1">
                <a:latin typeface="Arial"/>
              </a:rPr>
              <a:t>tersebut</a:t>
            </a:r>
            <a:r>
              <a:rPr lang="en-US" sz="1640" dirty="0">
                <a:latin typeface="Arial"/>
              </a:rPr>
              <a:t> </a:t>
            </a:r>
            <a:r>
              <a:rPr lang="en-US" sz="1640" dirty="0" err="1">
                <a:latin typeface="Arial"/>
              </a:rPr>
              <a:t>kepada</a:t>
            </a:r>
            <a:r>
              <a:rPr lang="en-US" sz="1640" dirty="0">
                <a:latin typeface="Arial"/>
              </a:rPr>
              <a:t> </a:t>
            </a:r>
            <a:r>
              <a:rPr lang="en-US" sz="1640" dirty="0" err="1">
                <a:latin typeface="Arial"/>
              </a:rPr>
              <a:t>Pengurus</a:t>
            </a:r>
            <a:r>
              <a:rPr lang="en-US" sz="1640" dirty="0">
                <a:latin typeface="Arial"/>
              </a:rPr>
              <a:t> Daerah, </a:t>
            </a:r>
            <a:r>
              <a:rPr lang="en-US" sz="1640" dirty="0" err="1">
                <a:latin typeface="Arial"/>
              </a:rPr>
              <a:t>Pengurus</a:t>
            </a:r>
            <a:r>
              <a:rPr lang="en-US" sz="1640" dirty="0">
                <a:latin typeface="Arial"/>
              </a:rPr>
              <a:t> Wilayah, </a:t>
            </a:r>
            <a:r>
              <a:rPr lang="en-US" sz="1640" dirty="0" err="1">
                <a:latin typeface="Arial"/>
              </a:rPr>
              <a:t>Dewan</a:t>
            </a:r>
            <a:r>
              <a:rPr lang="en-US" sz="1640" dirty="0">
                <a:latin typeface="Arial"/>
              </a:rPr>
              <a:t> </a:t>
            </a:r>
            <a:r>
              <a:rPr lang="en-US" sz="1640" dirty="0" err="1">
                <a:latin typeface="Arial"/>
              </a:rPr>
              <a:t>Kehormatan</a:t>
            </a:r>
            <a:r>
              <a:rPr lang="en-US" sz="1640" dirty="0">
                <a:latin typeface="Arial"/>
              </a:rPr>
              <a:t> Wilayah, </a:t>
            </a:r>
            <a:r>
              <a:rPr lang="en-US" sz="1640" dirty="0" err="1">
                <a:latin typeface="Arial"/>
              </a:rPr>
              <a:t>PengurusPusat</a:t>
            </a:r>
            <a:r>
              <a:rPr lang="en-US" sz="1640" dirty="0">
                <a:latin typeface="Arial"/>
              </a:rPr>
              <a:t> </a:t>
            </a:r>
            <a:r>
              <a:rPr lang="en-US" sz="1640" dirty="0" err="1">
                <a:latin typeface="Arial"/>
              </a:rPr>
              <a:t>dan</a:t>
            </a:r>
            <a:r>
              <a:rPr lang="en-US" sz="1640" dirty="0">
                <a:latin typeface="Arial"/>
              </a:rPr>
              <a:t> </a:t>
            </a:r>
            <a:r>
              <a:rPr lang="en-US" sz="1640" dirty="0" err="1">
                <a:latin typeface="Arial"/>
              </a:rPr>
              <a:t>Dewan</a:t>
            </a:r>
            <a:r>
              <a:rPr lang="en-US" sz="1640" dirty="0">
                <a:latin typeface="Arial"/>
              </a:rPr>
              <a:t> </a:t>
            </a:r>
            <a:r>
              <a:rPr lang="en-US" sz="1640" dirty="0" err="1">
                <a:latin typeface="Arial"/>
              </a:rPr>
              <a:t>Kehormatan</a:t>
            </a:r>
            <a:r>
              <a:rPr lang="en-US" sz="1640" dirty="0">
                <a:latin typeface="Arial"/>
              </a:rPr>
              <a:t> </a:t>
            </a:r>
            <a:r>
              <a:rPr lang="en-US" sz="1640" dirty="0" err="1">
                <a:latin typeface="Arial"/>
              </a:rPr>
              <a:t>Pusat</a:t>
            </a:r>
            <a:r>
              <a:rPr lang="en-US" sz="1640" dirty="0">
                <a:latin typeface="Arial"/>
              </a:rPr>
              <a:t>;</a:t>
            </a:r>
          </a:p>
          <a:p>
            <a:pPr marL="476247" indent="-440969" algn="just">
              <a:lnSpc>
                <a:spcPts val="2292"/>
              </a:lnSpc>
            </a:pPr>
            <a:r>
              <a:rPr lang="en-US" sz="1640" dirty="0">
                <a:solidFill>
                  <a:srgbClr val="1A9FDF"/>
                </a:solidFill>
                <a:latin typeface="Arial"/>
              </a:rPr>
              <a:t>4.  </a:t>
            </a:r>
            <a:r>
              <a:rPr lang="en-US" sz="1640" dirty="0" err="1">
                <a:latin typeface="Arial"/>
              </a:rPr>
              <a:t>Mengusulkan</a:t>
            </a:r>
            <a:r>
              <a:rPr lang="en-US" sz="1640" dirty="0">
                <a:latin typeface="Arial"/>
              </a:rPr>
              <a:t> </a:t>
            </a:r>
            <a:r>
              <a:rPr lang="en-US" sz="1640" dirty="0" err="1">
                <a:latin typeface="Arial"/>
              </a:rPr>
              <a:t>kepada</a:t>
            </a:r>
            <a:r>
              <a:rPr lang="en-US" sz="1640" dirty="0">
                <a:latin typeface="Arial"/>
              </a:rPr>
              <a:t> </a:t>
            </a:r>
            <a:r>
              <a:rPr lang="en-US" sz="1640" dirty="0" err="1">
                <a:latin typeface="Arial"/>
              </a:rPr>
              <a:t>Pengurus</a:t>
            </a:r>
            <a:r>
              <a:rPr lang="en-US" sz="1640" dirty="0">
                <a:latin typeface="Arial"/>
              </a:rPr>
              <a:t> </a:t>
            </a:r>
            <a:r>
              <a:rPr lang="en-US" sz="1640" dirty="0" err="1">
                <a:latin typeface="Arial"/>
              </a:rPr>
              <a:t>Pusat</a:t>
            </a:r>
            <a:r>
              <a:rPr lang="en-US" sz="1640" dirty="0">
                <a:latin typeface="Arial"/>
              </a:rPr>
              <a:t> </a:t>
            </a:r>
            <a:r>
              <a:rPr lang="en-US" sz="1640" dirty="0" err="1">
                <a:latin typeface="Arial"/>
              </a:rPr>
              <a:t>melalui</a:t>
            </a:r>
            <a:r>
              <a:rPr lang="en-US" sz="1640" dirty="0">
                <a:latin typeface="Arial"/>
              </a:rPr>
              <a:t> </a:t>
            </a:r>
            <a:r>
              <a:rPr lang="en-US" sz="1640" dirty="0" err="1">
                <a:latin typeface="Arial"/>
              </a:rPr>
              <a:t>Dewan</a:t>
            </a:r>
            <a:r>
              <a:rPr lang="en-US" sz="1640" dirty="0">
                <a:latin typeface="Arial"/>
              </a:rPr>
              <a:t> </a:t>
            </a:r>
            <a:r>
              <a:rPr lang="en-US" sz="1640" dirty="0" err="1">
                <a:latin typeface="Arial"/>
              </a:rPr>
              <a:t>Kehormatan</a:t>
            </a:r>
            <a:r>
              <a:rPr lang="en-US" sz="1640" dirty="0">
                <a:latin typeface="Arial"/>
              </a:rPr>
              <a:t> Wilayah </a:t>
            </a:r>
            <a:r>
              <a:rPr lang="en-US" sz="1640" dirty="0" err="1">
                <a:latin typeface="Arial"/>
              </a:rPr>
              <a:t>dan</a:t>
            </a:r>
            <a:r>
              <a:rPr lang="en-US" sz="1640" dirty="0">
                <a:latin typeface="Arial"/>
              </a:rPr>
              <a:t> </a:t>
            </a:r>
            <a:r>
              <a:rPr lang="en-US" sz="1640" dirty="0" err="1">
                <a:latin typeface="Arial"/>
              </a:rPr>
              <a:t>Dewan</a:t>
            </a:r>
            <a:r>
              <a:rPr lang="en-US" sz="1640" dirty="0">
                <a:latin typeface="Arial"/>
              </a:rPr>
              <a:t> </a:t>
            </a:r>
            <a:r>
              <a:rPr lang="en-US" sz="1640" dirty="0" err="1">
                <a:latin typeface="Arial"/>
              </a:rPr>
              <a:t>Kehormatan</a:t>
            </a:r>
            <a:r>
              <a:rPr lang="en-US" sz="1640" dirty="0">
                <a:latin typeface="Arial"/>
              </a:rPr>
              <a:t> </a:t>
            </a:r>
            <a:r>
              <a:rPr lang="en-US" sz="1640" dirty="0" err="1">
                <a:latin typeface="Arial"/>
              </a:rPr>
              <a:t>Pusat</a:t>
            </a:r>
            <a:r>
              <a:rPr lang="en-US" sz="1640" dirty="0">
                <a:latin typeface="Arial"/>
              </a:rPr>
              <a:t> </a:t>
            </a:r>
            <a:r>
              <a:rPr lang="en-US" sz="1640" dirty="0" err="1">
                <a:latin typeface="Arial"/>
              </a:rPr>
              <a:t>untuk</a:t>
            </a:r>
            <a:r>
              <a:rPr lang="en-US" sz="1640" dirty="0">
                <a:latin typeface="Arial"/>
              </a:rPr>
              <a:t> </a:t>
            </a:r>
            <a:r>
              <a:rPr lang="en-US" sz="1640" dirty="0" err="1">
                <a:latin typeface="Arial"/>
              </a:rPr>
              <a:t>pemberhentian</a:t>
            </a:r>
            <a:r>
              <a:rPr lang="en-US" sz="1640" dirty="0">
                <a:latin typeface="Arial"/>
              </a:rPr>
              <a:t> </a:t>
            </a:r>
            <a:r>
              <a:rPr lang="en-US" sz="1640" dirty="0" err="1">
                <a:latin typeface="Arial"/>
              </a:rPr>
              <a:t>sementara</a:t>
            </a:r>
            <a:r>
              <a:rPr lang="en-US" sz="1640" dirty="0">
                <a:latin typeface="Arial"/>
              </a:rPr>
              <a:t> </a:t>
            </a:r>
            <a:r>
              <a:rPr lang="en-US" sz="1350" b="1" i="1" spc="96" dirty="0">
                <a:latin typeface="Arial"/>
              </a:rPr>
              <a:t>(</a:t>
            </a:r>
            <a:r>
              <a:rPr lang="en-US" sz="1350" b="1" i="1" spc="96" dirty="0" err="1">
                <a:latin typeface="Arial"/>
              </a:rPr>
              <a:t>schorsing</a:t>
            </a:r>
            <a:r>
              <a:rPr lang="en-US" sz="1350" b="1" i="1" spc="96" dirty="0">
                <a:latin typeface="Arial"/>
              </a:rPr>
              <a:t>)</a:t>
            </a:r>
            <a:r>
              <a:rPr lang="en-US" sz="1640" dirty="0">
                <a:latin typeface="Arial"/>
              </a:rPr>
              <a:t> </a:t>
            </a:r>
            <a:r>
              <a:rPr lang="en-US" sz="1640" dirty="0" err="1">
                <a:latin typeface="Arial"/>
              </a:rPr>
              <a:t>anggota</a:t>
            </a:r>
            <a:r>
              <a:rPr lang="en-US" sz="1640" dirty="0">
                <a:latin typeface="Arial"/>
              </a:rPr>
              <a:t> </a:t>
            </a:r>
            <a:r>
              <a:rPr lang="en-US" sz="1640" dirty="0" err="1">
                <a:latin typeface="Arial"/>
              </a:rPr>
              <a:t>biasa</a:t>
            </a:r>
            <a:r>
              <a:rPr lang="en-US" sz="1640" dirty="0">
                <a:latin typeface="Arial"/>
              </a:rPr>
              <a:t> (</a:t>
            </a:r>
            <a:r>
              <a:rPr lang="en-US" sz="1640" dirty="0" err="1">
                <a:latin typeface="Arial"/>
              </a:rPr>
              <a:t>dari</a:t>
            </a:r>
            <a:r>
              <a:rPr lang="en-US" sz="1640" dirty="0">
                <a:latin typeface="Arial"/>
              </a:rPr>
              <a:t> </a:t>
            </a:r>
            <a:r>
              <a:rPr lang="en-US" sz="1640" dirty="0" err="1">
                <a:latin typeface="Arial"/>
              </a:rPr>
              <a:t>Notaris</a:t>
            </a:r>
            <a:r>
              <a:rPr lang="en-US" sz="1640" dirty="0">
                <a:latin typeface="Arial"/>
              </a:rPr>
              <a:t> </a:t>
            </a:r>
            <a:r>
              <a:rPr lang="en-US" sz="1640" dirty="0" err="1">
                <a:latin typeface="Arial"/>
              </a:rPr>
              <a:t>aktif</a:t>
            </a:r>
            <a:r>
              <a:rPr lang="en-US" sz="1640" dirty="0">
                <a:latin typeface="Arial"/>
              </a:rPr>
              <a:t>) </a:t>
            </a:r>
            <a:r>
              <a:rPr lang="en-US" sz="1640" dirty="0" err="1">
                <a:latin typeface="Arial"/>
              </a:rPr>
              <a:t>perkumpulan</a:t>
            </a:r>
            <a:r>
              <a:rPr lang="en-US" sz="1640" dirty="0">
                <a:latin typeface="Arial"/>
              </a:rPr>
              <a:t> yang </a:t>
            </a:r>
            <a:r>
              <a:rPr lang="en-US" sz="1640" dirty="0" err="1">
                <a:latin typeface="Arial"/>
              </a:rPr>
              <a:t>melakukan</a:t>
            </a:r>
            <a:r>
              <a:rPr lang="en-US" sz="1640" dirty="0">
                <a:latin typeface="Arial"/>
              </a:rPr>
              <a:t> </a:t>
            </a:r>
            <a:r>
              <a:rPr lang="en-US" sz="1640" dirty="0" err="1">
                <a:latin typeface="Arial"/>
              </a:rPr>
              <a:t>pelanggaran</a:t>
            </a:r>
            <a:r>
              <a:rPr lang="en-US" sz="1640" dirty="0">
                <a:latin typeface="Arial"/>
              </a:rPr>
              <a:t> </a:t>
            </a:r>
            <a:r>
              <a:rPr lang="en-US" sz="1640" dirty="0" err="1">
                <a:latin typeface="Arial"/>
              </a:rPr>
              <a:t>terhadap</a:t>
            </a:r>
            <a:r>
              <a:rPr lang="en-US" sz="1640" dirty="0">
                <a:latin typeface="Arial"/>
              </a:rPr>
              <a:t> </a:t>
            </a:r>
            <a:r>
              <a:rPr lang="en-US" sz="1640" dirty="0" err="1">
                <a:latin typeface="Arial"/>
              </a:rPr>
              <a:t>Kode</a:t>
            </a:r>
            <a:r>
              <a:rPr lang="en-US" sz="1640" dirty="0">
                <a:latin typeface="Arial"/>
              </a:rPr>
              <a:t> </a:t>
            </a:r>
            <a:r>
              <a:rPr lang="en-US" sz="1640" dirty="0" err="1">
                <a:latin typeface="Arial"/>
              </a:rPr>
              <a:t>Etik</a:t>
            </a:r>
            <a:r>
              <a:rPr lang="en-US" sz="1640" dirty="0">
                <a:latin typeface="Arial"/>
              </a:rPr>
              <a:t> </a:t>
            </a:r>
            <a:r>
              <a:rPr lang="en-US" sz="1640" dirty="0" err="1">
                <a:latin typeface="Arial"/>
              </a:rPr>
              <a:t>Notaris</a:t>
            </a:r>
            <a:r>
              <a:rPr lang="en-US" sz="1640" dirty="0">
                <a:latin typeface="Arial"/>
              </a:rPr>
              <a:t>.</a:t>
            </a:r>
          </a:p>
        </p:txBody>
      </p:sp>
    </p:spTree>
    <p:extLst>
      <p:ext uri="{BB962C8B-B14F-4D97-AF65-F5344CB8AC3E}">
        <p14:creationId xmlns:p14="http://schemas.microsoft.com/office/powerpoint/2010/main" val="2461046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6658" y="2651698"/>
            <a:ext cx="7813986" cy="857983"/>
          </a:xfrm>
          <a:prstGeom prst="rect">
            <a:avLst/>
          </a:prstGeom>
          <a:solidFill>
            <a:srgbClr val="2CB0E8"/>
          </a:solidFill>
        </p:spPr>
        <p:txBody>
          <a:bodyPr wrap="none" lIns="0" tIns="0" rIns="0" bIns="0">
            <a:noAutofit/>
          </a:bodyPr>
          <a:lstStyle/>
          <a:p>
            <a:pPr algn="ctr"/>
            <a:r>
              <a:rPr lang="en-US" sz="4437" b="1" dirty="0">
                <a:solidFill>
                  <a:srgbClr val="FFFFFF"/>
                </a:solidFill>
                <a:latin typeface="Segoe UI"/>
              </a:rPr>
              <a:t>MAHKAMAH PERKUMPULAN</a:t>
            </a:r>
          </a:p>
        </p:txBody>
      </p:sp>
    </p:spTree>
    <p:extLst>
      <p:ext uri="{BB962C8B-B14F-4D97-AF65-F5344CB8AC3E}">
        <p14:creationId xmlns:p14="http://schemas.microsoft.com/office/powerpoint/2010/main" val="32551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882" y="843723"/>
            <a:ext cx="5291638" cy="329257"/>
          </a:xfrm>
          <a:prstGeom prst="rect">
            <a:avLst/>
          </a:prstGeom>
        </p:spPr>
        <p:txBody>
          <a:bodyPr wrap="none" lIns="0" tIns="0" rIns="0" bIns="0">
            <a:noAutofit/>
          </a:bodyPr>
          <a:lstStyle/>
          <a:p>
            <a:pPr>
              <a:spcAft>
                <a:spcPts val="5874"/>
              </a:spcAft>
            </a:pPr>
            <a:r>
              <a:rPr lang="en-US" sz="2797" b="1">
                <a:latin typeface="Arial"/>
              </a:rPr>
              <a:t>MAHKAMAH PERKUMPULAN</a:t>
            </a:r>
          </a:p>
        </p:txBody>
      </p:sp>
      <p:sp>
        <p:nvSpPr>
          <p:cNvPr id="3" name="Rectangle 2"/>
          <p:cNvSpPr/>
          <p:nvPr/>
        </p:nvSpPr>
        <p:spPr>
          <a:xfrm>
            <a:off x="1261685" y="2201910"/>
            <a:ext cx="9204511" cy="2542926"/>
          </a:xfrm>
          <a:prstGeom prst="rect">
            <a:avLst/>
          </a:prstGeom>
        </p:spPr>
        <p:txBody>
          <a:bodyPr lIns="0" tIns="0" rIns="0" bIns="0">
            <a:noAutofit/>
          </a:bodyPr>
          <a:lstStyle/>
          <a:p>
            <a:pPr algn="just">
              <a:lnSpc>
                <a:spcPts val="2917"/>
              </a:lnSpc>
              <a:spcBef>
                <a:spcPts val="5874"/>
              </a:spcBef>
            </a:pPr>
            <a:r>
              <a:rPr lang="en-US" sz="2315" dirty="0" err="1">
                <a:latin typeface="Arial"/>
              </a:rPr>
              <a:t>Mahkamah</a:t>
            </a:r>
            <a:r>
              <a:rPr lang="en-US" sz="2315" dirty="0">
                <a:latin typeface="Arial"/>
              </a:rPr>
              <a:t> </a:t>
            </a:r>
            <a:r>
              <a:rPr lang="en-US" sz="2315" dirty="0" err="1">
                <a:latin typeface="Arial"/>
              </a:rPr>
              <a:t>Perkumpulan</a:t>
            </a:r>
            <a:r>
              <a:rPr lang="en-US" sz="2315" dirty="0">
                <a:latin typeface="Arial"/>
              </a:rPr>
              <a:t> </a:t>
            </a:r>
            <a:r>
              <a:rPr lang="en-US" sz="2315" dirty="0" err="1">
                <a:latin typeface="Arial"/>
              </a:rPr>
              <a:t>adalah</a:t>
            </a:r>
            <a:r>
              <a:rPr lang="en-US" sz="2315" dirty="0">
                <a:latin typeface="Arial"/>
              </a:rPr>
              <a:t> </a:t>
            </a:r>
            <a:r>
              <a:rPr lang="en-US" sz="2315" dirty="0" err="1">
                <a:latin typeface="Arial"/>
              </a:rPr>
              <a:t>alat</a:t>
            </a:r>
            <a:r>
              <a:rPr lang="en-US" sz="2315" dirty="0">
                <a:latin typeface="Arial"/>
              </a:rPr>
              <a:t> </a:t>
            </a:r>
            <a:r>
              <a:rPr lang="en-US" sz="2315" dirty="0" err="1">
                <a:latin typeface="Arial"/>
              </a:rPr>
              <a:t>perlengkapan</a:t>
            </a:r>
            <a:r>
              <a:rPr lang="en-US" sz="2315" dirty="0">
                <a:latin typeface="Arial"/>
              </a:rPr>
              <a:t> </a:t>
            </a:r>
            <a:r>
              <a:rPr lang="en-US" sz="2315" dirty="0" err="1">
                <a:latin typeface="Arial"/>
              </a:rPr>
              <a:t>Perkumpulan</a:t>
            </a:r>
            <a:r>
              <a:rPr lang="en-US" sz="2315" dirty="0">
                <a:latin typeface="Arial"/>
              </a:rPr>
              <a:t> yang </a:t>
            </a:r>
            <a:r>
              <a:rPr lang="en-US" sz="2315" dirty="0" err="1">
                <a:latin typeface="Arial"/>
              </a:rPr>
              <a:t>bertugas</a:t>
            </a:r>
            <a:r>
              <a:rPr lang="en-US" sz="2315" dirty="0">
                <a:latin typeface="Arial"/>
              </a:rPr>
              <a:t> </a:t>
            </a:r>
            <a:r>
              <a:rPr lang="en-US" sz="2315" dirty="0" err="1">
                <a:latin typeface="Arial"/>
              </a:rPr>
              <a:t>untuk</a:t>
            </a:r>
            <a:r>
              <a:rPr lang="en-US" sz="2315" dirty="0">
                <a:latin typeface="Arial"/>
              </a:rPr>
              <a:t> </a:t>
            </a:r>
            <a:r>
              <a:rPr lang="en-US" sz="2315" dirty="0" err="1">
                <a:latin typeface="Arial"/>
              </a:rPr>
              <a:t>menyelesaikan</a:t>
            </a:r>
            <a:r>
              <a:rPr lang="en-US" sz="2315" dirty="0">
                <a:latin typeface="Arial"/>
              </a:rPr>
              <a:t> </a:t>
            </a:r>
            <a:r>
              <a:rPr lang="en-US" sz="2315" dirty="0" err="1">
                <a:latin typeface="Arial"/>
              </a:rPr>
              <a:t>sengketa</a:t>
            </a:r>
            <a:r>
              <a:rPr lang="en-US" sz="2315" dirty="0">
                <a:latin typeface="Arial"/>
              </a:rPr>
              <a:t> yang </a:t>
            </a:r>
            <a:r>
              <a:rPr lang="en-US" sz="2315" dirty="0" err="1">
                <a:latin typeface="Arial"/>
              </a:rPr>
              <a:t>timbul</a:t>
            </a:r>
            <a:r>
              <a:rPr lang="en-US" sz="2315" dirty="0">
                <a:latin typeface="Arial"/>
              </a:rPr>
              <a:t> </a:t>
            </a:r>
            <a:r>
              <a:rPr lang="en-US" sz="2315" dirty="0" err="1">
                <a:latin typeface="Arial"/>
              </a:rPr>
              <a:t>dalam</a:t>
            </a:r>
            <a:r>
              <a:rPr lang="en-US" sz="2315" dirty="0">
                <a:latin typeface="Arial"/>
              </a:rPr>
              <a:t> </a:t>
            </a:r>
            <a:r>
              <a:rPr lang="en-US" sz="2315" dirty="0" err="1">
                <a:latin typeface="Arial"/>
              </a:rPr>
              <a:t>pelaksanaan</a:t>
            </a:r>
            <a:r>
              <a:rPr lang="en-US" sz="2315" dirty="0">
                <a:latin typeface="Arial"/>
              </a:rPr>
              <a:t> </a:t>
            </a:r>
            <a:r>
              <a:rPr lang="en-US" sz="2315" dirty="0" err="1">
                <a:latin typeface="Arial"/>
              </a:rPr>
              <a:t>Kongres</a:t>
            </a:r>
            <a:r>
              <a:rPr lang="en-US" sz="2315" dirty="0">
                <a:latin typeface="Arial"/>
              </a:rPr>
              <a:t>. </a:t>
            </a:r>
            <a:r>
              <a:rPr lang="en-US" sz="2315" dirty="0" err="1">
                <a:latin typeface="Arial"/>
              </a:rPr>
              <a:t>Apabila</a:t>
            </a:r>
            <a:r>
              <a:rPr lang="en-US" sz="2315" dirty="0">
                <a:latin typeface="Arial"/>
              </a:rPr>
              <a:t> </a:t>
            </a:r>
            <a:r>
              <a:rPr lang="en-US" sz="2315" dirty="0" err="1">
                <a:latin typeface="Arial"/>
              </a:rPr>
              <a:t>terjadi</a:t>
            </a:r>
            <a:r>
              <a:rPr lang="en-US" sz="2315" dirty="0">
                <a:latin typeface="Arial"/>
              </a:rPr>
              <a:t> </a:t>
            </a:r>
            <a:r>
              <a:rPr lang="en-US" sz="2315" dirty="0" err="1">
                <a:latin typeface="Arial"/>
              </a:rPr>
              <a:t>peristiwa</a:t>
            </a:r>
            <a:r>
              <a:rPr lang="en-US" sz="2315" dirty="0">
                <a:latin typeface="Arial"/>
              </a:rPr>
              <a:t> </a:t>
            </a:r>
            <a:r>
              <a:rPr lang="en-US" sz="2315" dirty="0" err="1">
                <a:latin typeface="Arial"/>
              </a:rPr>
              <a:t>sebagaimana</a:t>
            </a:r>
            <a:r>
              <a:rPr lang="en-US" sz="2315" dirty="0">
                <a:latin typeface="Arial"/>
              </a:rPr>
              <a:t> </a:t>
            </a:r>
            <a:r>
              <a:rPr lang="en-US" sz="2315" dirty="0" err="1">
                <a:latin typeface="Arial"/>
              </a:rPr>
              <a:t>dimaksud</a:t>
            </a:r>
            <a:r>
              <a:rPr lang="en-US" sz="2315" dirty="0">
                <a:latin typeface="Arial"/>
              </a:rPr>
              <a:t>, </a:t>
            </a:r>
            <a:r>
              <a:rPr lang="en-US" sz="2315" dirty="0" err="1">
                <a:latin typeface="Arial"/>
              </a:rPr>
              <a:t>pihak</a:t>
            </a:r>
            <a:r>
              <a:rPr lang="en-US" sz="2315" dirty="0">
                <a:latin typeface="Arial"/>
              </a:rPr>
              <a:t> yang </a:t>
            </a:r>
            <a:r>
              <a:rPr lang="en-US" sz="2315" dirty="0" err="1">
                <a:latin typeface="Arial"/>
              </a:rPr>
              <a:t>bersengketa</a:t>
            </a:r>
            <a:r>
              <a:rPr lang="en-US" sz="2315" dirty="0">
                <a:latin typeface="Arial"/>
              </a:rPr>
              <a:t> </a:t>
            </a:r>
            <a:r>
              <a:rPr lang="en-US" sz="2315" dirty="0" err="1">
                <a:latin typeface="Arial"/>
              </a:rPr>
              <a:t>berhak</a:t>
            </a:r>
            <a:r>
              <a:rPr lang="en-US" sz="2315" dirty="0">
                <a:latin typeface="Arial"/>
              </a:rPr>
              <a:t> </a:t>
            </a:r>
            <a:r>
              <a:rPr lang="en-US" sz="2315" dirty="0" err="1">
                <a:latin typeface="Arial"/>
              </a:rPr>
              <a:t>mengajukan</a:t>
            </a:r>
            <a:r>
              <a:rPr lang="en-US" sz="2315" dirty="0">
                <a:latin typeface="Arial"/>
              </a:rPr>
              <a:t> </a:t>
            </a:r>
            <a:r>
              <a:rPr lang="en-US" sz="2315" dirty="0" err="1">
                <a:latin typeface="Arial"/>
              </a:rPr>
              <a:t>permohonan</a:t>
            </a:r>
            <a:r>
              <a:rPr lang="en-US" sz="2315" dirty="0">
                <a:latin typeface="Arial"/>
              </a:rPr>
              <a:t> </a:t>
            </a:r>
            <a:r>
              <a:rPr lang="en-US" sz="2315" dirty="0" err="1">
                <a:latin typeface="Arial"/>
              </a:rPr>
              <a:t>terulis</a:t>
            </a:r>
            <a:r>
              <a:rPr lang="en-US" sz="2315" dirty="0">
                <a:latin typeface="Arial"/>
              </a:rPr>
              <a:t> </a:t>
            </a:r>
            <a:r>
              <a:rPr lang="en-US" sz="2315" dirty="0" err="1">
                <a:latin typeface="Arial"/>
              </a:rPr>
              <a:t>kepada</a:t>
            </a:r>
            <a:r>
              <a:rPr lang="en-US" sz="2315" dirty="0">
                <a:latin typeface="Arial"/>
              </a:rPr>
              <a:t> </a:t>
            </a:r>
            <a:r>
              <a:rPr lang="en-US" sz="2315" dirty="0" err="1">
                <a:latin typeface="Arial"/>
              </a:rPr>
              <a:t>Mahkamah</a:t>
            </a:r>
            <a:r>
              <a:rPr lang="en-US" sz="2315" dirty="0">
                <a:latin typeface="Arial"/>
              </a:rPr>
              <a:t> </a:t>
            </a:r>
            <a:r>
              <a:rPr lang="en-US" sz="2315" dirty="0" err="1">
                <a:latin typeface="Arial"/>
              </a:rPr>
              <a:t>Perkumpulan</a:t>
            </a:r>
            <a:r>
              <a:rPr lang="en-US" sz="2315" dirty="0">
                <a:latin typeface="Arial"/>
              </a:rPr>
              <a:t> </a:t>
            </a:r>
            <a:r>
              <a:rPr lang="en-US" sz="2315" dirty="0" err="1">
                <a:latin typeface="Arial"/>
              </a:rPr>
              <a:t>untu</a:t>
            </a:r>
            <a:r>
              <a:rPr lang="en-US" sz="2315" dirty="0">
                <a:latin typeface="Arial"/>
              </a:rPr>
              <a:t> </a:t>
            </a:r>
            <a:r>
              <a:rPr lang="en-US" sz="2315" dirty="0" err="1">
                <a:latin typeface="Arial"/>
              </a:rPr>
              <a:t>menyelesaikan</a:t>
            </a:r>
            <a:r>
              <a:rPr lang="en-US" sz="2315" dirty="0">
                <a:latin typeface="Arial"/>
              </a:rPr>
              <a:t> </a:t>
            </a:r>
            <a:r>
              <a:rPr lang="en-US" sz="2315" dirty="0" err="1">
                <a:latin typeface="Arial"/>
              </a:rPr>
              <a:t>sengketa</a:t>
            </a:r>
            <a:r>
              <a:rPr lang="en-US" sz="2315" dirty="0">
                <a:latin typeface="Arial"/>
              </a:rPr>
              <a:t> </a:t>
            </a:r>
            <a:r>
              <a:rPr lang="en-US" sz="2315" dirty="0" err="1">
                <a:latin typeface="Arial"/>
              </a:rPr>
              <a:t>dimaksud</a:t>
            </a:r>
            <a:r>
              <a:rPr lang="en-US" sz="2315" dirty="0">
                <a:latin typeface="Arial"/>
              </a:rPr>
              <a:t>, yang </a:t>
            </a:r>
            <a:r>
              <a:rPr lang="en-US" sz="2315" dirty="0" err="1">
                <a:latin typeface="Arial"/>
              </a:rPr>
              <a:t>harus</a:t>
            </a:r>
            <a:r>
              <a:rPr lang="en-US" sz="2315" dirty="0">
                <a:latin typeface="Arial"/>
              </a:rPr>
              <a:t> </a:t>
            </a:r>
            <a:r>
              <a:rPr lang="en-US" sz="2315" dirty="0" err="1">
                <a:latin typeface="Arial"/>
              </a:rPr>
              <a:t>diajukan</a:t>
            </a:r>
            <a:r>
              <a:rPr lang="en-US" sz="2315" dirty="0">
                <a:latin typeface="Arial"/>
              </a:rPr>
              <a:t> </a:t>
            </a:r>
            <a:r>
              <a:rPr lang="en-US" sz="2315" dirty="0" err="1">
                <a:latin typeface="Arial"/>
              </a:rPr>
              <a:t>selambat-lambatnya</a:t>
            </a:r>
            <a:r>
              <a:rPr lang="en-US" sz="2315" dirty="0">
                <a:latin typeface="Arial"/>
              </a:rPr>
              <a:t> 7 (</a:t>
            </a:r>
            <a:r>
              <a:rPr lang="en-US" sz="2315" dirty="0" err="1">
                <a:latin typeface="Arial"/>
              </a:rPr>
              <a:t>tujuh</a:t>
            </a:r>
            <a:r>
              <a:rPr lang="en-US" sz="2315" dirty="0">
                <a:latin typeface="Arial"/>
              </a:rPr>
              <a:t>) </a:t>
            </a:r>
            <a:r>
              <a:rPr lang="en-US" sz="2315" dirty="0" err="1">
                <a:latin typeface="Arial"/>
              </a:rPr>
              <a:t>hari</a:t>
            </a:r>
            <a:r>
              <a:rPr lang="en-US" sz="2315" dirty="0">
                <a:latin typeface="Arial"/>
              </a:rPr>
              <a:t> </a:t>
            </a:r>
            <a:r>
              <a:rPr lang="en-US" sz="2315" dirty="0" err="1">
                <a:latin typeface="Arial"/>
              </a:rPr>
              <a:t>setelah</a:t>
            </a:r>
            <a:r>
              <a:rPr lang="en-US" sz="2315" dirty="0">
                <a:latin typeface="Arial"/>
              </a:rPr>
              <a:t> </a:t>
            </a:r>
            <a:r>
              <a:rPr lang="en-US" sz="2315" dirty="0" err="1">
                <a:latin typeface="Arial"/>
              </a:rPr>
              <a:t>Kongres</a:t>
            </a:r>
            <a:r>
              <a:rPr lang="en-US" sz="2315" dirty="0">
                <a:latin typeface="Arial"/>
              </a:rPr>
              <a:t>.</a:t>
            </a:r>
          </a:p>
        </p:txBody>
      </p:sp>
    </p:spTree>
    <p:extLst>
      <p:ext uri="{BB962C8B-B14F-4D97-AF65-F5344CB8AC3E}">
        <p14:creationId xmlns:p14="http://schemas.microsoft.com/office/powerpoint/2010/main" val="10130723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6062" y="770227"/>
            <a:ext cx="9339742" cy="399813"/>
          </a:xfrm>
          <a:prstGeom prst="rect">
            <a:avLst/>
          </a:prstGeom>
        </p:spPr>
        <p:txBody>
          <a:bodyPr wrap="none" lIns="0" tIns="0" rIns="0" bIns="0">
            <a:noAutofit/>
          </a:bodyPr>
          <a:lstStyle/>
          <a:p>
            <a:pPr>
              <a:spcAft>
                <a:spcPts val="5266"/>
              </a:spcAft>
            </a:pPr>
            <a:r>
              <a:rPr lang="en-US" sz="4340" b="1">
                <a:latin typeface="Segoe UI"/>
              </a:rPr>
              <a:t>ANGGOTA MAHKAMAH PERKUMPULAN</a:t>
            </a:r>
          </a:p>
        </p:txBody>
      </p:sp>
      <p:sp>
        <p:nvSpPr>
          <p:cNvPr id="3" name="Rectangle 2"/>
          <p:cNvSpPr/>
          <p:nvPr/>
        </p:nvSpPr>
        <p:spPr>
          <a:xfrm>
            <a:off x="1176431" y="2125475"/>
            <a:ext cx="9301524" cy="2519408"/>
          </a:xfrm>
          <a:prstGeom prst="rect">
            <a:avLst/>
          </a:prstGeom>
        </p:spPr>
        <p:txBody>
          <a:bodyPr lIns="0" tIns="0" rIns="0" bIns="0">
            <a:noAutofit/>
          </a:bodyPr>
          <a:lstStyle/>
          <a:p>
            <a:pPr marL="72515" algn="just">
              <a:lnSpc>
                <a:spcPts val="2292"/>
              </a:lnSpc>
              <a:spcBef>
                <a:spcPts val="5266"/>
              </a:spcBef>
              <a:spcAft>
                <a:spcPts val="810"/>
              </a:spcAft>
            </a:pPr>
            <a:r>
              <a:rPr lang="en-US" sz="1640">
                <a:latin typeface="Arial"/>
              </a:rPr>
              <a:t>Mahkamah Perkumpulan beranggotakan 9 (sembilan) orang yang terdiri dari seorang Ketua merangkap anggota, seorang Wakil Ketua merangkap anggota, seorang Sekretaris merangkap anggota, dan 6 (enam) orang anggota, yang berasal dari unsur-unsur sebagai berikut:</a:t>
            </a:r>
          </a:p>
          <a:p>
            <a:pPr marL="72515" algn="just">
              <a:lnSpc>
                <a:spcPts val="3634"/>
              </a:lnSpc>
            </a:pPr>
            <a:r>
              <a:rPr lang="en-US" sz="1640">
                <a:solidFill>
                  <a:srgbClr val="1A9FDF"/>
                </a:solidFill>
                <a:latin typeface="Arial"/>
              </a:rPr>
              <a:t>1.    </a:t>
            </a:r>
            <a:r>
              <a:rPr lang="en-US" sz="1640">
                <a:latin typeface="Arial"/>
              </a:rPr>
              <a:t>Dewan Kehormatan Pusat sebanyak 3 (tiga) orang;</a:t>
            </a:r>
          </a:p>
          <a:p>
            <a:pPr marL="72515" algn="just">
              <a:lnSpc>
                <a:spcPts val="3634"/>
              </a:lnSpc>
            </a:pPr>
            <a:r>
              <a:rPr lang="en-US" sz="1640">
                <a:solidFill>
                  <a:srgbClr val="1A9FDF"/>
                </a:solidFill>
                <a:latin typeface="Arial"/>
              </a:rPr>
              <a:t>2.    </a:t>
            </a:r>
            <a:r>
              <a:rPr lang="en-US" sz="1640">
                <a:latin typeface="Arial"/>
              </a:rPr>
              <a:t>Pengurus Pusat sebanyak 3 (tiga) orang;</a:t>
            </a:r>
          </a:p>
          <a:p>
            <a:pPr marL="72515" algn="just">
              <a:lnSpc>
                <a:spcPts val="3634"/>
              </a:lnSpc>
            </a:pPr>
            <a:r>
              <a:rPr lang="en-US" sz="1640">
                <a:solidFill>
                  <a:srgbClr val="1A9FDF"/>
                </a:solidFill>
                <a:latin typeface="Arial"/>
              </a:rPr>
              <a:t>3.    </a:t>
            </a:r>
            <a:r>
              <a:rPr lang="en-US" sz="1640">
                <a:latin typeface="Arial"/>
              </a:rPr>
              <a:t>Perwakilan Pengurus Wilayah sebanyak 3 (tiga) orang;</a:t>
            </a:r>
          </a:p>
        </p:txBody>
      </p:sp>
    </p:spTree>
    <p:extLst>
      <p:ext uri="{BB962C8B-B14F-4D97-AF65-F5344CB8AC3E}">
        <p14:creationId xmlns:p14="http://schemas.microsoft.com/office/powerpoint/2010/main" val="19426782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5414" y="784927"/>
            <a:ext cx="8349029" cy="329257"/>
          </a:xfrm>
          <a:prstGeom prst="rect">
            <a:avLst/>
          </a:prstGeom>
        </p:spPr>
        <p:txBody>
          <a:bodyPr wrap="none" lIns="0" tIns="0" rIns="0" bIns="0">
            <a:noAutofit/>
          </a:bodyPr>
          <a:lstStyle/>
          <a:p>
            <a:pPr>
              <a:spcAft>
                <a:spcPts val="5064"/>
              </a:spcAft>
            </a:pPr>
            <a:r>
              <a:rPr lang="en-US" sz="2797" b="1">
                <a:latin typeface="Arial"/>
              </a:rPr>
              <a:t>KEWENANGAN MAHKAMAH PERKUMPULAN</a:t>
            </a:r>
          </a:p>
        </p:txBody>
      </p:sp>
      <p:sp>
        <p:nvSpPr>
          <p:cNvPr id="3" name="Rectangle 2"/>
          <p:cNvSpPr/>
          <p:nvPr/>
        </p:nvSpPr>
        <p:spPr>
          <a:xfrm>
            <a:off x="1294023" y="2031401"/>
            <a:ext cx="9375019" cy="2143114"/>
          </a:xfrm>
          <a:prstGeom prst="rect">
            <a:avLst/>
          </a:prstGeom>
        </p:spPr>
        <p:txBody>
          <a:bodyPr lIns="0" tIns="0" rIns="0" bIns="0">
            <a:noAutofit/>
          </a:bodyPr>
          <a:lstStyle/>
          <a:p>
            <a:pPr algn="just">
              <a:spcBef>
                <a:spcPts val="5064"/>
              </a:spcBef>
              <a:spcAft>
                <a:spcPts val="1620"/>
              </a:spcAft>
            </a:pPr>
            <a:r>
              <a:rPr lang="en-US" sz="2315">
                <a:solidFill>
                  <a:srgbClr val="1A9FDF"/>
                </a:solidFill>
                <a:latin typeface="Arial"/>
              </a:rPr>
              <a:t>1.    </a:t>
            </a:r>
            <a:r>
              <a:rPr lang="en-US" sz="2315">
                <a:latin typeface="Arial"/>
              </a:rPr>
              <a:t>Melakukan penelitian dan pemeriksaan;</a:t>
            </a:r>
          </a:p>
          <a:p>
            <a:pPr marL="518384" indent="-489966">
              <a:lnSpc>
                <a:spcPts val="2917"/>
              </a:lnSpc>
              <a:spcAft>
                <a:spcPts val="810"/>
              </a:spcAft>
            </a:pPr>
            <a:r>
              <a:rPr lang="en-US" sz="2315">
                <a:solidFill>
                  <a:srgbClr val="1A9FDF"/>
                </a:solidFill>
                <a:latin typeface="Arial"/>
              </a:rPr>
              <a:t>2.    </a:t>
            </a:r>
            <a:r>
              <a:rPr lang="en-US" sz="2315">
                <a:latin typeface="Arial"/>
              </a:rPr>
              <a:t>Meminta keterangan Tim Verifikasi, Tim Pengawas, Tim Pemilihan, dan pihak lain;</a:t>
            </a:r>
          </a:p>
          <a:p>
            <a:pPr marL="518384" indent="-489966">
              <a:lnSpc>
                <a:spcPts val="2917"/>
              </a:lnSpc>
            </a:pPr>
            <a:r>
              <a:rPr lang="en-US" sz="2315">
                <a:solidFill>
                  <a:srgbClr val="1A9FDF"/>
                </a:solidFill>
                <a:latin typeface="Arial"/>
              </a:rPr>
              <a:t>3.    </a:t>
            </a:r>
            <a:r>
              <a:rPr lang="en-US" sz="2315">
                <a:latin typeface="Arial"/>
              </a:rPr>
              <a:t>Memutuskan sengketa dalam kongres sesuai dengan Anggaran Dasar, Anggaran Rumah Tangga, dan peraturan perkumpulan</a:t>
            </a:r>
          </a:p>
        </p:txBody>
      </p:sp>
    </p:spTree>
    <p:extLst>
      <p:ext uri="{BB962C8B-B14F-4D97-AF65-F5344CB8AC3E}">
        <p14:creationId xmlns:p14="http://schemas.microsoft.com/office/powerpoint/2010/main" val="37936749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7009" y="2345960"/>
            <a:ext cx="8866434" cy="961314"/>
          </a:xfrm>
          <a:prstGeom prst="rect">
            <a:avLst/>
          </a:prstGeom>
        </p:spPr>
        <p:txBody>
          <a:bodyPr lIns="0" tIns="0" rIns="0" bIns="0">
            <a:noAutofit/>
          </a:bodyPr>
          <a:lstStyle/>
          <a:p>
            <a:pPr algn="ctr">
              <a:lnSpc>
                <a:spcPts val="4699"/>
              </a:lnSpc>
            </a:pPr>
            <a:r>
              <a:rPr lang="en-US" sz="3279" b="1" spc="193">
                <a:solidFill>
                  <a:srgbClr val="1A9FDF"/>
                </a:solidFill>
                <a:latin typeface="Segoe UI"/>
              </a:rPr>
              <a:t>MENGENAL BEBERAPA INSTITUSI YANG BERKAITAN DENGAN NOTARIS</a:t>
            </a:r>
          </a:p>
        </p:txBody>
      </p:sp>
    </p:spTree>
    <p:extLst>
      <p:ext uri="{BB962C8B-B14F-4D97-AF65-F5344CB8AC3E}">
        <p14:creationId xmlns:p14="http://schemas.microsoft.com/office/powerpoint/2010/main" val="19608648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93180" y="0"/>
            <a:ext cx="8084447" cy="640876"/>
          </a:xfrm>
          <a:prstGeom prst="rect">
            <a:avLst/>
          </a:prstGeom>
        </p:spPr>
      </p:pic>
      <p:pic>
        <p:nvPicPr>
          <p:cNvPr id="3" name="Picture 2"/>
          <p:cNvPicPr>
            <a:picLocks noChangeAspect="1"/>
          </p:cNvPicPr>
          <p:nvPr/>
        </p:nvPicPr>
        <p:blipFill>
          <a:blip r:embed="rId3"/>
          <a:stretch>
            <a:fillRect/>
          </a:stretch>
        </p:blipFill>
        <p:spPr>
          <a:xfrm>
            <a:off x="4292617" y="629117"/>
            <a:ext cx="2786930" cy="3333732"/>
          </a:xfrm>
          <a:prstGeom prst="rect">
            <a:avLst/>
          </a:prstGeom>
        </p:spPr>
      </p:pic>
      <p:sp>
        <p:nvSpPr>
          <p:cNvPr id="4" name="Rectangle 3"/>
          <p:cNvSpPr/>
          <p:nvPr/>
        </p:nvSpPr>
        <p:spPr>
          <a:xfrm>
            <a:off x="1755571" y="549743"/>
            <a:ext cx="1052448" cy="114652"/>
          </a:xfrm>
          <a:prstGeom prst="rect">
            <a:avLst/>
          </a:prstGeom>
        </p:spPr>
        <p:txBody>
          <a:bodyPr wrap="none" lIns="0" tIns="0" rIns="0" bIns="0">
            <a:noAutofit/>
          </a:bodyPr>
          <a:lstStyle/>
          <a:p>
            <a:pPr algn="r">
              <a:lnSpc>
                <a:spcPts val="1620"/>
              </a:lnSpc>
            </a:pPr>
            <a:r>
              <a:rPr lang="en-US" sz="1157">
                <a:latin typeface="Arial"/>
              </a:rPr>
              <a:t>DASAR HUKUM</a:t>
            </a:r>
          </a:p>
        </p:txBody>
      </p:sp>
      <p:sp>
        <p:nvSpPr>
          <p:cNvPr id="5" name="Rectangle 4"/>
          <p:cNvSpPr/>
          <p:nvPr/>
        </p:nvSpPr>
        <p:spPr>
          <a:xfrm>
            <a:off x="908909" y="755529"/>
            <a:ext cx="2739893" cy="320438"/>
          </a:xfrm>
          <a:prstGeom prst="rect">
            <a:avLst/>
          </a:prstGeom>
        </p:spPr>
        <p:txBody>
          <a:bodyPr lIns="0" tIns="0" rIns="0" bIns="0">
            <a:noAutofit/>
          </a:bodyPr>
          <a:lstStyle/>
          <a:p>
            <a:pPr algn="ctr">
              <a:lnSpc>
                <a:spcPts val="1620"/>
              </a:lnSpc>
            </a:pPr>
            <a:r>
              <a:rPr lang="en-US" sz="1157" dirty="0" err="1">
                <a:latin typeface="Arial"/>
              </a:rPr>
              <a:t>Peraturan</a:t>
            </a:r>
            <a:r>
              <a:rPr lang="en-US" sz="1157" dirty="0">
                <a:latin typeface="Arial"/>
              </a:rPr>
              <a:t> </a:t>
            </a:r>
            <a:r>
              <a:rPr lang="en-US" sz="1157" dirty="0" err="1">
                <a:latin typeface="Arial"/>
              </a:rPr>
              <a:t>Menteri</a:t>
            </a:r>
            <a:r>
              <a:rPr lang="en-US" sz="1157" dirty="0">
                <a:latin typeface="Arial"/>
              </a:rPr>
              <a:t> </a:t>
            </a:r>
            <a:r>
              <a:rPr lang="en-US" sz="1157" dirty="0" err="1">
                <a:latin typeface="Arial"/>
              </a:rPr>
              <a:t>Hukum</a:t>
            </a:r>
            <a:r>
              <a:rPr lang="en-US" sz="1157" dirty="0">
                <a:latin typeface="Arial"/>
              </a:rPr>
              <a:t> Dan </a:t>
            </a:r>
            <a:r>
              <a:rPr lang="en-US" sz="1157" dirty="0" err="1">
                <a:latin typeface="Arial"/>
              </a:rPr>
              <a:t>Hak</a:t>
            </a:r>
            <a:r>
              <a:rPr lang="en-US" sz="1157" dirty="0">
                <a:latin typeface="Arial"/>
              </a:rPr>
              <a:t> </a:t>
            </a:r>
            <a:r>
              <a:rPr lang="en-US" sz="1157" dirty="0" err="1">
                <a:latin typeface="Arial"/>
              </a:rPr>
              <a:t>Asasi</a:t>
            </a:r>
            <a:r>
              <a:rPr lang="en-US" sz="1157" dirty="0">
                <a:latin typeface="Arial"/>
              </a:rPr>
              <a:t> </a:t>
            </a:r>
            <a:r>
              <a:rPr lang="en-US" sz="1157" dirty="0" err="1">
                <a:latin typeface="Arial"/>
              </a:rPr>
              <a:t>Manusia</a:t>
            </a:r>
            <a:endParaRPr lang="en-US" sz="1157" dirty="0">
              <a:latin typeface="Arial"/>
            </a:endParaRPr>
          </a:p>
        </p:txBody>
      </p:sp>
      <p:sp>
        <p:nvSpPr>
          <p:cNvPr id="6" name="Rectangle 5"/>
          <p:cNvSpPr/>
          <p:nvPr/>
        </p:nvSpPr>
        <p:spPr>
          <a:xfrm>
            <a:off x="1047079" y="1170040"/>
            <a:ext cx="2463552" cy="552682"/>
          </a:xfrm>
          <a:prstGeom prst="rect">
            <a:avLst/>
          </a:prstGeom>
        </p:spPr>
        <p:txBody>
          <a:bodyPr lIns="0" tIns="0" rIns="0" bIns="0">
            <a:noAutofit/>
          </a:bodyPr>
          <a:lstStyle/>
          <a:p>
            <a:pPr algn="ctr">
              <a:lnSpc>
                <a:spcPts val="1620"/>
              </a:lnSpc>
            </a:pPr>
            <a:r>
              <a:rPr lang="en-US" sz="1157" dirty="0" err="1">
                <a:latin typeface="Arial"/>
              </a:rPr>
              <a:t>Republik</a:t>
            </a:r>
            <a:r>
              <a:rPr lang="en-US" sz="1157" dirty="0">
                <a:latin typeface="Arial"/>
              </a:rPr>
              <a:t> Indonesia NOMOR M.02.Pr.08.10 </a:t>
            </a:r>
            <a:r>
              <a:rPr lang="en-US" sz="1157" dirty="0" err="1">
                <a:latin typeface="Arial"/>
              </a:rPr>
              <a:t>Tahun</a:t>
            </a:r>
            <a:r>
              <a:rPr lang="en-US" sz="1157" dirty="0">
                <a:latin typeface="Arial"/>
              </a:rPr>
              <a:t> 2004</a:t>
            </a:r>
          </a:p>
          <a:p>
            <a:pPr algn="ctr">
              <a:lnSpc>
                <a:spcPts val="1620"/>
              </a:lnSpc>
            </a:pPr>
            <a:r>
              <a:rPr lang="en-US" sz="1157" dirty="0">
                <a:latin typeface="Arial"/>
              </a:rPr>
              <a:t>Jo No 15 </a:t>
            </a:r>
            <a:r>
              <a:rPr lang="en-US" sz="1157" dirty="0" err="1">
                <a:latin typeface="Arial"/>
              </a:rPr>
              <a:t>Tahun</a:t>
            </a:r>
            <a:r>
              <a:rPr lang="en-US" sz="1157" dirty="0">
                <a:latin typeface="Arial"/>
              </a:rPr>
              <a:t> 2020 </a:t>
            </a:r>
          </a:p>
          <a:p>
            <a:pPr algn="ctr">
              <a:lnSpc>
                <a:spcPts val="1620"/>
              </a:lnSpc>
            </a:pPr>
            <a:r>
              <a:rPr lang="en-US" sz="1157" dirty="0" err="1">
                <a:latin typeface="Arial"/>
              </a:rPr>
              <a:t>Tentang</a:t>
            </a:r>
            <a:endParaRPr lang="en-US" sz="1157" dirty="0">
              <a:latin typeface="Arial"/>
            </a:endParaRPr>
          </a:p>
        </p:txBody>
      </p:sp>
      <p:sp>
        <p:nvSpPr>
          <p:cNvPr id="7" name="Rectangle 6"/>
          <p:cNvSpPr/>
          <p:nvPr/>
        </p:nvSpPr>
        <p:spPr>
          <a:xfrm>
            <a:off x="1083827" y="1990801"/>
            <a:ext cx="2395936" cy="349836"/>
          </a:xfrm>
          <a:prstGeom prst="rect">
            <a:avLst/>
          </a:prstGeom>
        </p:spPr>
        <p:txBody>
          <a:bodyPr lIns="0" tIns="0" rIns="0" bIns="0">
            <a:noAutofit/>
          </a:bodyPr>
          <a:lstStyle/>
          <a:p>
            <a:pPr algn="ctr">
              <a:lnSpc>
                <a:spcPts val="1620"/>
              </a:lnSpc>
            </a:pPr>
            <a:r>
              <a:rPr lang="en-US" sz="1157" dirty="0">
                <a:latin typeface="Arial"/>
              </a:rPr>
              <a:t>Tata Cara </a:t>
            </a:r>
            <a:r>
              <a:rPr lang="en-US" sz="1157" dirty="0" err="1">
                <a:latin typeface="Arial"/>
              </a:rPr>
              <a:t>Pengangkatan</a:t>
            </a:r>
            <a:r>
              <a:rPr lang="en-US" sz="1157" dirty="0">
                <a:latin typeface="Arial"/>
              </a:rPr>
              <a:t> </a:t>
            </a:r>
            <a:r>
              <a:rPr lang="en-US" sz="1157" dirty="0" err="1">
                <a:latin typeface="Arial"/>
              </a:rPr>
              <a:t>Anggota</a:t>
            </a:r>
            <a:r>
              <a:rPr lang="en-US" sz="1157" dirty="0">
                <a:latin typeface="Arial"/>
              </a:rPr>
              <a:t>, </a:t>
            </a:r>
            <a:r>
              <a:rPr lang="en-US" sz="1157" dirty="0" err="1">
                <a:latin typeface="Arial"/>
              </a:rPr>
              <a:t>Pemberhentian</a:t>
            </a:r>
            <a:r>
              <a:rPr lang="en-US" sz="1157" dirty="0">
                <a:latin typeface="Arial"/>
              </a:rPr>
              <a:t> </a:t>
            </a:r>
            <a:r>
              <a:rPr lang="en-US" sz="1157" dirty="0" err="1">
                <a:latin typeface="Arial"/>
              </a:rPr>
              <a:t>Anggota</a:t>
            </a:r>
            <a:r>
              <a:rPr lang="en-US" sz="1157" dirty="0">
                <a:latin typeface="Arial"/>
              </a:rPr>
              <a:t>,</a:t>
            </a:r>
          </a:p>
        </p:txBody>
      </p:sp>
      <p:sp>
        <p:nvSpPr>
          <p:cNvPr id="8" name="Rectangle 7"/>
          <p:cNvSpPr/>
          <p:nvPr/>
        </p:nvSpPr>
        <p:spPr>
          <a:xfrm>
            <a:off x="670784" y="2444442"/>
            <a:ext cx="3207321" cy="320438"/>
          </a:xfrm>
          <a:prstGeom prst="rect">
            <a:avLst/>
          </a:prstGeom>
        </p:spPr>
        <p:txBody>
          <a:bodyPr lIns="0" tIns="0" rIns="0" bIns="0">
            <a:noAutofit/>
          </a:bodyPr>
          <a:lstStyle/>
          <a:p>
            <a:pPr algn="ctr">
              <a:lnSpc>
                <a:spcPts val="1620"/>
              </a:lnSpc>
            </a:pPr>
            <a:r>
              <a:rPr lang="en-US" sz="1157" dirty="0" err="1">
                <a:latin typeface="Arial"/>
              </a:rPr>
              <a:t>Susunan</a:t>
            </a:r>
            <a:r>
              <a:rPr lang="en-US" sz="1157" dirty="0">
                <a:latin typeface="Arial"/>
              </a:rPr>
              <a:t> </a:t>
            </a:r>
            <a:r>
              <a:rPr lang="en-US" sz="1157" dirty="0" err="1">
                <a:latin typeface="Arial"/>
              </a:rPr>
              <a:t>Organisasi</a:t>
            </a:r>
            <a:r>
              <a:rPr lang="en-US" sz="1157" dirty="0">
                <a:latin typeface="Arial"/>
              </a:rPr>
              <a:t>, Tata </a:t>
            </a:r>
            <a:r>
              <a:rPr lang="en-US" sz="1157" dirty="0" err="1">
                <a:latin typeface="Arial"/>
              </a:rPr>
              <a:t>Kerja</a:t>
            </a:r>
            <a:r>
              <a:rPr lang="en-US" sz="1157" dirty="0">
                <a:latin typeface="Arial"/>
              </a:rPr>
              <a:t>, Dan Tata Cara </a:t>
            </a:r>
            <a:r>
              <a:rPr lang="en-US" sz="1157" dirty="0" err="1">
                <a:latin typeface="Arial"/>
              </a:rPr>
              <a:t>Pemeriksaan</a:t>
            </a:r>
            <a:endParaRPr lang="en-US" sz="1157" dirty="0">
              <a:latin typeface="Arial"/>
            </a:endParaRPr>
          </a:p>
        </p:txBody>
      </p:sp>
      <p:sp>
        <p:nvSpPr>
          <p:cNvPr id="9" name="Rectangle 8"/>
          <p:cNvSpPr/>
          <p:nvPr/>
        </p:nvSpPr>
        <p:spPr>
          <a:xfrm>
            <a:off x="1399855" y="2868685"/>
            <a:ext cx="1749180" cy="144050"/>
          </a:xfrm>
          <a:prstGeom prst="rect">
            <a:avLst/>
          </a:prstGeom>
        </p:spPr>
        <p:txBody>
          <a:bodyPr wrap="none" lIns="0" tIns="0" rIns="0" bIns="0">
            <a:noAutofit/>
          </a:bodyPr>
          <a:lstStyle/>
          <a:p>
            <a:pPr algn="ctr">
              <a:lnSpc>
                <a:spcPts val="1620"/>
              </a:lnSpc>
              <a:spcAft>
                <a:spcPts val="2633"/>
              </a:spcAft>
            </a:pPr>
            <a:r>
              <a:rPr lang="en-US" sz="1157" dirty="0" err="1">
                <a:latin typeface="Arial"/>
              </a:rPr>
              <a:t>Majelis</a:t>
            </a:r>
            <a:r>
              <a:rPr lang="en-US" sz="1157" dirty="0">
                <a:latin typeface="Arial"/>
              </a:rPr>
              <a:t> </a:t>
            </a:r>
            <a:r>
              <a:rPr lang="en-US" sz="1157" dirty="0" err="1">
                <a:latin typeface="Arial"/>
              </a:rPr>
              <a:t>Pengawas</a:t>
            </a:r>
            <a:r>
              <a:rPr lang="en-US" sz="1157" dirty="0">
                <a:latin typeface="Arial"/>
              </a:rPr>
              <a:t> </a:t>
            </a:r>
            <a:r>
              <a:rPr lang="en-US" sz="1157" dirty="0" err="1">
                <a:latin typeface="Arial"/>
              </a:rPr>
              <a:t>Notaris</a:t>
            </a:r>
            <a:endParaRPr lang="en-US" sz="1157" dirty="0">
              <a:latin typeface="Arial"/>
            </a:endParaRPr>
          </a:p>
        </p:txBody>
      </p:sp>
      <p:sp>
        <p:nvSpPr>
          <p:cNvPr id="10" name="Rectangle 9"/>
          <p:cNvSpPr/>
          <p:nvPr/>
        </p:nvSpPr>
        <p:spPr>
          <a:xfrm>
            <a:off x="806016" y="3280816"/>
            <a:ext cx="2945679" cy="1240595"/>
          </a:xfrm>
          <a:prstGeom prst="rect">
            <a:avLst/>
          </a:prstGeom>
        </p:spPr>
        <p:txBody>
          <a:bodyPr lIns="0" tIns="0" rIns="0" bIns="0">
            <a:noAutofit/>
          </a:bodyPr>
          <a:lstStyle/>
          <a:p>
            <a:pPr algn="ctr">
              <a:lnSpc>
                <a:spcPts val="2083"/>
              </a:lnSpc>
              <a:spcAft>
                <a:spcPts val="2025"/>
              </a:spcAft>
            </a:pPr>
            <a:r>
              <a:rPr lang="en-US" sz="1350">
                <a:latin typeface="Arial"/>
              </a:rPr>
              <a:t>Majelis Pengawas Notaris adalah suatu badan yang mempunyai kewenangan dan kewajiban untuk melaksanakan pengawasan dan pembinaan terhadap Notaris.</a:t>
            </a:r>
          </a:p>
        </p:txBody>
      </p:sp>
      <p:sp>
        <p:nvSpPr>
          <p:cNvPr id="11" name="Rectangle 10"/>
          <p:cNvSpPr/>
          <p:nvPr/>
        </p:nvSpPr>
        <p:spPr>
          <a:xfrm>
            <a:off x="603169" y="5012358"/>
            <a:ext cx="3239659" cy="408632"/>
          </a:xfrm>
          <a:prstGeom prst="rect">
            <a:avLst/>
          </a:prstGeom>
        </p:spPr>
        <p:txBody>
          <a:bodyPr lIns="0" tIns="0" rIns="0" bIns="0">
            <a:noAutofit/>
          </a:bodyPr>
          <a:lstStyle/>
          <a:p>
            <a:pPr algn="just">
              <a:lnSpc>
                <a:spcPts val="2060"/>
              </a:lnSpc>
            </a:pPr>
            <a:r>
              <a:rPr lang="en-US" sz="1350">
                <a:latin typeface="Arial"/>
              </a:rPr>
              <a:t>Susunan organisasi Majelis Pengawas Notaris terdiri atas:</a:t>
            </a:r>
          </a:p>
        </p:txBody>
      </p:sp>
      <p:sp>
        <p:nvSpPr>
          <p:cNvPr id="12" name="Rectangle 11"/>
          <p:cNvSpPr/>
          <p:nvPr/>
        </p:nvSpPr>
        <p:spPr>
          <a:xfrm>
            <a:off x="609049" y="5541521"/>
            <a:ext cx="2484130" cy="182268"/>
          </a:xfrm>
          <a:prstGeom prst="rect">
            <a:avLst/>
          </a:prstGeom>
        </p:spPr>
        <p:txBody>
          <a:bodyPr wrap="none" lIns="0" tIns="0" rIns="0" bIns="0">
            <a:noAutofit/>
          </a:bodyPr>
          <a:lstStyle/>
          <a:p>
            <a:pPr algn="just">
              <a:lnSpc>
                <a:spcPts val="2083"/>
              </a:lnSpc>
            </a:pPr>
            <a:r>
              <a:rPr lang="en-US" sz="1350">
                <a:latin typeface="Arial"/>
              </a:rPr>
              <a:t>a. Majelis Pengawas Daerah;</a:t>
            </a:r>
          </a:p>
        </p:txBody>
      </p:sp>
      <p:sp>
        <p:nvSpPr>
          <p:cNvPr id="13" name="Rectangle 12"/>
          <p:cNvSpPr/>
          <p:nvPr/>
        </p:nvSpPr>
        <p:spPr>
          <a:xfrm>
            <a:off x="611989" y="5806103"/>
            <a:ext cx="2575264" cy="182268"/>
          </a:xfrm>
          <a:prstGeom prst="rect">
            <a:avLst/>
          </a:prstGeom>
        </p:spPr>
        <p:txBody>
          <a:bodyPr wrap="none" lIns="0" tIns="0" rIns="0" bIns="0">
            <a:noAutofit/>
          </a:bodyPr>
          <a:lstStyle/>
          <a:p>
            <a:pPr algn="just">
              <a:lnSpc>
                <a:spcPts val="2083"/>
              </a:lnSpc>
            </a:pPr>
            <a:r>
              <a:rPr lang="en-US" sz="1350">
                <a:latin typeface="Arial"/>
              </a:rPr>
              <a:t>b. Majelis Pengawas Wilayah;</a:t>
            </a:r>
          </a:p>
        </p:txBody>
      </p:sp>
      <p:sp>
        <p:nvSpPr>
          <p:cNvPr id="14" name="Rectangle 13"/>
          <p:cNvSpPr/>
          <p:nvPr/>
        </p:nvSpPr>
        <p:spPr>
          <a:xfrm>
            <a:off x="603170" y="6070685"/>
            <a:ext cx="2246006" cy="182268"/>
          </a:xfrm>
          <a:prstGeom prst="rect">
            <a:avLst/>
          </a:prstGeom>
        </p:spPr>
        <p:txBody>
          <a:bodyPr wrap="none" lIns="0" tIns="0" rIns="0" bIns="0">
            <a:noAutofit/>
          </a:bodyPr>
          <a:lstStyle/>
          <a:p>
            <a:pPr algn="just">
              <a:lnSpc>
                <a:spcPts val="2083"/>
              </a:lnSpc>
            </a:pPr>
            <a:r>
              <a:rPr lang="en-US" sz="1350">
                <a:latin typeface="Arial"/>
              </a:rPr>
              <a:t>c. Majelis Pengawas Pusat.</a:t>
            </a:r>
          </a:p>
        </p:txBody>
      </p:sp>
      <p:sp>
        <p:nvSpPr>
          <p:cNvPr id="15" name="Rectangle 14"/>
          <p:cNvSpPr/>
          <p:nvPr/>
        </p:nvSpPr>
        <p:spPr>
          <a:xfrm>
            <a:off x="7752761" y="1002471"/>
            <a:ext cx="2542926" cy="182268"/>
          </a:xfrm>
          <a:prstGeom prst="rect">
            <a:avLst/>
          </a:prstGeom>
        </p:spPr>
        <p:txBody>
          <a:bodyPr wrap="none" lIns="0" tIns="0" rIns="0" bIns="0">
            <a:noAutofit/>
          </a:bodyPr>
          <a:lstStyle/>
          <a:p>
            <a:pPr algn="just">
              <a:lnSpc>
                <a:spcPts val="2083"/>
              </a:lnSpc>
            </a:pPr>
            <a:r>
              <a:rPr lang="en-US" sz="1350">
                <a:latin typeface="Arial"/>
              </a:rPr>
              <a:t>Unsur dari Majelis Pengawas:</a:t>
            </a:r>
          </a:p>
        </p:txBody>
      </p:sp>
      <p:sp>
        <p:nvSpPr>
          <p:cNvPr id="16" name="Rectangle 15"/>
          <p:cNvSpPr/>
          <p:nvPr/>
        </p:nvSpPr>
        <p:spPr>
          <a:xfrm>
            <a:off x="7743942" y="1267054"/>
            <a:ext cx="3410167" cy="449789"/>
          </a:xfrm>
          <a:prstGeom prst="rect">
            <a:avLst/>
          </a:prstGeom>
        </p:spPr>
        <p:txBody>
          <a:bodyPr lIns="0" tIns="0" rIns="0" bIns="0">
            <a:noAutofit/>
          </a:bodyPr>
          <a:lstStyle/>
          <a:p>
            <a:pPr algn="just">
              <a:lnSpc>
                <a:spcPts val="2083"/>
              </a:lnSpc>
            </a:pPr>
            <a:r>
              <a:rPr lang="en-US" sz="1350">
                <a:latin typeface="Arial"/>
              </a:rPr>
              <a:t>a. unsur pemerintah oleh Kepala Kantor Wilayah;</a:t>
            </a:r>
          </a:p>
        </p:txBody>
      </p:sp>
      <p:sp>
        <p:nvSpPr>
          <p:cNvPr id="17" name="Rectangle 16"/>
          <p:cNvSpPr/>
          <p:nvPr/>
        </p:nvSpPr>
        <p:spPr>
          <a:xfrm>
            <a:off x="7743941" y="1799157"/>
            <a:ext cx="3486602" cy="446849"/>
          </a:xfrm>
          <a:prstGeom prst="rect">
            <a:avLst/>
          </a:prstGeom>
        </p:spPr>
        <p:txBody>
          <a:bodyPr lIns="0" tIns="0" rIns="0" bIns="0">
            <a:noAutofit/>
          </a:bodyPr>
          <a:lstStyle/>
          <a:p>
            <a:pPr algn="just">
              <a:lnSpc>
                <a:spcPts val="2083"/>
              </a:lnSpc>
            </a:pPr>
            <a:r>
              <a:rPr lang="en-US" sz="1350">
                <a:latin typeface="Arial"/>
              </a:rPr>
              <a:t>b. unsur organisasi Notaris oleh Pengurus Wilayah Ikatan Notaris Indonesia;</a:t>
            </a:r>
          </a:p>
        </p:txBody>
      </p:sp>
      <p:sp>
        <p:nvSpPr>
          <p:cNvPr id="18" name="Rectangle 17"/>
          <p:cNvSpPr/>
          <p:nvPr/>
        </p:nvSpPr>
        <p:spPr>
          <a:xfrm>
            <a:off x="7743942" y="2310682"/>
            <a:ext cx="3260237" cy="729070"/>
          </a:xfrm>
          <a:prstGeom prst="rect">
            <a:avLst/>
          </a:prstGeom>
        </p:spPr>
        <p:txBody>
          <a:bodyPr lIns="0" tIns="0" rIns="0" bIns="0">
            <a:noAutofit/>
          </a:bodyPr>
          <a:lstStyle/>
          <a:p>
            <a:pPr algn="just">
              <a:lnSpc>
                <a:spcPts val="2083"/>
              </a:lnSpc>
            </a:pPr>
            <a:r>
              <a:rPr lang="en-US" sz="1350">
                <a:latin typeface="Arial"/>
              </a:rPr>
              <a:t>c. unsur ahli/akademisi oleh pemimpin fakultas hukum atau perguruan tinggi setempat.</a:t>
            </a:r>
          </a:p>
        </p:txBody>
      </p:sp>
      <p:sp>
        <p:nvSpPr>
          <p:cNvPr id="19" name="Rectangle 18"/>
          <p:cNvSpPr/>
          <p:nvPr/>
        </p:nvSpPr>
        <p:spPr>
          <a:xfrm>
            <a:off x="4530741" y="3830558"/>
            <a:ext cx="6423461" cy="408632"/>
          </a:xfrm>
          <a:prstGeom prst="rect">
            <a:avLst/>
          </a:prstGeom>
        </p:spPr>
        <p:txBody>
          <a:bodyPr lIns="0" tIns="0" rIns="0" bIns="0">
            <a:noAutofit/>
          </a:bodyPr>
          <a:lstStyle/>
          <a:p>
            <a:pPr>
              <a:lnSpc>
                <a:spcPts val="2083"/>
              </a:lnSpc>
            </a:pPr>
            <a:r>
              <a:rPr lang="en-US" sz="1350">
                <a:latin typeface="Arial"/>
              </a:rPr>
              <a:t>Syarat-syarat untuk diangkat menjadi anggota Majelis Pengawas Notaris adalah:</a:t>
            </a:r>
          </a:p>
        </p:txBody>
      </p:sp>
      <p:sp>
        <p:nvSpPr>
          <p:cNvPr id="20" name="Rectangle 19"/>
          <p:cNvSpPr/>
          <p:nvPr/>
        </p:nvSpPr>
        <p:spPr>
          <a:xfrm>
            <a:off x="4536621" y="4359722"/>
            <a:ext cx="2369478" cy="182268"/>
          </a:xfrm>
          <a:prstGeom prst="rect">
            <a:avLst/>
          </a:prstGeom>
        </p:spPr>
        <p:txBody>
          <a:bodyPr wrap="none" lIns="0" tIns="0" rIns="0" bIns="0">
            <a:noAutofit/>
          </a:bodyPr>
          <a:lstStyle/>
          <a:p>
            <a:pPr algn="just">
              <a:lnSpc>
                <a:spcPts val="2083"/>
              </a:lnSpc>
            </a:pPr>
            <a:r>
              <a:rPr lang="en-US" sz="1350">
                <a:latin typeface="Arial"/>
              </a:rPr>
              <a:t>a. warga negara Indonesia;</a:t>
            </a:r>
          </a:p>
        </p:txBody>
      </p:sp>
      <p:sp>
        <p:nvSpPr>
          <p:cNvPr id="21" name="Rectangle 20"/>
          <p:cNvSpPr/>
          <p:nvPr/>
        </p:nvSpPr>
        <p:spPr>
          <a:xfrm>
            <a:off x="4539561" y="4624304"/>
            <a:ext cx="3804100" cy="182268"/>
          </a:xfrm>
          <a:prstGeom prst="rect">
            <a:avLst/>
          </a:prstGeom>
        </p:spPr>
        <p:txBody>
          <a:bodyPr wrap="none" lIns="0" tIns="0" rIns="0" bIns="0">
            <a:noAutofit/>
          </a:bodyPr>
          <a:lstStyle/>
          <a:p>
            <a:pPr algn="just">
              <a:lnSpc>
                <a:spcPts val="2083"/>
              </a:lnSpc>
            </a:pPr>
            <a:r>
              <a:rPr lang="en-US" sz="1350">
                <a:latin typeface="Arial"/>
              </a:rPr>
              <a:t>b. bertaqwa kepada Tuhan Yang Maha Esa;</a:t>
            </a:r>
          </a:p>
        </p:txBody>
      </p:sp>
      <p:sp>
        <p:nvSpPr>
          <p:cNvPr id="22" name="Rectangle 21"/>
          <p:cNvSpPr/>
          <p:nvPr/>
        </p:nvSpPr>
        <p:spPr>
          <a:xfrm>
            <a:off x="4530741" y="4888886"/>
            <a:ext cx="3777642" cy="182268"/>
          </a:xfrm>
          <a:prstGeom prst="rect">
            <a:avLst/>
          </a:prstGeom>
        </p:spPr>
        <p:txBody>
          <a:bodyPr wrap="none" lIns="0" tIns="0" rIns="0" bIns="0">
            <a:noAutofit/>
          </a:bodyPr>
          <a:lstStyle/>
          <a:p>
            <a:pPr algn="just">
              <a:lnSpc>
                <a:spcPts val="2083"/>
              </a:lnSpc>
            </a:pPr>
            <a:r>
              <a:rPr lang="en-US" sz="1350">
                <a:latin typeface="Arial"/>
              </a:rPr>
              <a:t>c. pendidikan paling rendah sarjana hukum;</a:t>
            </a:r>
          </a:p>
        </p:txBody>
      </p:sp>
      <p:sp>
        <p:nvSpPr>
          <p:cNvPr id="23" name="Rectangle 22"/>
          <p:cNvSpPr/>
          <p:nvPr/>
        </p:nvSpPr>
        <p:spPr>
          <a:xfrm>
            <a:off x="4536621" y="5153468"/>
            <a:ext cx="6311749" cy="446849"/>
          </a:xfrm>
          <a:prstGeom prst="rect">
            <a:avLst/>
          </a:prstGeom>
        </p:spPr>
        <p:txBody>
          <a:bodyPr lIns="0" tIns="0" rIns="0" bIns="0">
            <a:noAutofit/>
          </a:bodyPr>
          <a:lstStyle/>
          <a:p>
            <a:pPr>
              <a:lnSpc>
                <a:spcPts val="2083"/>
              </a:lnSpc>
            </a:pPr>
            <a:r>
              <a:rPr lang="en-US" sz="1350">
                <a:latin typeface="Arial"/>
              </a:rPr>
              <a:t>d. tidak pernah dihukum karena melakukan tindak pidana yang diancam dengan pidana penjara 5 (lima) tahun atau lebih;</a:t>
            </a:r>
          </a:p>
        </p:txBody>
      </p:sp>
      <p:sp>
        <p:nvSpPr>
          <p:cNvPr id="24" name="Rectangle 23"/>
          <p:cNvSpPr/>
          <p:nvPr/>
        </p:nvSpPr>
        <p:spPr>
          <a:xfrm>
            <a:off x="4530741" y="5682632"/>
            <a:ext cx="2628180" cy="182268"/>
          </a:xfrm>
          <a:prstGeom prst="rect">
            <a:avLst/>
          </a:prstGeom>
        </p:spPr>
        <p:txBody>
          <a:bodyPr wrap="none" lIns="0" tIns="0" rIns="0" bIns="0">
            <a:noAutofit/>
          </a:bodyPr>
          <a:lstStyle/>
          <a:p>
            <a:pPr algn="just">
              <a:lnSpc>
                <a:spcPts val="2083"/>
              </a:lnSpc>
            </a:pPr>
            <a:r>
              <a:rPr lang="en-US" sz="1350">
                <a:latin typeface="Arial"/>
              </a:rPr>
              <a:t>e. tidak dalam keadaan pailit;</a:t>
            </a:r>
          </a:p>
        </p:txBody>
      </p:sp>
      <p:sp>
        <p:nvSpPr>
          <p:cNvPr id="25" name="Rectangle 24"/>
          <p:cNvSpPr/>
          <p:nvPr/>
        </p:nvSpPr>
        <p:spPr>
          <a:xfrm>
            <a:off x="4530741" y="5944274"/>
            <a:ext cx="2343020" cy="185207"/>
          </a:xfrm>
          <a:prstGeom prst="rect">
            <a:avLst/>
          </a:prstGeom>
        </p:spPr>
        <p:txBody>
          <a:bodyPr wrap="none" lIns="0" tIns="0" rIns="0" bIns="0">
            <a:noAutofit/>
          </a:bodyPr>
          <a:lstStyle/>
          <a:p>
            <a:pPr algn="just">
              <a:lnSpc>
                <a:spcPts val="2083"/>
              </a:lnSpc>
            </a:pPr>
            <a:r>
              <a:rPr lang="en-US" sz="1350">
                <a:latin typeface="Arial"/>
              </a:rPr>
              <a:t>f. sehat jasmani dan rohani;</a:t>
            </a:r>
          </a:p>
        </p:txBody>
      </p:sp>
      <p:sp>
        <p:nvSpPr>
          <p:cNvPr id="26" name="Rectangle 25"/>
          <p:cNvSpPr/>
          <p:nvPr/>
        </p:nvSpPr>
        <p:spPr>
          <a:xfrm>
            <a:off x="4536621" y="6211796"/>
            <a:ext cx="5762006" cy="185207"/>
          </a:xfrm>
          <a:prstGeom prst="rect">
            <a:avLst/>
          </a:prstGeom>
        </p:spPr>
        <p:txBody>
          <a:bodyPr wrap="none" lIns="0" tIns="0" rIns="0" bIns="0">
            <a:noAutofit/>
          </a:bodyPr>
          <a:lstStyle/>
          <a:p>
            <a:pPr algn="just">
              <a:lnSpc>
                <a:spcPts val="2083"/>
              </a:lnSpc>
            </a:pPr>
            <a:r>
              <a:rPr lang="en-US" sz="1350">
                <a:latin typeface="Arial"/>
              </a:rPr>
              <a:t>g. berpengalaman dalam bidangnya paling rendah 3 (tiga) tahun.</a:t>
            </a:r>
          </a:p>
        </p:txBody>
      </p:sp>
    </p:spTree>
    <p:extLst>
      <p:ext uri="{BB962C8B-B14F-4D97-AF65-F5344CB8AC3E}">
        <p14:creationId xmlns:p14="http://schemas.microsoft.com/office/powerpoint/2010/main" val="23391550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379406" y="3204381"/>
            <a:ext cx="4086321" cy="3092669"/>
          </a:xfrm>
          <a:prstGeom prst="rect">
            <a:avLst/>
          </a:prstGeom>
        </p:spPr>
      </p:pic>
      <p:sp>
        <p:nvSpPr>
          <p:cNvPr id="4" name="Rectangle 3"/>
          <p:cNvSpPr/>
          <p:nvPr/>
        </p:nvSpPr>
        <p:spPr>
          <a:xfrm>
            <a:off x="656086" y="1081846"/>
            <a:ext cx="3851137" cy="1508117"/>
          </a:xfrm>
          <a:prstGeom prst="rect">
            <a:avLst/>
          </a:prstGeom>
        </p:spPr>
        <p:txBody>
          <a:bodyPr lIns="0" tIns="0" rIns="0" bIns="0">
            <a:noAutofit/>
          </a:bodyPr>
          <a:lstStyle/>
          <a:p>
            <a:pPr>
              <a:lnSpc>
                <a:spcPts val="2083"/>
              </a:lnSpc>
              <a:spcAft>
                <a:spcPts val="3443"/>
              </a:spcAft>
            </a:pPr>
            <a:r>
              <a:rPr lang="en-US" sz="1350">
                <a:latin typeface="Arial"/>
              </a:rPr>
              <a:t>Dasar Hukum : Pasal 66 A (3) UU NO. 30/2004 sebagaimana diubah dengan UU No. 2/2014 tentang Jabatan Notaris, maka kemudian Menteri Hukum dan HAM RI menerbitkan Peraturan No. 7/2016 tentang Majelis Kehormatan Notaris.</a:t>
            </a:r>
          </a:p>
        </p:txBody>
      </p:sp>
      <p:sp>
        <p:nvSpPr>
          <p:cNvPr id="5" name="Rectangle 4"/>
          <p:cNvSpPr/>
          <p:nvPr/>
        </p:nvSpPr>
        <p:spPr>
          <a:xfrm>
            <a:off x="732521" y="3313154"/>
            <a:ext cx="3692388" cy="2828087"/>
          </a:xfrm>
          <a:prstGeom prst="rect">
            <a:avLst/>
          </a:prstGeom>
        </p:spPr>
        <p:txBody>
          <a:bodyPr lIns="0" tIns="0" rIns="0" bIns="0">
            <a:noAutofit/>
          </a:bodyPr>
          <a:lstStyle/>
          <a:p>
            <a:pPr algn="just">
              <a:lnSpc>
                <a:spcPts val="2060"/>
              </a:lnSpc>
            </a:pPr>
            <a:r>
              <a:rPr lang="en-US" sz="1350">
                <a:latin typeface="Arial"/>
              </a:rPr>
              <a:t>Majelis Kehormatan Notaris adalah suatu badan yang mempunyai kewenangan untuk melakukan pembinaan Notaris dan kewajiban memberikan persetujuan atau penolakan untuk kepentingan penyidikan dan proses peradilan, atas pengambilan fotokopi minuta akta dan pemanggilan Notaris untuk hadir dalam pemeriksaan yang berkaitan dengan akta atau protokol notaris yang berada dalam penyimpanan Notaris.</a:t>
            </a:r>
          </a:p>
        </p:txBody>
      </p:sp>
      <p:sp>
        <p:nvSpPr>
          <p:cNvPr id="6" name="Rectangle 5"/>
          <p:cNvSpPr/>
          <p:nvPr/>
        </p:nvSpPr>
        <p:spPr>
          <a:xfrm>
            <a:off x="4886457" y="1752120"/>
            <a:ext cx="2140174" cy="3951090"/>
          </a:xfrm>
          <a:prstGeom prst="rect">
            <a:avLst/>
          </a:prstGeom>
        </p:spPr>
        <p:txBody>
          <a:bodyPr lIns="0" tIns="0" rIns="0" bIns="0">
            <a:noAutofit/>
          </a:bodyPr>
          <a:lstStyle/>
          <a:p>
            <a:pPr algn="just">
              <a:lnSpc>
                <a:spcPts val="2083"/>
              </a:lnSpc>
            </a:pPr>
            <a:r>
              <a:rPr lang="en-US" sz="1350">
                <a:latin typeface="Arial"/>
              </a:rPr>
              <a:t>Majelis Kehormatan Notaris terdiri dari 7 orang yang terdiri dari 1 Ketua, 1 Wakil Ketua, dan 5 anggota. Majelis Kehormatan Notaris dipilih untuk masa jabatan 3 (tiga) tahun, dan dapat diangkat kembali. Unsur    Majelis</a:t>
            </a:r>
          </a:p>
          <a:p>
            <a:pPr algn="just">
              <a:lnSpc>
                <a:spcPts val="2083"/>
              </a:lnSpc>
            </a:pPr>
            <a:r>
              <a:rPr lang="en-US" sz="1350">
                <a:latin typeface="Arial"/>
              </a:rPr>
              <a:t>Kehormatan Notaris terdiri    dari</a:t>
            </a:r>
          </a:p>
          <a:p>
            <a:pPr algn="just">
              <a:lnSpc>
                <a:spcPts val="2083"/>
              </a:lnSpc>
            </a:pPr>
            <a:r>
              <a:rPr lang="en-US" sz="1350">
                <a:latin typeface="Arial"/>
              </a:rPr>
              <a:t>pemerintah, Notaris, dan ahli/akademisi.</a:t>
            </a:r>
          </a:p>
        </p:txBody>
      </p:sp>
      <p:sp>
        <p:nvSpPr>
          <p:cNvPr id="7" name="Rectangle 6"/>
          <p:cNvSpPr/>
          <p:nvPr/>
        </p:nvSpPr>
        <p:spPr>
          <a:xfrm>
            <a:off x="7426443" y="535043"/>
            <a:ext cx="3495421" cy="182268"/>
          </a:xfrm>
          <a:prstGeom prst="rect">
            <a:avLst/>
          </a:prstGeom>
        </p:spPr>
        <p:txBody>
          <a:bodyPr wrap="none" lIns="0" tIns="0" rIns="0" bIns="0">
            <a:noAutofit/>
          </a:bodyPr>
          <a:lstStyle/>
          <a:p>
            <a:pPr indent="-379724" algn="just">
              <a:lnSpc>
                <a:spcPts val="2083"/>
              </a:lnSpc>
            </a:pPr>
            <a:r>
              <a:rPr lang="en-US" sz="1350">
                <a:latin typeface="Arial"/>
              </a:rPr>
              <a:t>Majelis Kehormatan Notaris terdiri dari:</a:t>
            </a:r>
          </a:p>
        </p:txBody>
      </p:sp>
      <p:sp>
        <p:nvSpPr>
          <p:cNvPr id="8" name="Rectangle 7"/>
          <p:cNvSpPr/>
          <p:nvPr/>
        </p:nvSpPr>
        <p:spPr>
          <a:xfrm>
            <a:off x="7432323" y="799626"/>
            <a:ext cx="3824679" cy="711431"/>
          </a:xfrm>
          <a:prstGeom prst="rect">
            <a:avLst/>
          </a:prstGeom>
        </p:spPr>
        <p:txBody>
          <a:bodyPr lIns="0" tIns="0" rIns="0" bIns="0">
            <a:noAutofit/>
          </a:bodyPr>
          <a:lstStyle/>
          <a:p>
            <a:pPr indent="-379724" algn="just">
              <a:lnSpc>
                <a:spcPts val="2083"/>
              </a:lnSpc>
            </a:pPr>
            <a:r>
              <a:rPr lang="en-US" sz="1350">
                <a:latin typeface="Arial"/>
              </a:rPr>
              <a:t>(a)    Majelis Kehormatan Notaris Pusat (dibentuk oleh Menteri, berkedudukan di ibukota Negara, DKI Jakarta);</a:t>
            </a:r>
          </a:p>
        </p:txBody>
      </p:sp>
      <p:sp>
        <p:nvSpPr>
          <p:cNvPr id="9" name="Rectangle 8"/>
          <p:cNvSpPr/>
          <p:nvPr/>
        </p:nvSpPr>
        <p:spPr>
          <a:xfrm>
            <a:off x="7432323" y="1593371"/>
            <a:ext cx="3821739" cy="976013"/>
          </a:xfrm>
          <a:prstGeom prst="rect">
            <a:avLst/>
          </a:prstGeom>
        </p:spPr>
        <p:txBody>
          <a:bodyPr lIns="0" tIns="0" rIns="0" bIns="0">
            <a:noAutofit/>
          </a:bodyPr>
          <a:lstStyle/>
          <a:p>
            <a:pPr indent="-379724" algn="just">
              <a:lnSpc>
                <a:spcPts val="2083"/>
              </a:lnSpc>
              <a:spcAft>
                <a:spcPts val="3443"/>
              </a:spcAft>
            </a:pPr>
            <a:r>
              <a:rPr lang="en-US" sz="1350">
                <a:latin typeface="Arial"/>
              </a:rPr>
              <a:t>(b)    Majelis Kehormatan Notaris Wilayah (dibentuk oleh Dirjen atas nama Menteri, berkedudukan di ibukota Provinsi).</a:t>
            </a:r>
          </a:p>
        </p:txBody>
      </p:sp>
      <p:sp>
        <p:nvSpPr>
          <p:cNvPr id="10" name="TextBox 9"/>
          <p:cNvSpPr txBox="1"/>
          <p:nvPr/>
        </p:nvSpPr>
        <p:spPr>
          <a:xfrm>
            <a:off x="833718" y="322729"/>
            <a:ext cx="4052739" cy="369332"/>
          </a:xfrm>
          <a:prstGeom prst="rect">
            <a:avLst/>
          </a:prstGeom>
          <a:noFill/>
        </p:spPr>
        <p:txBody>
          <a:bodyPr wrap="square" rtlCol="0">
            <a:spAutoFit/>
          </a:bodyPr>
          <a:lstStyle/>
          <a:p>
            <a:r>
              <a:rPr lang="en-US" b="1" dirty="0"/>
              <a:t>MAJELIS  KEHORMATAN</a:t>
            </a:r>
          </a:p>
        </p:txBody>
      </p:sp>
    </p:spTree>
    <p:extLst>
      <p:ext uri="{BB962C8B-B14F-4D97-AF65-F5344CB8AC3E}">
        <p14:creationId xmlns:p14="http://schemas.microsoft.com/office/powerpoint/2010/main" val="21331244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3647" y="1506071"/>
            <a:ext cx="8162365" cy="2554545"/>
          </a:xfrm>
          <a:prstGeom prst="rect">
            <a:avLst/>
          </a:prstGeom>
          <a:noFill/>
        </p:spPr>
        <p:txBody>
          <a:bodyPr wrap="square" rtlCol="0">
            <a:spAutoFit/>
          </a:bodyPr>
          <a:lstStyle/>
          <a:p>
            <a:r>
              <a:rPr lang="en-US" sz="3200" dirty="0"/>
              <a:t>PERBEDAAN :</a:t>
            </a:r>
          </a:p>
          <a:p>
            <a:endParaRPr lang="en-US" sz="3200" dirty="0"/>
          </a:p>
          <a:p>
            <a:r>
              <a:rPr lang="en-US" sz="3200" dirty="0"/>
              <a:t>MAJELIS PENGAWAS</a:t>
            </a:r>
          </a:p>
          <a:p>
            <a:r>
              <a:rPr lang="en-US" sz="3200" dirty="0"/>
              <a:t>MAJLEIS KEHORMATAN</a:t>
            </a:r>
          </a:p>
          <a:p>
            <a:r>
              <a:rPr lang="en-US" sz="3200" dirty="0"/>
              <a:t>DEWAN KEHORMATAN</a:t>
            </a:r>
          </a:p>
        </p:txBody>
      </p:sp>
    </p:spTree>
    <p:extLst>
      <p:ext uri="{BB962C8B-B14F-4D97-AF65-F5344CB8AC3E}">
        <p14:creationId xmlns:p14="http://schemas.microsoft.com/office/powerpoint/2010/main" val="39548554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1434" y="99953"/>
            <a:ext cx="6514595" cy="6414642"/>
          </a:xfrm>
          <a:prstGeom prst="rect">
            <a:avLst/>
          </a:prstGeom>
          <a:solidFill>
            <a:schemeClr val="bg1"/>
          </a:solidFill>
        </p:spPr>
      </p:pic>
      <p:sp>
        <p:nvSpPr>
          <p:cNvPr id="3" name="Rectangle 2"/>
          <p:cNvSpPr/>
          <p:nvPr/>
        </p:nvSpPr>
        <p:spPr>
          <a:xfrm>
            <a:off x="7476420" y="376294"/>
            <a:ext cx="4012826" cy="1261174"/>
          </a:xfrm>
          <a:prstGeom prst="rect">
            <a:avLst/>
          </a:prstGeom>
        </p:spPr>
        <p:txBody>
          <a:bodyPr lIns="0" tIns="0" rIns="0" bIns="0">
            <a:noAutofit/>
          </a:bodyPr>
          <a:lstStyle/>
          <a:p>
            <a:pPr>
              <a:lnSpc>
                <a:spcPts val="1736"/>
              </a:lnSpc>
              <a:spcAft>
                <a:spcPts val="3848"/>
              </a:spcAft>
            </a:pPr>
            <a:r>
              <a:rPr lang="en-US" sz="1157" b="1" dirty="0" err="1">
                <a:latin typeface="Arial"/>
              </a:rPr>
              <a:t>Majelis</a:t>
            </a:r>
            <a:r>
              <a:rPr lang="en-US" sz="1157" b="1" dirty="0">
                <a:latin typeface="Arial"/>
              </a:rPr>
              <a:t> </a:t>
            </a:r>
            <a:r>
              <a:rPr lang="en-US" sz="1157" b="1" dirty="0" err="1">
                <a:latin typeface="Arial"/>
              </a:rPr>
              <a:t>Pengawas</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terdiri</a:t>
            </a:r>
            <a:r>
              <a:rPr lang="en-US" sz="1157" b="1" dirty="0">
                <a:latin typeface="Arial"/>
              </a:rPr>
              <a:t> </a:t>
            </a:r>
            <a:r>
              <a:rPr lang="en-US" sz="1157" b="1" dirty="0" err="1">
                <a:latin typeface="Arial"/>
              </a:rPr>
              <a:t>dari</a:t>
            </a:r>
            <a:r>
              <a:rPr lang="en-US" sz="1157" b="1" dirty="0">
                <a:latin typeface="Arial"/>
              </a:rPr>
              <a:t> 7 orang yang </a:t>
            </a:r>
            <a:r>
              <a:rPr lang="en-US" sz="1157" b="1" dirty="0" err="1">
                <a:latin typeface="Arial"/>
              </a:rPr>
              <a:t>terdiri</a:t>
            </a:r>
            <a:r>
              <a:rPr lang="en-US" sz="1157" b="1" dirty="0">
                <a:latin typeface="Arial"/>
              </a:rPr>
              <a:t> </a:t>
            </a:r>
            <a:r>
              <a:rPr lang="en-US" sz="1157" b="1" dirty="0" err="1">
                <a:latin typeface="Arial"/>
              </a:rPr>
              <a:t>dari</a:t>
            </a:r>
            <a:r>
              <a:rPr lang="en-US" sz="1157" b="1" dirty="0">
                <a:latin typeface="Arial"/>
              </a:rPr>
              <a:t> 1 </a:t>
            </a:r>
            <a:r>
              <a:rPr lang="en-US" sz="1157" b="1" dirty="0" err="1">
                <a:latin typeface="Arial"/>
              </a:rPr>
              <a:t>Ketua</a:t>
            </a:r>
            <a:r>
              <a:rPr lang="en-US" sz="1157" b="1" dirty="0">
                <a:latin typeface="Arial"/>
              </a:rPr>
              <a:t>, 1 </a:t>
            </a:r>
            <a:r>
              <a:rPr lang="en-US" sz="1157" b="1" dirty="0" err="1">
                <a:latin typeface="Arial"/>
              </a:rPr>
              <a:t>Wakil</a:t>
            </a:r>
            <a:r>
              <a:rPr lang="en-US" sz="1157" b="1" dirty="0">
                <a:latin typeface="Arial"/>
              </a:rPr>
              <a:t> </a:t>
            </a:r>
            <a:r>
              <a:rPr lang="en-US" sz="1157" b="1" dirty="0" err="1">
                <a:latin typeface="Arial"/>
              </a:rPr>
              <a:t>Ketua</a:t>
            </a:r>
            <a:r>
              <a:rPr lang="en-US" sz="1157" b="1" dirty="0">
                <a:latin typeface="Arial"/>
              </a:rPr>
              <a:t>, </a:t>
            </a:r>
            <a:r>
              <a:rPr lang="en-US" sz="1157" b="1" dirty="0" err="1">
                <a:latin typeface="Arial"/>
              </a:rPr>
              <a:t>dan</a:t>
            </a:r>
            <a:r>
              <a:rPr lang="en-US" sz="1157" b="1" dirty="0">
                <a:latin typeface="Arial"/>
              </a:rPr>
              <a:t> </a:t>
            </a:r>
            <a:r>
              <a:rPr lang="en-US" sz="1013" b="1" i="1" spc="48" dirty="0">
                <a:latin typeface="Arial"/>
              </a:rPr>
              <a:t>5</a:t>
            </a:r>
            <a:r>
              <a:rPr lang="en-US" sz="1157" b="1" dirty="0">
                <a:latin typeface="Arial"/>
              </a:rPr>
              <a:t> </a:t>
            </a:r>
            <a:r>
              <a:rPr lang="en-US" sz="1157" b="1" dirty="0" err="1">
                <a:latin typeface="Arial"/>
              </a:rPr>
              <a:t>anggota</a:t>
            </a:r>
            <a:r>
              <a:rPr lang="en-US" sz="1157" b="1" dirty="0">
                <a:latin typeface="Arial"/>
              </a:rPr>
              <a:t>. </a:t>
            </a:r>
            <a:r>
              <a:rPr lang="en-US" sz="1157" b="1" dirty="0" err="1">
                <a:latin typeface="Arial"/>
              </a:rPr>
              <a:t>Majelis</a:t>
            </a:r>
            <a:r>
              <a:rPr lang="en-US" sz="1157" b="1" dirty="0">
                <a:latin typeface="Arial"/>
              </a:rPr>
              <a:t> </a:t>
            </a:r>
            <a:r>
              <a:rPr lang="en-US" sz="1157" b="1" dirty="0" err="1">
                <a:latin typeface="Arial"/>
              </a:rPr>
              <a:t>Kehormatan</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dipilih</a:t>
            </a:r>
            <a:r>
              <a:rPr lang="en-US" sz="1157" b="1" dirty="0">
                <a:latin typeface="Arial"/>
              </a:rPr>
              <a:t> </a:t>
            </a:r>
            <a:r>
              <a:rPr lang="en-US" sz="1157" b="1" dirty="0" err="1">
                <a:latin typeface="Arial"/>
              </a:rPr>
              <a:t>untuk</a:t>
            </a:r>
            <a:r>
              <a:rPr lang="en-US" sz="1157" b="1" dirty="0">
                <a:latin typeface="Arial"/>
              </a:rPr>
              <a:t> </a:t>
            </a:r>
            <a:r>
              <a:rPr lang="en-US" sz="1157" b="1" dirty="0" err="1">
                <a:latin typeface="Arial"/>
              </a:rPr>
              <a:t>masa</a:t>
            </a:r>
            <a:r>
              <a:rPr lang="en-US" sz="1157" b="1" dirty="0">
                <a:latin typeface="Arial"/>
              </a:rPr>
              <a:t> </a:t>
            </a:r>
            <a:r>
              <a:rPr lang="en-US" sz="1157" b="1" dirty="0" err="1">
                <a:latin typeface="Arial"/>
              </a:rPr>
              <a:t>jabatan</a:t>
            </a:r>
            <a:r>
              <a:rPr lang="en-US" sz="1157" b="1" dirty="0">
                <a:latin typeface="Arial"/>
              </a:rPr>
              <a:t> 3 (</a:t>
            </a:r>
            <a:r>
              <a:rPr lang="en-US" sz="1157" b="1" dirty="0" err="1">
                <a:latin typeface="Arial"/>
              </a:rPr>
              <a:t>tiga</a:t>
            </a:r>
            <a:r>
              <a:rPr lang="en-US" sz="1157" b="1" dirty="0">
                <a:latin typeface="Arial"/>
              </a:rPr>
              <a:t>) </a:t>
            </a:r>
            <a:r>
              <a:rPr lang="en-US" sz="1157" b="1" dirty="0" err="1">
                <a:latin typeface="Arial"/>
              </a:rPr>
              <a:t>tahun</a:t>
            </a:r>
            <a:r>
              <a:rPr lang="en-US" sz="1157" b="1" dirty="0">
                <a:latin typeface="Arial"/>
              </a:rPr>
              <a:t>, </a:t>
            </a:r>
            <a:r>
              <a:rPr lang="en-US" sz="1157" b="1" dirty="0" err="1">
                <a:latin typeface="Arial"/>
              </a:rPr>
              <a:t>dan</a:t>
            </a:r>
            <a:r>
              <a:rPr lang="en-US" sz="1157" b="1" dirty="0">
                <a:latin typeface="Arial"/>
              </a:rPr>
              <a:t> </a:t>
            </a:r>
            <a:r>
              <a:rPr lang="en-US" sz="1157" b="1" dirty="0" err="1">
                <a:latin typeface="Arial"/>
              </a:rPr>
              <a:t>dapat</a:t>
            </a:r>
            <a:r>
              <a:rPr lang="en-US" sz="1157" b="1" dirty="0">
                <a:latin typeface="Arial"/>
              </a:rPr>
              <a:t> </a:t>
            </a:r>
            <a:r>
              <a:rPr lang="en-US" sz="1157" b="1" dirty="0" err="1">
                <a:latin typeface="Arial"/>
              </a:rPr>
              <a:t>diangkat</a:t>
            </a:r>
            <a:r>
              <a:rPr lang="en-US" sz="1157" b="1" dirty="0">
                <a:latin typeface="Arial"/>
              </a:rPr>
              <a:t> </a:t>
            </a:r>
            <a:r>
              <a:rPr lang="en-US" sz="1157" b="1" dirty="0" err="1">
                <a:latin typeface="Arial"/>
              </a:rPr>
              <a:t>kembali</a:t>
            </a:r>
            <a:r>
              <a:rPr lang="en-US" sz="1157" b="1" dirty="0">
                <a:latin typeface="Arial"/>
              </a:rPr>
              <a:t>. </a:t>
            </a:r>
            <a:r>
              <a:rPr lang="en-US" sz="1157" b="1" dirty="0" err="1">
                <a:latin typeface="Arial"/>
              </a:rPr>
              <a:t>Unsur</a:t>
            </a:r>
            <a:r>
              <a:rPr lang="en-US" sz="1157" b="1" dirty="0">
                <a:latin typeface="Arial"/>
              </a:rPr>
              <a:t> </a:t>
            </a:r>
            <a:r>
              <a:rPr lang="en-US" sz="1157" b="1" dirty="0" err="1">
                <a:latin typeface="Arial"/>
              </a:rPr>
              <a:t>Majelis</a:t>
            </a:r>
            <a:r>
              <a:rPr lang="en-US" sz="1157" b="1" dirty="0">
                <a:latin typeface="Arial"/>
              </a:rPr>
              <a:t> </a:t>
            </a:r>
            <a:r>
              <a:rPr lang="en-US" sz="1157" b="1" dirty="0" err="1">
                <a:latin typeface="Arial"/>
              </a:rPr>
              <a:t>Kehormatan</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terdiri</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pemerintah</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dan</a:t>
            </a:r>
            <a:r>
              <a:rPr lang="en-US" sz="1157" b="1" dirty="0">
                <a:latin typeface="Arial"/>
              </a:rPr>
              <a:t> </a:t>
            </a:r>
            <a:r>
              <a:rPr lang="en-US" sz="1157" b="1" dirty="0" err="1">
                <a:latin typeface="Arial"/>
              </a:rPr>
              <a:t>ahli</a:t>
            </a:r>
            <a:r>
              <a:rPr lang="en-US" sz="1157" b="1" dirty="0">
                <a:latin typeface="Arial"/>
              </a:rPr>
              <a:t>/</a:t>
            </a:r>
            <a:r>
              <a:rPr lang="en-US" sz="1157" b="1" dirty="0" err="1">
                <a:latin typeface="Arial"/>
              </a:rPr>
              <a:t>akademisi</a:t>
            </a:r>
            <a:r>
              <a:rPr lang="en-US" sz="1157" b="1" dirty="0">
                <a:latin typeface="Arial"/>
              </a:rPr>
              <a:t> (</a:t>
            </a:r>
            <a:r>
              <a:rPr lang="en-US" sz="1157" b="1" dirty="0" err="1">
                <a:latin typeface="Arial"/>
              </a:rPr>
              <a:t>berdasarkan</a:t>
            </a:r>
            <a:r>
              <a:rPr lang="en-US" sz="1157" b="1" dirty="0">
                <a:latin typeface="Arial"/>
              </a:rPr>
              <a:t> </a:t>
            </a:r>
            <a:r>
              <a:rPr lang="en-US" sz="1157" b="1" dirty="0" err="1">
                <a:latin typeface="Arial"/>
              </a:rPr>
              <a:t>permenkumham</a:t>
            </a:r>
            <a:r>
              <a:rPr lang="en-US" sz="1157" b="1" dirty="0">
                <a:latin typeface="Arial"/>
              </a:rPr>
              <a:t> No. 10 </a:t>
            </a:r>
            <a:r>
              <a:rPr lang="en-US" sz="1157" b="1" dirty="0" err="1">
                <a:latin typeface="Arial"/>
              </a:rPr>
              <a:t>Tahun</a:t>
            </a:r>
            <a:r>
              <a:rPr lang="en-US" sz="1157" b="1" dirty="0">
                <a:latin typeface="Arial"/>
              </a:rPr>
              <a:t> 2004 Jo No. 15 </a:t>
            </a:r>
            <a:r>
              <a:rPr lang="en-US" sz="1157" b="1" dirty="0" err="1">
                <a:latin typeface="Arial"/>
              </a:rPr>
              <a:t>Tahun</a:t>
            </a:r>
            <a:r>
              <a:rPr lang="en-US" sz="1157" b="1" dirty="0">
                <a:latin typeface="Arial"/>
              </a:rPr>
              <a:t> 2020).</a:t>
            </a:r>
          </a:p>
        </p:txBody>
      </p:sp>
      <p:sp>
        <p:nvSpPr>
          <p:cNvPr id="4" name="Rectangle 3"/>
          <p:cNvSpPr/>
          <p:nvPr/>
        </p:nvSpPr>
        <p:spPr>
          <a:xfrm>
            <a:off x="7476420" y="2428274"/>
            <a:ext cx="4012826" cy="1261174"/>
          </a:xfrm>
          <a:prstGeom prst="rect">
            <a:avLst/>
          </a:prstGeom>
        </p:spPr>
        <p:txBody>
          <a:bodyPr lIns="0" tIns="0" rIns="0" bIns="0">
            <a:noAutofit/>
          </a:bodyPr>
          <a:lstStyle/>
          <a:p>
            <a:pPr>
              <a:lnSpc>
                <a:spcPts val="1736"/>
              </a:lnSpc>
              <a:spcAft>
                <a:spcPts val="3848"/>
              </a:spcAft>
            </a:pPr>
            <a:r>
              <a:rPr lang="en-US" sz="1157" b="1">
                <a:latin typeface="Arial"/>
              </a:rPr>
              <a:t>Majelis Kehormatan Notaris terdiri dari 7 orang yang terdiri dari 1 Ketua, 1 Wakil Ketua, dan </a:t>
            </a:r>
            <a:r>
              <a:rPr lang="en-US" sz="1013" b="1" i="1" spc="48">
                <a:latin typeface="Arial"/>
              </a:rPr>
              <a:t>5</a:t>
            </a:r>
            <a:r>
              <a:rPr lang="en-US" sz="1157" b="1">
                <a:latin typeface="Arial"/>
              </a:rPr>
              <a:t> anggota. Majelis Kehormatan Notaris dipilih untuk masa jabatan 3 (tiga) tahun, dan dapat diangkat kembali. Unsur Majelis Kehormatan Notaris terdiri dari pemerintah, Notaris, dan ahli/akademisi.</a:t>
            </a:r>
          </a:p>
        </p:txBody>
      </p:sp>
      <p:sp>
        <p:nvSpPr>
          <p:cNvPr id="5" name="Rectangle 4"/>
          <p:cNvSpPr/>
          <p:nvPr/>
        </p:nvSpPr>
        <p:spPr>
          <a:xfrm>
            <a:off x="7238296" y="4450856"/>
            <a:ext cx="4227431" cy="1578672"/>
          </a:xfrm>
          <a:prstGeom prst="rect">
            <a:avLst/>
          </a:prstGeom>
        </p:spPr>
        <p:txBody>
          <a:bodyPr lIns="0" tIns="0" rIns="0" bIns="0">
            <a:noAutofit/>
          </a:bodyPr>
          <a:lstStyle/>
          <a:p>
            <a:pPr algn="just">
              <a:lnSpc>
                <a:spcPts val="1852"/>
              </a:lnSpc>
            </a:pPr>
            <a:r>
              <a:rPr lang="en-US" sz="1157" b="1">
                <a:latin typeface="Arial"/>
              </a:rPr>
              <a:t>Dewan Kehormatan terdiri dari tiga tingkat yaitu di tingkat pusat, wilayah (propinsi) dan daerah (kota/kabupaten). Anggota Dewan Kehormatan disetiap tingkat tersebut berjumlah lima orang yang terpilih dalam rapat anggota berupa Kongres di tingkat pusat, Konferensi Wilayah di tingkat propinsi dan Konferensi Daerah di tingkat Kota/Kabupaten.</a:t>
            </a:r>
          </a:p>
        </p:txBody>
      </p:sp>
      <p:sp>
        <p:nvSpPr>
          <p:cNvPr id="6" name="TextBox 5"/>
          <p:cNvSpPr txBox="1"/>
          <p:nvPr/>
        </p:nvSpPr>
        <p:spPr>
          <a:xfrm>
            <a:off x="5363244" y="3427838"/>
            <a:ext cx="500528" cy="261610"/>
          </a:xfrm>
          <a:prstGeom prst="rect">
            <a:avLst/>
          </a:prstGeom>
          <a:solidFill>
            <a:schemeClr val="bg1"/>
          </a:solidFill>
        </p:spPr>
        <p:txBody>
          <a:bodyPr wrap="square" rtlCol="0">
            <a:spAutoFit/>
          </a:bodyPr>
          <a:lstStyle/>
          <a:p>
            <a:pPr algn="ctr"/>
            <a:r>
              <a:rPr lang="en-US" sz="1100" dirty="0">
                <a:solidFill>
                  <a:schemeClr val="tx2"/>
                </a:solidFill>
                <a:latin typeface="Arial" panose="020B0604020202020204" pitchFamily="34" charset="0"/>
                <a:cs typeface="Arial" panose="020B0604020202020204" pitchFamily="34" charset="0"/>
              </a:rPr>
              <a:t>2016</a:t>
            </a:r>
          </a:p>
        </p:txBody>
      </p:sp>
    </p:spTree>
    <p:extLst>
      <p:ext uri="{BB962C8B-B14F-4D97-AF65-F5344CB8AC3E}">
        <p14:creationId xmlns:p14="http://schemas.microsoft.com/office/powerpoint/2010/main" val="2390947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93976" y="834903"/>
            <a:ext cx="1123003" cy="452729"/>
          </a:xfrm>
          <a:prstGeom prst="rect">
            <a:avLst/>
          </a:prstGeom>
        </p:spPr>
        <p:txBody>
          <a:bodyPr lIns="0" tIns="0" rIns="0" bIns="0">
            <a:noAutofit/>
          </a:bodyPr>
          <a:lstStyle/>
          <a:p>
            <a:pPr marL="208236">
              <a:spcAft>
                <a:spcPts val="608"/>
              </a:spcAft>
            </a:pPr>
            <a:r>
              <a:rPr lang="en-US" sz="1350">
                <a:latin typeface="Arial"/>
              </a:rPr>
              <a:t>MAJELIS</a:t>
            </a:r>
          </a:p>
          <a:p>
            <a:r>
              <a:rPr lang="en-US" sz="1350">
                <a:latin typeface="Arial"/>
              </a:rPr>
              <a:t>PENGAWAS</a:t>
            </a:r>
          </a:p>
        </p:txBody>
      </p:sp>
      <p:sp>
        <p:nvSpPr>
          <p:cNvPr id="5" name="Rectangle 4"/>
          <p:cNvSpPr/>
          <p:nvPr/>
        </p:nvSpPr>
        <p:spPr>
          <a:xfrm>
            <a:off x="4463126" y="876060"/>
            <a:ext cx="205786" cy="188147"/>
          </a:xfrm>
          <a:prstGeom prst="rect">
            <a:avLst/>
          </a:prstGeom>
        </p:spPr>
        <p:txBody>
          <a:bodyPr wrap="none" lIns="0" tIns="0" rIns="0" bIns="0">
            <a:noAutofit/>
          </a:bodyPr>
          <a:lstStyle/>
          <a:p>
            <a:r>
              <a:rPr lang="en-US" sz="1543">
                <a:latin typeface="Arial"/>
              </a:rPr>
              <a:t>2</a:t>
            </a:r>
            <a:r>
              <a:rPr lang="en-US" sz="1350" b="1">
                <a:latin typeface="Arial"/>
              </a:rPr>
              <a:t>.</a:t>
            </a:r>
          </a:p>
        </p:txBody>
      </p:sp>
      <p:sp>
        <p:nvSpPr>
          <p:cNvPr id="6" name="Rectangle 5"/>
          <p:cNvSpPr/>
          <p:nvPr/>
        </p:nvSpPr>
        <p:spPr>
          <a:xfrm>
            <a:off x="1282263" y="2963318"/>
            <a:ext cx="1328789" cy="458609"/>
          </a:xfrm>
          <a:prstGeom prst="rect">
            <a:avLst/>
          </a:prstGeom>
        </p:spPr>
        <p:txBody>
          <a:bodyPr lIns="0" tIns="0" rIns="0" bIns="0">
            <a:noAutofit/>
          </a:bodyPr>
          <a:lstStyle/>
          <a:p>
            <a:pPr algn="ctr">
              <a:spcAft>
                <a:spcPts val="405"/>
              </a:spcAft>
            </a:pPr>
            <a:r>
              <a:rPr lang="en-US" sz="1350">
                <a:latin typeface="Arial"/>
              </a:rPr>
              <a:t>MAJELIS</a:t>
            </a:r>
          </a:p>
          <a:p>
            <a:r>
              <a:rPr lang="en-US" sz="1350">
                <a:latin typeface="Arial"/>
              </a:rPr>
              <a:t>KEHORMATAN</a:t>
            </a:r>
          </a:p>
        </p:txBody>
      </p:sp>
      <p:sp>
        <p:nvSpPr>
          <p:cNvPr id="7" name="Rectangle 6"/>
          <p:cNvSpPr/>
          <p:nvPr/>
        </p:nvSpPr>
        <p:spPr>
          <a:xfrm>
            <a:off x="1282263" y="5179926"/>
            <a:ext cx="1328789" cy="435090"/>
          </a:xfrm>
          <a:prstGeom prst="rect">
            <a:avLst/>
          </a:prstGeom>
        </p:spPr>
        <p:txBody>
          <a:bodyPr lIns="0" tIns="0" rIns="0" bIns="0">
            <a:noAutofit/>
          </a:bodyPr>
          <a:lstStyle/>
          <a:p>
            <a:pPr algn="ctr">
              <a:spcAft>
                <a:spcPts val="405"/>
              </a:spcAft>
            </a:pPr>
            <a:r>
              <a:rPr lang="en-US" sz="1350">
                <a:latin typeface="Arial"/>
              </a:rPr>
              <a:t>DEWAN</a:t>
            </a:r>
          </a:p>
          <a:p>
            <a:r>
              <a:rPr lang="en-US" sz="1350">
                <a:latin typeface="Arial"/>
              </a:rPr>
              <a:t>KEHORMATAN</a:t>
            </a:r>
          </a:p>
        </p:txBody>
      </p:sp>
      <p:sp>
        <p:nvSpPr>
          <p:cNvPr id="8" name="Rectangle 7"/>
          <p:cNvSpPr/>
          <p:nvPr/>
        </p:nvSpPr>
        <p:spPr>
          <a:xfrm>
            <a:off x="3906034" y="5370890"/>
            <a:ext cx="141110" cy="152870"/>
          </a:xfrm>
          <a:prstGeom prst="rect">
            <a:avLst/>
          </a:prstGeom>
        </p:spPr>
        <p:txBody>
          <a:bodyPr wrap="none" lIns="0" tIns="0" rIns="0" bIns="0">
            <a:noAutofit/>
          </a:bodyPr>
          <a:lstStyle/>
          <a:p>
            <a:r>
              <a:rPr lang="en-US" sz="1157" b="1">
                <a:latin typeface="Arial"/>
              </a:rPr>
              <a:t>3.</a:t>
            </a:r>
          </a:p>
        </p:txBody>
      </p:sp>
      <p:sp>
        <p:nvSpPr>
          <p:cNvPr id="9" name="Rectangle 8"/>
          <p:cNvSpPr/>
          <p:nvPr/>
        </p:nvSpPr>
        <p:spPr>
          <a:xfrm>
            <a:off x="4489584" y="117592"/>
            <a:ext cx="6326448" cy="446849"/>
          </a:xfrm>
          <a:prstGeom prst="rect">
            <a:avLst/>
          </a:prstGeom>
        </p:spPr>
        <p:txBody>
          <a:bodyPr lIns="0" tIns="0" rIns="0" bIns="0">
            <a:noAutofit/>
          </a:bodyPr>
          <a:lstStyle/>
          <a:p>
            <a:pPr marL="187325" indent="-320675" algn="just">
              <a:lnSpc>
                <a:spcPts val="2083"/>
              </a:lnSpc>
            </a:pPr>
            <a:r>
              <a:rPr lang="en-US" sz="1350" dirty="0">
                <a:latin typeface="Arial"/>
              </a:rPr>
              <a:t>1. </a:t>
            </a:r>
            <a:r>
              <a:rPr lang="en-US" sz="1350" dirty="0" err="1">
                <a:latin typeface="Arial"/>
              </a:rPr>
              <a:t>menyelenggarakan</a:t>
            </a:r>
            <a:r>
              <a:rPr lang="en-US" sz="1350" dirty="0">
                <a:latin typeface="Arial"/>
              </a:rPr>
              <a:t> </a:t>
            </a:r>
            <a:r>
              <a:rPr lang="en-US" sz="1350" dirty="0" err="1">
                <a:latin typeface="Arial"/>
              </a:rPr>
              <a:t>sidang</a:t>
            </a:r>
            <a:r>
              <a:rPr lang="en-US" sz="1350" dirty="0">
                <a:latin typeface="Arial"/>
              </a:rPr>
              <a:t> </a:t>
            </a:r>
            <a:r>
              <a:rPr lang="en-US" sz="1350" dirty="0" err="1">
                <a:latin typeface="Arial"/>
              </a:rPr>
              <a:t>untuk</a:t>
            </a:r>
            <a:r>
              <a:rPr lang="en-US" sz="1350" dirty="0">
                <a:latin typeface="Arial"/>
              </a:rPr>
              <a:t> </a:t>
            </a:r>
            <a:r>
              <a:rPr lang="en-US" sz="1350" dirty="0" err="1">
                <a:latin typeface="Arial"/>
              </a:rPr>
              <a:t>memeriksa</a:t>
            </a:r>
            <a:r>
              <a:rPr lang="en-US" sz="1350" dirty="0">
                <a:latin typeface="Arial"/>
              </a:rPr>
              <a:t> </a:t>
            </a:r>
            <a:r>
              <a:rPr lang="en-US" sz="1350" dirty="0" err="1">
                <a:latin typeface="Arial"/>
              </a:rPr>
              <a:t>adanya</a:t>
            </a:r>
            <a:r>
              <a:rPr lang="en-US" sz="1350" dirty="0">
                <a:latin typeface="Arial"/>
              </a:rPr>
              <a:t> </a:t>
            </a:r>
            <a:r>
              <a:rPr lang="en-US" sz="1350" dirty="0" err="1">
                <a:latin typeface="Arial"/>
              </a:rPr>
              <a:t>dugaan</a:t>
            </a:r>
            <a:r>
              <a:rPr lang="en-US" sz="1350" dirty="0">
                <a:latin typeface="Arial"/>
              </a:rPr>
              <a:t> </a:t>
            </a:r>
            <a:r>
              <a:rPr lang="en-US" sz="1350" dirty="0" err="1">
                <a:latin typeface="Arial"/>
              </a:rPr>
              <a:t>pelanggaran</a:t>
            </a:r>
            <a:r>
              <a:rPr lang="en-US" sz="1350" dirty="0">
                <a:latin typeface="Arial"/>
              </a:rPr>
              <a:t> </a:t>
            </a:r>
            <a:r>
              <a:rPr lang="en-US" sz="1350" dirty="0" err="1">
                <a:latin typeface="Arial"/>
              </a:rPr>
              <a:t>Kode</a:t>
            </a:r>
            <a:r>
              <a:rPr lang="en-US" sz="1350" dirty="0">
                <a:latin typeface="Arial"/>
              </a:rPr>
              <a:t> </a:t>
            </a:r>
            <a:r>
              <a:rPr lang="en-US" sz="1350" dirty="0" err="1">
                <a:latin typeface="Arial"/>
              </a:rPr>
              <a:t>Etik</a:t>
            </a:r>
            <a:r>
              <a:rPr lang="en-US" sz="1350" dirty="0">
                <a:latin typeface="Arial"/>
              </a:rPr>
              <a:t> </a:t>
            </a:r>
            <a:r>
              <a:rPr lang="en-US" sz="1350" dirty="0" err="1">
                <a:latin typeface="Arial"/>
              </a:rPr>
              <a:t>Notaris</a:t>
            </a:r>
            <a:r>
              <a:rPr lang="en-US" sz="1350" dirty="0">
                <a:latin typeface="Arial"/>
              </a:rPr>
              <a:t> </a:t>
            </a:r>
            <a:r>
              <a:rPr lang="en-US" sz="1350" dirty="0" err="1">
                <a:latin typeface="Arial"/>
              </a:rPr>
              <a:t>atau</a:t>
            </a:r>
            <a:r>
              <a:rPr lang="en-US" sz="1350" dirty="0">
                <a:latin typeface="Arial"/>
              </a:rPr>
              <a:t> </a:t>
            </a:r>
            <a:r>
              <a:rPr lang="en-US" sz="1350" dirty="0" err="1">
                <a:latin typeface="Arial"/>
              </a:rPr>
              <a:t>pelanggaran</a:t>
            </a:r>
            <a:r>
              <a:rPr lang="en-US" sz="1350" dirty="0">
                <a:latin typeface="Arial"/>
              </a:rPr>
              <a:t> </a:t>
            </a:r>
            <a:r>
              <a:rPr lang="en-US" sz="1350" dirty="0" err="1">
                <a:latin typeface="Arial"/>
              </a:rPr>
              <a:t>pelaksanaan</a:t>
            </a:r>
            <a:r>
              <a:rPr lang="en-US" sz="1350" dirty="0">
                <a:latin typeface="Arial"/>
              </a:rPr>
              <a:t>  </a:t>
            </a:r>
            <a:r>
              <a:rPr lang="en-US" sz="1350" dirty="0" err="1">
                <a:latin typeface="Arial"/>
              </a:rPr>
              <a:t>jabatan</a:t>
            </a:r>
            <a:r>
              <a:rPr lang="en-US" sz="1350" dirty="0">
                <a:latin typeface="Arial"/>
              </a:rPr>
              <a:t> </a:t>
            </a:r>
            <a:r>
              <a:rPr lang="en-US" sz="1350" dirty="0" err="1">
                <a:latin typeface="Arial"/>
              </a:rPr>
              <a:t>notaris</a:t>
            </a:r>
            <a:r>
              <a:rPr lang="en-US" sz="1350" dirty="0">
                <a:latin typeface="Arial"/>
              </a:rPr>
              <a:t>, </a:t>
            </a:r>
            <a:r>
              <a:rPr lang="en-US" sz="1350" dirty="0" err="1">
                <a:latin typeface="Arial"/>
              </a:rPr>
              <a:t>serta</a:t>
            </a:r>
            <a:endParaRPr lang="en-US" sz="1350" dirty="0">
              <a:latin typeface="Arial"/>
            </a:endParaRPr>
          </a:p>
        </p:txBody>
      </p:sp>
      <p:sp>
        <p:nvSpPr>
          <p:cNvPr id="10" name="Rectangle 9"/>
          <p:cNvSpPr/>
          <p:nvPr/>
        </p:nvSpPr>
        <p:spPr>
          <a:xfrm>
            <a:off x="4801203" y="646756"/>
            <a:ext cx="6014829" cy="976013"/>
          </a:xfrm>
          <a:prstGeom prst="rect">
            <a:avLst/>
          </a:prstGeom>
        </p:spPr>
        <p:txBody>
          <a:bodyPr lIns="0" tIns="0" rIns="0" bIns="0">
            <a:noAutofit/>
          </a:bodyPr>
          <a:lstStyle/>
          <a:p>
            <a:pPr indent="-134741" algn="just">
              <a:lnSpc>
                <a:spcPts val="2083"/>
              </a:lnSpc>
            </a:pPr>
            <a:endParaRPr lang="en-US" sz="1350" dirty="0">
              <a:latin typeface="Arial"/>
            </a:endParaRPr>
          </a:p>
          <a:p>
            <a:pPr algn="just">
              <a:lnSpc>
                <a:spcPts val="2083"/>
              </a:lnSpc>
              <a:spcAft>
                <a:spcPts val="608"/>
              </a:spcAft>
            </a:pPr>
            <a:r>
              <a:rPr lang="en-US" sz="1350" dirty="0" err="1">
                <a:latin typeface="Arial"/>
              </a:rPr>
              <a:t>menerima</a:t>
            </a:r>
            <a:r>
              <a:rPr lang="en-US" sz="1350" dirty="0">
                <a:latin typeface="Arial"/>
              </a:rPr>
              <a:t> </a:t>
            </a:r>
            <a:r>
              <a:rPr lang="en-US" sz="1350" dirty="0" err="1">
                <a:latin typeface="Arial"/>
              </a:rPr>
              <a:t>laporan</a:t>
            </a:r>
            <a:r>
              <a:rPr lang="en-US" sz="1350" dirty="0">
                <a:latin typeface="Arial"/>
              </a:rPr>
              <a:t> </a:t>
            </a:r>
            <a:r>
              <a:rPr lang="en-US" sz="1350" dirty="0" err="1">
                <a:latin typeface="Arial"/>
              </a:rPr>
              <a:t>dari</a:t>
            </a:r>
            <a:r>
              <a:rPr lang="en-US" sz="1350" dirty="0">
                <a:latin typeface="Arial"/>
              </a:rPr>
              <a:t> </a:t>
            </a:r>
            <a:r>
              <a:rPr lang="en-US" sz="1350" dirty="0" err="1">
                <a:latin typeface="Arial"/>
              </a:rPr>
              <a:t>masyarakat</a:t>
            </a:r>
            <a:r>
              <a:rPr lang="en-US" sz="1350" dirty="0">
                <a:latin typeface="Arial"/>
              </a:rPr>
              <a:t> </a:t>
            </a:r>
            <a:r>
              <a:rPr lang="en-US" sz="1350" dirty="0" err="1">
                <a:latin typeface="Arial"/>
              </a:rPr>
              <a:t>mengenai</a:t>
            </a:r>
            <a:r>
              <a:rPr lang="en-US" sz="1350" dirty="0">
                <a:latin typeface="Arial"/>
              </a:rPr>
              <a:t> </a:t>
            </a:r>
            <a:r>
              <a:rPr lang="en-US" sz="1350" dirty="0" err="1">
                <a:latin typeface="Arial"/>
              </a:rPr>
              <a:t>adanya</a:t>
            </a:r>
            <a:r>
              <a:rPr lang="en-US" sz="1350" dirty="0">
                <a:latin typeface="Arial"/>
              </a:rPr>
              <a:t> </a:t>
            </a:r>
            <a:r>
              <a:rPr lang="en-US" sz="1350" dirty="0" err="1">
                <a:latin typeface="Arial"/>
              </a:rPr>
              <a:t>dugaan</a:t>
            </a:r>
            <a:r>
              <a:rPr lang="en-US" sz="1350" dirty="0">
                <a:latin typeface="Arial"/>
              </a:rPr>
              <a:t> </a:t>
            </a:r>
            <a:r>
              <a:rPr lang="en-US" sz="1350" dirty="0" err="1">
                <a:latin typeface="Arial"/>
              </a:rPr>
              <a:t>pelanggaran</a:t>
            </a:r>
            <a:r>
              <a:rPr lang="en-US" sz="1350" dirty="0">
                <a:latin typeface="Arial"/>
              </a:rPr>
              <a:t> </a:t>
            </a:r>
            <a:r>
              <a:rPr lang="en-US" sz="1350" dirty="0" err="1">
                <a:latin typeface="Arial"/>
              </a:rPr>
              <a:t>Kode</a:t>
            </a:r>
            <a:r>
              <a:rPr lang="en-US" sz="1350" dirty="0">
                <a:latin typeface="Arial"/>
              </a:rPr>
              <a:t> </a:t>
            </a:r>
            <a:r>
              <a:rPr lang="en-US" sz="1350" dirty="0" err="1">
                <a:latin typeface="Arial"/>
              </a:rPr>
              <a:t>Etik</a:t>
            </a:r>
            <a:r>
              <a:rPr lang="en-US" sz="1350" dirty="0">
                <a:latin typeface="Arial"/>
              </a:rPr>
              <a:t> </a:t>
            </a:r>
            <a:r>
              <a:rPr lang="en-US" sz="1350" dirty="0" err="1">
                <a:latin typeface="Arial"/>
              </a:rPr>
              <a:t>Notaris</a:t>
            </a:r>
            <a:r>
              <a:rPr lang="en-US" sz="1350" dirty="0">
                <a:latin typeface="Arial"/>
              </a:rPr>
              <a:t> </a:t>
            </a:r>
            <a:r>
              <a:rPr lang="en-US" sz="1350" dirty="0" err="1">
                <a:latin typeface="Arial"/>
              </a:rPr>
              <a:t>atau</a:t>
            </a:r>
            <a:r>
              <a:rPr lang="en-US" sz="1350" dirty="0">
                <a:latin typeface="Arial"/>
              </a:rPr>
              <a:t> </a:t>
            </a:r>
            <a:r>
              <a:rPr lang="en-US" sz="1350" dirty="0" err="1">
                <a:latin typeface="Arial"/>
              </a:rPr>
              <a:t>pelanggaran</a:t>
            </a:r>
            <a:r>
              <a:rPr lang="en-US" sz="1350" dirty="0">
                <a:latin typeface="Arial"/>
              </a:rPr>
              <a:t> </a:t>
            </a:r>
            <a:r>
              <a:rPr lang="en-US" sz="1350" dirty="0" err="1">
                <a:latin typeface="Arial"/>
              </a:rPr>
              <a:t>ketentuan</a:t>
            </a:r>
            <a:r>
              <a:rPr lang="en-US" sz="1350" dirty="0">
                <a:latin typeface="Arial"/>
              </a:rPr>
              <a:t> </a:t>
            </a:r>
            <a:r>
              <a:rPr lang="en-US" sz="1350" dirty="0" err="1">
                <a:latin typeface="Arial"/>
              </a:rPr>
              <a:t>dalam</a:t>
            </a:r>
            <a:r>
              <a:rPr lang="en-US" sz="1350" dirty="0">
                <a:latin typeface="Arial"/>
              </a:rPr>
              <a:t> </a:t>
            </a:r>
            <a:r>
              <a:rPr lang="en-US" sz="1350" dirty="0" err="1">
                <a:latin typeface="Arial"/>
              </a:rPr>
              <a:t>Undang-Undang</a:t>
            </a:r>
            <a:r>
              <a:rPr lang="en-US" sz="1350" dirty="0">
                <a:latin typeface="Arial"/>
              </a:rPr>
              <a:t>.</a:t>
            </a:r>
          </a:p>
        </p:txBody>
      </p:sp>
      <p:sp>
        <p:nvSpPr>
          <p:cNvPr id="11" name="Rectangle 10"/>
          <p:cNvSpPr/>
          <p:nvPr/>
        </p:nvSpPr>
        <p:spPr>
          <a:xfrm>
            <a:off x="3975119" y="1872652"/>
            <a:ext cx="6826214" cy="1584552"/>
          </a:xfrm>
          <a:prstGeom prst="rect">
            <a:avLst/>
          </a:prstGeom>
        </p:spPr>
        <p:txBody>
          <a:bodyPr lIns="0" tIns="0" rIns="0" bIns="0">
            <a:noAutofit/>
          </a:bodyPr>
          <a:lstStyle/>
          <a:p>
            <a:pPr marL="120650" indent="-120650">
              <a:lnSpc>
                <a:spcPts val="1620"/>
              </a:lnSpc>
            </a:pPr>
            <a:r>
              <a:rPr lang="en-US" sz="1157" dirty="0">
                <a:latin typeface="Arial"/>
              </a:rPr>
              <a:t>1.Pemeriksaan </a:t>
            </a:r>
            <a:r>
              <a:rPr lang="en-US" sz="1157" dirty="0" err="1">
                <a:latin typeface="Arial"/>
              </a:rPr>
              <a:t>terhadap</a:t>
            </a:r>
            <a:r>
              <a:rPr lang="en-US" sz="1157" dirty="0">
                <a:latin typeface="Arial"/>
              </a:rPr>
              <a:t> </a:t>
            </a:r>
            <a:r>
              <a:rPr lang="en-US" sz="1157" dirty="0" err="1">
                <a:latin typeface="Arial"/>
              </a:rPr>
              <a:t>Notaris</a:t>
            </a:r>
            <a:r>
              <a:rPr lang="en-US" sz="1157" dirty="0">
                <a:latin typeface="Arial"/>
              </a:rPr>
              <a:t> yang </a:t>
            </a:r>
            <a:r>
              <a:rPr lang="en-US" sz="1157" dirty="0" err="1">
                <a:latin typeface="Arial"/>
              </a:rPr>
              <a:t>dimintakan</a:t>
            </a:r>
            <a:r>
              <a:rPr lang="en-US" sz="1157" dirty="0">
                <a:latin typeface="Arial"/>
              </a:rPr>
              <a:t> </a:t>
            </a:r>
            <a:r>
              <a:rPr lang="en-US" sz="1157" dirty="0" err="1">
                <a:latin typeface="Arial"/>
              </a:rPr>
              <a:t>persetujuan</a:t>
            </a:r>
            <a:r>
              <a:rPr lang="en-US" sz="1157" dirty="0">
                <a:latin typeface="Arial"/>
              </a:rPr>
              <a:t> </a:t>
            </a:r>
            <a:r>
              <a:rPr lang="en-US" sz="1157" dirty="0" err="1">
                <a:latin typeface="Arial"/>
              </a:rPr>
              <a:t>kepada</a:t>
            </a:r>
            <a:r>
              <a:rPr lang="en-US" sz="1157" dirty="0">
                <a:latin typeface="Arial"/>
              </a:rPr>
              <a:t> </a:t>
            </a:r>
            <a:r>
              <a:rPr lang="en-US" sz="1157" dirty="0" err="1">
                <a:latin typeface="Arial"/>
              </a:rPr>
              <a:t>Majelis</a:t>
            </a:r>
            <a:r>
              <a:rPr lang="en-US" sz="1157" dirty="0">
                <a:latin typeface="Arial"/>
              </a:rPr>
              <a:t> </a:t>
            </a:r>
            <a:r>
              <a:rPr lang="en-US" sz="1157" dirty="0" err="1">
                <a:latin typeface="Arial"/>
              </a:rPr>
              <a:t>Kehormatan</a:t>
            </a:r>
            <a:r>
              <a:rPr lang="en-US" sz="1157" dirty="0">
                <a:latin typeface="Arial"/>
              </a:rPr>
              <a:t> </a:t>
            </a:r>
            <a:r>
              <a:rPr lang="en-US" sz="1157" dirty="0" err="1">
                <a:latin typeface="Arial"/>
              </a:rPr>
              <a:t>Notaris</a:t>
            </a:r>
            <a:r>
              <a:rPr lang="en-US" sz="1157" dirty="0">
                <a:latin typeface="Arial"/>
              </a:rPr>
              <a:t> Wilayah </a:t>
            </a:r>
            <a:r>
              <a:rPr lang="en-US" sz="1157" dirty="0" err="1">
                <a:latin typeface="Arial"/>
              </a:rPr>
              <a:t>oleh</a:t>
            </a:r>
            <a:r>
              <a:rPr lang="en-US" sz="1157" dirty="0">
                <a:latin typeface="Arial"/>
              </a:rPr>
              <a:t> </a:t>
            </a:r>
            <a:r>
              <a:rPr lang="en-US" sz="1157" dirty="0" err="1">
                <a:latin typeface="Arial"/>
              </a:rPr>
              <a:t>penyidik</a:t>
            </a:r>
            <a:r>
              <a:rPr lang="en-US" sz="1157" dirty="0">
                <a:latin typeface="Arial"/>
              </a:rPr>
              <a:t>, </a:t>
            </a:r>
            <a:r>
              <a:rPr lang="en-US" sz="1157" dirty="0" err="1">
                <a:latin typeface="Arial"/>
              </a:rPr>
              <a:t>penuntut</a:t>
            </a:r>
            <a:r>
              <a:rPr lang="en-US" sz="1157" dirty="0">
                <a:latin typeface="Arial"/>
              </a:rPr>
              <a:t> </a:t>
            </a:r>
            <a:r>
              <a:rPr lang="en-US" sz="1157" dirty="0" err="1">
                <a:latin typeface="Arial"/>
              </a:rPr>
              <a:t>umum</a:t>
            </a:r>
            <a:r>
              <a:rPr lang="en-US" sz="1157" dirty="0">
                <a:latin typeface="Arial"/>
              </a:rPr>
              <a:t>, </a:t>
            </a:r>
            <a:r>
              <a:rPr lang="en-US" sz="1157" dirty="0" err="1">
                <a:latin typeface="Arial"/>
              </a:rPr>
              <a:t>atau</a:t>
            </a:r>
            <a:r>
              <a:rPr lang="en-US" sz="1157" dirty="0">
                <a:latin typeface="Arial"/>
              </a:rPr>
              <a:t> hakim;</a:t>
            </a:r>
          </a:p>
          <a:p>
            <a:pPr marL="120650" indent="-120650">
              <a:lnSpc>
                <a:spcPts val="1620"/>
              </a:lnSpc>
            </a:pPr>
            <a:r>
              <a:rPr lang="en-US" sz="1157" dirty="0">
                <a:latin typeface="Arial"/>
              </a:rPr>
              <a:t>2. </a:t>
            </a:r>
            <a:r>
              <a:rPr lang="en-US" sz="1157" dirty="0" err="1">
                <a:latin typeface="Arial"/>
              </a:rPr>
              <a:t>pemberian</a:t>
            </a:r>
            <a:r>
              <a:rPr lang="en-US" sz="1157" dirty="0">
                <a:latin typeface="Arial"/>
              </a:rPr>
              <a:t> </a:t>
            </a:r>
            <a:r>
              <a:rPr lang="en-US" sz="1157" dirty="0" err="1">
                <a:latin typeface="Arial"/>
              </a:rPr>
              <a:t>persetujuan</a:t>
            </a:r>
            <a:r>
              <a:rPr lang="en-US" sz="1157" dirty="0">
                <a:latin typeface="Arial"/>
              </a:rPr>
              <a:t> </a:t>
            </a:r>
            <a:r>
              <a:rPr lang="en-US" sz="1157" dirty="0" err="1">
                <a:latin typeface="Arial"/>
              </a:rPr>
              <a:t>atau</a:t>
            </a:r>
            <a:r>
              <a:rPr lang="en-US" sz="1157" dirty="0">
                <a:latin typeface="Arial"/>
              </a:rPr>
              <a:t> </a:t>
            </a:r>
            <a:r>
              <a:rPr lang="en-US" sz="1157" dirty="0" err="1">
                <a:latin typeface="Arial"/>
              </a:rPr>
              <a:t>penolakan</a:t>
            </a:r>
            <a:r>
              <a:rPr lang="en-US" sz="1157" dirty="0">
                <a:latin typeface="Arial"/>
              </a:rPr>
              <a:t> </a:t>
            </a:r>
            <a:r>
              <a:rPr lang="en-US" sz="1157" dirty="0" err="1">
                <a:latin typeface="Arial"/>
              </a:rPr>
              <a:t>terhadap</a:t>
            </a:r>
            <a:r>
              <a:rPr lang="en-US" sz="1157" dirty="0">
                <a:latin typeface="Arial"/>
              </a:rPr>
              <a:t> </a:t>
            </a:r>
            <a:r>
              <a:rPr lang="en-US" sz="1157" dirty="0" err="1">
                <a:latin typeface="Arial"/>
              </a:rPr>
              <a:t>permintaan</a:t>
            </a:r>
            <a:r>
              <a:rPr lang="en-US" sz="1157" dirty="0">
                <a:latin typeface="Arial"/>
              </a:rPr>
              <a:t> </a:t>
            </a:r>
            <a:r>
              <a:rPr lang="en-US" sz="1157" dirty="0" err="1">
                <a:latin typeface="Arial"/>
              </a:rPr>
              <a:t>persetujuan</a:t>
            </a:r>
            <a:r>
              <a:rPr lang="en-US" sz="1157" dirty="0">
                <a:latin typeface="Arial"/>
              </a:rPr>
              <a:t> </a:t>
            </a:r>
            <a:r>
              <a:rPr lang="en-US" sz="1157" dirty="0" err="1">
                <a:latin typeface="Arial"/>
              </a:rPr>
              <a:t>pengambilan</a:t>
            </a:r>
            <a:r>
              <a:rPr lang="en-US" sz="1157" dirty="0">
                <a:latin typeface="Arial"/>
              </a:rPr>
              <a:t> </a:t>
            </a:r>
            <a:r>
              <a:rPr lang="en-US" sz="1157" dirty="0" err="1">
                <a:latin typeface="Arial"/>
              </a:rPr>
              <a:t>fotokopi</a:t>
            </a:r>
            <a:r>
              <a:rPr lang="en-US" sz="1157" dirty="0">
                <a:latin typeface="Arial"/>
              </a:rPr>
              <a:t> </a:t>
            </a:r>
            <a:r>
              <a:rPr lang="en-US" sz="1157" dirty="0" err="1">
                <a:latin typeface="Arial"/>
              </a:rPr>
              <a:t>minuta</a:t>
            </a:r>
            <a:r>
              <a:rPr lang="en-US" sz="1157" dirty="0">
                <a:latin typeface="Arial"/>
              </a:rPr>
              <a:t> </a:t>
            </a:r>
            <a:r>
              <a:rPr lang="en-US" sz="1157" dirty="0" err="1">
                <a:latin typeface="Arial"/>
              </a:rPr>
              <a:t>akta</a:t>
            </a:r>
            <a:r>
              <a:rPr lang="en-US" sz="1157" dirty="0">
                <a:latin typeface="Arial"/>
              </a:rPr>
              <a:t> </a:t>
            </a:r>
            <a:r>
              <a:rPr lang="en-US" sz="1157" dirty="0" err="1">
                <a:latin typeface="Arial"/>
              </a:rPr>
              <a:t>dan</a:t>
            </a:r>
            <a:r>
              <a:rPr lang="en-US" sz="1157" dirty="0">
                <a:latin typeface="Arial"/>
              </a:rPr>
              <a:t>/</a:t>
            </a:r>
            <a:r>
              <a:rPr lang="en-US" sz="1157" dirty="0" err="1">
                <a:latin typeface="Arial"/>
              </a:rPr>
              <a:t>atau</a:t>
            </a:r>
            <a:r>
              <a:rPr lang="en-US" sz="1157" dirty="0">
                <a:latin typeface="Arial"/>
              </a:rPr>
              <a:t> </a:t>
            </a:r>
            <a:r>
              <a:rPr lang="en-US" sz="1157" dirty="0" err="1">
                <a:latin typeface="Arial"/>
              </a:rPr>
              <a:t>surat-surat</a:t>
            </a:r>
            <a:r>
              <a:rPr lang="en-US" sz="1157" dirty="0">
                <a:latin typeface="Arial"/>
              </a:rPr>
              <a:t> yang </a:t>
            </a:r>
            <a:r>
              <a:rPr lang="en-US" sz="1157" dirty="0" err="1">
                <a:latin typeface="Arial"/>
              </a:rPr>
              <a:t>dilekatkan</a:t>
            </a:r>
            <a:r>
              <a:rPr lang="en-US" sz="1157" dirty="0">
                <a:latin typeface="Arial"/>
              </a:rPr>
              <a:t> </a:t>
            </a:r>
            <a:r>
              <a:rPr lang="en-US" sz="1157" dirty="0" err="1">
                <a:latin typeface="Arial"/>
              </a:rPr>
              <a:t>pada</a:t>
            </a:r>
            <a:r>
              <a:rPr lang="en-US" sz="1157" dirty="0">
                <a:latin typeface="Arial"/>
              </a:rPr>
              <a:t> </a:t>
            </a:r>
            <a:r>
              <a:rPr lang="en-US" sz="1157" dirty="0" err="1">
                <a:latin typeface="Arial"/>
              </a:rPr>
              <a:t>minuta</a:t>
            </a:r>
            <a:r>
              <a:rPr lang="en-US" sz="1157" dirty="0">
                <a:latin typeface="Arial"/>
              </a:rPr>
              <a:t> </a:t>
            </a:r>
            <a:r>
              <a:rPr lang="en-US" sz="1157" dirty="0" err="1">
                <a:latin typeface="Arial"/>
              </a:rPr>
              <a:t>akta</a:t>
            </a:r>
            <a:r>
              <a:rPr lang="en-US" sz="1157" dirty="0">
                <a:latin typeface="Arial"/>
              </a:rPr>
              <a:t> </a:t>
            </a:r>
            <a:r>
              <a:rPr lang="en-US" sz="1157" dirty="0" err="1">
                <a:latin typeface="Arial"/>
              </a:rPr>
              <a:t>atau</a:t>
            </a:r>
            <a:r>
              <a:rPr lang="en-US" sz="1157" dirty="0">
                <a:latin typeface="Arial"/>
              </a:rPr>
              <a:t> </a:t>
            </a:r>
            <a:r>
              <a:rPr lang="en-US" sz="1157" dirty="0" err="1">
                <a:latin typeface="Arial"/>
              </a:rPr>
              <a:t>protokol</a:t>
            </a:r>
            <a:r>
              <a:rPr lang="en-US" sz="1157" dirty="0">
                <a:latin typeface="Arial"/>
              </a:rPr>
              <a:t> </a:t>
            </a:r>
            <a:r>
              <a:rPr lang="en-US" sz="1157" dirty="0" err="1">
                <a:latin typeface="Arial"/>
              </a:rPr>
              <a:t>Notaris</a:t>
            </a:r>
            <a:r>
              <a:rPr lang="en-US" sz="1157" dirty="0">
                <a:latin typeface="Arial"/>
              </a:rPr>
              <a:t> </a:t>
            </a:r>
            <a:r>
              <a:rPr lang="en-US" sz="1157" dirty="0" err="1">
                <a:latin typeface="Arial"/>
              </a:rPr>
              <a:t>dalam</a:t>
            </a:r>
            <a:r>
              <a:rPr lang="en-US" sz="1157" dirty="0">
                <a:latin typeface="Arial"/>
              </a:rPr>
              <a:t> </a:t>
            </a:r>
            <a:r>
              <a:rPr lang="en-US" sz="1157" dirty="0" err="1">
                <a:latin typeface="Arial"/>
              </a:rPr>
              <a:t>penyimpanan</a:t>
            </a:r>
            <a:r>
              <a:rPr lang="en-US" sz="1157" dirty="0">
                <a:latin typeface="Arial"/>
              </a:rPr>
              <a:t> </a:t>
            </a:r>
            <a:r>
              <a:rPr lang="en-US" sz="1157" dirty="0" err="1">
                <a:latin typeface="Arial"/>
              </a:rPr>
              <a:t>Notaris</a:t>
            </a:r>
            <a:r>
              <a:rPr lang="en-US" sz="1157" dirty="0">
                <a:latin typeface="Arial"/>
              </a:rPr>
              <a:t>; </a:t>
            </a:r>
            <a:r>
              <a:rPr lang="en-US" sz="1157" dirty="0" err="1">
                <a:latin typeface="Arial"/>
              </a:rPr>
              <a:t>daN</a:t>
            </a:r>
            <a:endParaRPr lang="en-US" sz="1157" dirty="0">
              <a:latin typeface="Arial"/>
            </a:endParaRPr>
          </a:p>
          <a:p>
            <a:pPr marL="120650" indent="-120650">
              <a:lnSpc>
                <a:spcPts val="1620"/>
              </a:lnSpc>
            </a:pPr>
            <a:r>
              <a:rPr lang="en-US" sz="1157" dirty="0">
                <a:latin typeface="Arial"/>
              </a:rPr>
              <a:t>3. </a:t>
            </a:r>
            <a:r>
              <a:rPr lang="en-US" sz="1157" dirty="0" err="1">
                <a:latin typeface="Arial"/>
              </a:rPr>
              <a:t>pemberian</a:t>
            </a:r>
            <a:r>
              <a:rPr lang="en-US" sz="1157" dirty="0">
                <a:latin typeface="Arial"/>
              </a:rPr>
              <a:t> </a:t>
            </a:r>
            <a:r>
              <a:rPr lang="en-US" sz="1157" dirty="0" err="1">
                <a:latin typeface="Arial"/>
              </a:rPr>
              <a:t>persetujuan</a:t>
            </a:r>
            <a:r>
              <a:rPr lang="en-US" sz="1157" dirty="0">
                <a:latin typeface="Arial"/>
              </a:rPr>
              <a:t> </a:t>
            </a:r>
            <a:r>
              <a:rPr lang="en-US" sz="1157" dirty="0" err="1">
                <a:latin typeface="Arial"/>
              </a:rPr>
              <a:t>atau</a:t>
            </a:r>
            <a:r>
              <a:rPr lang="en-US" sz="1157" dirty="0">
                <a:latin typeface="Arial"/>
              </a:rPr>
              <a:t> </a:t>
            </a:r>
            <a:r>
              <a:rPr lang="en-US" sz="1157" dirty="0" err="1">
                <a:latin typeface="Arial"/>
              </a:rPr>
              <a:t>penolakan</a:t>
            </a:r>
            <a:r>
              <a:rPr lang="en-US" sz="1157" dirty="0">
                <a:latin typeface="Arial"/>
              </a:rPr>
              <a:t> </a:t>
            </a:r>
            <a:r>
              <a:rPr lang="en-US" sz="1157" dirty="0" err="1">
                <a:latin typeface="Arial"/>
              </a:rPr>
              <a:t>terhadap</a:t>
            </a:r>
            <a:r>
              <a:rPr lang="en-US" sz="1157" dirty="0">
                <a:latin typeface="Arial"/>
              </a:rPr>
              <a:t> </a:t>
            </a:r>
            <a:r>
              <a:rPr lang="en-US" sz="1157" dirty="0" err="1">
                <a:latin typeface="Arial"/>
              </a:rPr>
              <a:t>permintaan</a:t>
            </a:r>
            <a:r>
              <a:rPr lang="en-US" sz="1157" dirty="0">
                <a:latin typeface="Arial"/>
              </a:rPr>
              <a:t> </a:t>
            </a:r>
            <a:r>
              <a:rPr lang="en-US" sz="1157" dirty="0" err="1">
                <a:latin typeface="Arial"/>
              </a:rPr>
              <a:t>persetujuan</a:t>
            </a:r>
            <a:r>
              <a:rPr lang="en-US" sz="1157" dirty="0">
                <a:latin typeface="Arial"/>
              </a:rPr>
              <a:t> </a:t>
            </a:r>
            <a:r>
              <a:rPr lang="en-US" sz="1157" dirty="0" err="1">
                <a:latin typeface="Arial"/>
              </a:rPr>
              <a:t>pemanggilan</a:t>
            </a:r>
            <a:r>
              <a:rPr lang="en-US" sz="1157" dirty="0">
                <a:latin typeface="Arial"/>
              </a:rPr>
              <a:t> </a:t>
            </a:r>
            <a:r>
              <a:rPr lang="en-US" sz="1157" dirty="0" err="1">
                <a:latin typeface="Arial"/>
              </a:rPr>
              <a:t>Notaris</a:t>
            </a:r>
            <a:r>
              <a:rPr lang="en-US" sz="1157" dirty="0">
                <a:latin typeface="Arial"/>
              </a:rPr>
              <a:t> </a:t>
            </a:r>
            <a:r>
              <a:rPr lang="en-US" sz="1157" dirty="0" err="1">
                <a:latin typeface="Arial"/>
              </a:rPr>
              <a:t>untuk</a:t>
            </a:r>
            <a:r>
              <a:rPr lang="en-US" sz="1157" dirty="0">
                <a:latin typeface="Arial"/>
              </a:rPr>
              <a:t> </a:t>
            </a:r>
            <a:r>
              <a:rPr lang="en-US" sz="1157" dirty="0" err="1">
                <a:latin typeface="Arial"/>
              </a:rPr>
              <a:t>hadir</a:t>
            </a:r>
            <a:r>
              <a:rPr lang="en-US" sz="1157" dirty="0">
                <a:latin typeface="Arial"/>
              </a:rPr>
              <a:t> </a:t>
            </a:r>
            <a:r>
              <a:rPr lang="en-US" sz="1157" dirty="0" err="1">
                <a:latin typeface="Arial"/>
              </a:rPr>
              <a:t>dalam</a:t>
            </a:r>
            <a:r>
              <a:rPr lang="en-US" sz="1157" dirty="0">
                <a:latin typeface="Arial"/>
              </a:rPr>
              <a:t> </a:t>
            </a:r>
            <a:r>
              <a:rPr lang="en-US" sz="1157" dirty="0" err="1">
                <a:latin typeface="Arial"/>
              </a:rPr>
              <a:t>penyidikan</a:t>
            </a:r>
            <a:r>
              <a:rPr lang="en-US" sz="1157" dirty="0">
                <a:latin typeface="Arial"/>
              </a:rPr>
              <a:t>, </a:t>
            </a:r>
            <a:r>
              <a:rPr lang="en-US" sz="1157" dirty="0" err="1">
                <a:latin typeface="Arial"/>
              </a:rPr>
              <a:t>penuntutan</a:t>
            </a:r>
            <a:r>
              <a:rPr lang="en-US" sz="1157" dirty="0">
                <a:latin typeface="Arial"/>
              </a:rPr>
              <a:t>, </a:t>
            </a:r>
            <a:r>
              <a:rPr lang="en-US" sz="1157" dirty="0" err="1">
                <a:latin typeface="Arial"/>
              </a:rPr>
              <a:t>dan</a:t>
            </a:r>
            <a:r>
              <a:rPr lang="en-US" sz="1157" dirty="0">
                <a:latin typeface="Arial"/>
              </a:rPr>
              <a:t> proses </a:t>
            </a:r>
            <a:r>
              <a:rPr lang="en-US" sz="1157" dirty="0" err="1">
                <a:latin typeface="Arial"/>
              </a:rPr>
              <a:t>peradilan</a:t>
            </a:r>
            <a:r>
              <a:rPr lang="en-US" sz="1157" dirty="0">
                <a:latin typeface="Arial"/>
              </a:rPr>
              <a:t> yang </a:t>
            </a:r>
            <a:r>
              <a:rPr lang="en-US" sz="1157" dirty="0" err="1">
                <a:latin typeface="Arial"/>
              </a:rPr>
              <a:t>berkaitan</a:t>
            </a:r>
            <a:r>
              <a:rPr lang="en-US" sz="1157" dirty="0">
                <a:latin typeface="Arial"/>
              </a:rPr>
              <a:t> </a:t>
            </a:r>
            <a:r>
              <a:rPr lang="en-US" sz="1157" dirty="0" err="1">
                <a:latin typeface="Arial"/>
              </a:rPr>
              <a:t>dengan</a:t>
            </a:r>
            <a:r>
              <a:rPr lang="en-US" sz="1157" dirty="0">
                <a:latin typeface="Arial"/>
              </a:rPr>
              <a:t> </a:t>
            </a:r>
            <a:r>
              <a:rPr lang="en-US" sz="1157" dirty="0" err="1">
                <a:latin typeface="Arial"/>
              </a:rPr>
              <a:t>akta</a:t>
            </a:r>
            <a:r>
              <a:rPr lang="en-US" sz="1157" dirty="0">
                <a:latin typeface="Arial"/>
              </a:rPr>
              <a:t> </a:t>
            </a:r>
            <a:r>
              <a:rPr lang="en-US" sz="1157" dirty="0" err="1">
                <a:latin typeface="Arial"/>
              </a:rPr>
              <a:t>atau</a:t>
            </a:r>
            <a:r>
              <a:rPr lang="en-US" sz="1157" dirty="0">
                <a:latin typeface="Arial"/>
              </a:rPr>
              <a:t> protocol </a:t>
            </a:r>
            <a:r>
              <a:rPr lang="en-US" sz="1157" dirty="0" err="1">
                <a:latin typeface="Arial"/>
              </a:rPr>
              <a:t>Notaris</a:t>
            </a:r>
            <a:r>
              <a:rPr lang="en-US" sz="1157" dirty="0">
                <a:latin typeface="Arial"/>
              </a:rPr>
              <a:t> yang </a:t>
            </a:r>
            <a:r>
              <a:rPr lang="en-US" sz="1157" dirty="0" err="1">
                <a:latin typeface="Arial"/>
              </a:rPr>
              <a:t>berada</a:t>
            </a:r>
            <a:r>
              <a:rPr lang="en-US" sz="1157" dirty="0">
                <a:latin typeface="Arial"/>
              </a:rPr>
              <a:t> </a:t>
            </a:r>
            <a:r>
              <a:rPr lang="en-US" sz="1157" dirty="0" err="1">
                <a:latin typeface="Arial"/>
              </a:rPr>
              <a:t>dalam</a:t>
            </a:r>
            <a:r>
              <a:rPr lang="en-US" sz="1157" dirty="0">
                <a:latin typeface="Arial"/>
              </a:rPr>
              <a:t> </a:t>
            </a:r>
            <a:r>
              <a:rPr lang="en-US" sz="1157" dirty="0" err="1">
                <a:latin typeface="Arial"/>
              </a:rPr>
              <a:t>penyimpanan</a:t>
            </a:r>
            <a:r>
              <a:rPr lang="en-US" sz="1157" dirty="0">
                <a:latin typeface="Arial"/>
              </a:rPr>
              <a:t> </a:t>
            </a:r>
            <a:r>
              <a:rPr lang="en-US" sz="1157" dirty="0" err="1">
                <a:latin typeface="Arial"/>
              </a:rPr>
              <a:t>Notaris</a:t>
            </a:r>
            <a:r>
              <a:rPr lang="en-US" sz="1157" dirty="0">
                <a:latin typeface="Arial"/>
              </a:rPr>
              <a:t>.</a:t>
            </a:r>
          </a:p>
        </p:txBody>
      </p:sp>
      <p:sp>
        <p:nvSpPr>
          <p:cNvPr id="12" name="Rectangle 11"/>
          <p:cNvSpPr/>
          <p:nvPr/>
        </p:nvSpPr>
        <p:spPr>
          <a:xfrm>
            <a:off x="3975119" y="3951090"/>
            <a:ext cx="7096675" cy="1340548"/>
          </a:xfrm>
          <a:prstGeom prst="rect">
            <a:avLst/>
          </a:prstGeom>
        </p:spPr>
        <p:txBody>
          <a:bodyPr lIns="0" tIns="0" rIns="0" bIns="0">
            <a:noAutofit/>
          </a:bodyPr>
          <a:lstStyle/>
          <a:p>
            <a:pPr marL="228600" indent="-228600">
              <a:lnSpc>
                <a:spcPts val="1852"/>
              </a:lnSpc>
              <a:buAutoNum type="arabicPeriod"/>
            </a:pPr>
            <a:r>
              <a:rPr lang="en-US" sz="1157" b="1" dirty="0" err="1">
                <a:latin typeface="Arial"/>
              </a:rPr>
              <a:t>Memberikan</a:t>
            </a:r>
            <a:r>
              <a:rPr lang="en-US" sz="1157" b="1" dirty="0">
                <a:latin typeface="Arial"/>
              </a:rPr>
              <a:t> </a:t>
            </a:r>
            <a:r>
              <a:rPr lang="en-US" sz="1157" b="1" dirty="0" err="1">
                <a:latin typeface="Arial"/>
              </a:rPr>
              <a:t>dan</a:t>
            </a:r>
            <a:r>
              <a:rPr lang="en-US" sz="1157" b="1" dirty="0">
                <a:latin typeface="Arial"/>
              </a:rPr>
              <a:t> </a:t>
            </a:r>
            <a:r>
              <a:rPr lang="en-US" sz="1157" b="1" dirty="0" err="1">
                <a:latin typeface="Arial"/>
              </a:rPr>
              <a:t>menyampaikan</a:t>
            </a:r>
            <a:r>
              <a:rPr lang="en-US" sz="1157" b="1" dirty="0">
                <a:latin typeface="Arial"/>
              </a:rPr>
              <a:t> </a:t>
            </a:r>
            <a:r>
              <a:rPr lang="en-US" sz="1157" b="1" dirty="0" err="1">
                <a:latin typeface="Arial"/>
              </a:rPr>
              <a:t>usul</a:t>
            </a:r>
            <a:r>
              <a:rPr lang="en-US" sz="1157" b="1" dirty="0">
                <a:latin typeface="Arial"/>
              </a:rPr>
              <a:t> </a:t>
            </a:r>
            <a:r>
              <a:rPr lang="en-US" sz="1157" b="1" dirty="0" err="1">
                <a:latin typeface="Arial"/>
              </a:rPr>
              <a:t>serta</a:t>
            </a:r>
            <a:r>
              <a:rPr lang="en-US" sz="1157" b="1" dirty="0">
                <a:latin typeface="Arial"/>
              </a:rPr>
              <a:t> saran yang </a:t>
            </a:r>
            <a:r>
              <a:rPr lang="en-US" sz="1157" b="1" dirty="0" err="1">
                <a:latin typeface="Arial"/>
              </a:rPr>
              <a:t>berhubungan</a:t>
            </a:r>
            <a:r>
              <a:rPr lang="en-US" sz="1157" b="1" dirty="0">
                <a:latin typeface="Arial"/>
              </a:rPr>
              <a:t> </a:t>
            </a:r>
            <a:r>
              <a:rPr lang="en-US" sz="1157" b="1" dirty="0" err="1">
                <a:latin typeface="Arial"/>
              </a:rPr>
              <a:t>dengan</a:t>
            </a:r>
            <a:r>
              <a:rPr lang="en-US" sz="1157" b="1" dirty="0">
                <a:latin typeface="Arial"/>
              </a:rPr>
              <a:t> </a:t>
            </a:r>
            <a:r>
              <a:rPr lang="en-US" sz="1157" b="1" dirty="0" err="1">
                <a:latin typeface="Arial"/>
              </a:rPr>
              <a:t>Kode</a:t>
            </a:r>
            <a:r>
              <a:rPr lang="en-US" sz="1157" b="1" dirty="0">
                <a:latin typeface="Arial"/>
              </a:rPr>
              <a:t> </a:t>
            </a:r>
            <a:r>
              <a:rPr lang="en-US" sz="1157" b="1" dirty="0" err="1">
                <a:latin typeface="Arial"/>
              </a:rPr>
              <a:t>Etik</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dan</a:t>
            </a:r>
            <a:r>
              <a:rPr lang="en-US" sz="1157" b="1" dirty="0">
                <a:latin typeface="Arial"/>
              </a:rPr>
              <a:t> </a:t>
            </a:r>
            <a:r>
              <a:rPr lang="en-US" sz="1157" b="1" dirty="0" err="1">
                <a:latin typeface="Arial"/>
              </a:rPr>
              <a:t>pembinaan</a:t>
            </a:r>
            <a:r>
              <a:rPr lang="en-US" sz="1157" b="1" dirty="0">
                <a:latin typeface="Arial"/>
              </a:rPr>
              <a:t> rasa </a:t>
            </a:r>
            <a:r>
              <a:rPr lang="en-US" sz="1157" b="1" dirty="0" err="1">
                <a:latin typeface="Arial"/>
              </a:rPr>
              <a:t>kebersamaan</a:t>
            </a:r>
            <a:r>
              <a:rPr lang="en-US" sz="1157" b="1" dirty="0">
                <a:latin typeface="Arial"/>
              </a:rPr>
              <a:t> </a:t>
            </a:r>
            <a:r>
              <a:rPr lang="en-US" sz="1157" b="1" dirty="0" err="1">
                <a:latin typeface="Arial"/>
              </a:rPr>
              <a:t>profesi</a:t>
            </a:r>
            <a:r>
              <a:rPr lang="en-US" sz="1157" b="1" dirty="0">
                <a:latin typeface="Arial"/>
              </a:rPr>
              <a:t> </a:t>
            </a:r>
            <a:r>
              <a:rPr lang="en-US" sz="1013" b="1" i="1" spc="48" dirty="0">
                <a:latin typeface="Arial"/>
              </a:rPr>
              <a:t>(</a:t>
            </a:r>
            <a:r>
              <a:rPr lang="en-US" sz="1013" b="1" i="1" spc="48" dirty="0" err="1">
                <a:latin typeface="Arial"/>
              </a:rPr>
              <a:t>corpsgeest</a:t>
            </a:r>
            <a:r>
              <a:rPr lang="en-US" sz="1013" b="1" i="1" spc="48" dirty="0">
                <a:latin typeface="Arial"/>
              </a:rPr>
              <a:t>)</a:t>
            </a:r>
            <a:r>
              <a:rPr lang="en-US" sz="1157" b="1" dirty="0">
                <a:latin typeface="Arial"/>
              </a:rPr>
              <a:t> </a:t>
            </a:r>
            <a:r>
              <a:rPr lang="en-US" sz="1157" b="1" dirty="0" err="1">
                <a:latin typeface="Arial"/>
              </a:rPr>
              <a:t>kepada</a:t>
            </a:r>
            <a:r>
              <a:rPr lang="en-US" sz="1157" b="1" dirty="0">
                <a:latin typeface="Arial"/>
              </a:rPr>
              <a:t> </a:t>
            </a:r>
            <a:r>
              <a:rPr lang="en-US" sz="1157" b="1" dirty="0" err="1">
                <a:latin typeface="Arial"/>
              </a:rPr>
              <a:t>Pengurus</a:t>
            </a:r>
            <a:r>
              <a:rPr lang="en-US" sz="1157" b="1" dirty="0">
                <a:latin typeface="Arial"/>
              </a:rPr>
              <a:t> </a:t>
            </a:r>
            <a:r>
              <a:rPr lang="en-US" sz="1157" b="1" dirty="0" err="1">
                <a:latin typeface="Arial"/>
              </a:rPr>
              <a:t>Pusat</a:t>
            </a:r>
            <a:r>
              <a:rPr lang="en-US" sz="1157" b="1" dirty="0">
                <a:latin typeface="Arial"/>
              </a:rPr>
              <a:t>; </a:t>
            </a:r>
          </a:p>
          <a:p>
            <a:pPr marL="228600" indent="-228600">
              <a:lnSpc>
                <a:spcPts val="1852"/>
              </a:lnSpc>
              <a:buAutoNum type="arabicPeriod"/>
            </a:pPr>
            <a:r>
              <a:rPr lang="en-US" sz="1157" b="1" dirty="0" err="1">
                <a:latin typeface="Arial"/>
              </a:rPr>
              <a:t>Memberikan</a:t>
            </a:r>
            <a:r>
              <a:rPr lang="en-US" sz="1157" b="1" dirty="0">
                <a:latin typeface="Arial"/>
              </a:rPr>
              <a:t> </a:t>
            </a:r>
            <a:r>
              <a:rPr lang="en-US" sz="1157" b="1" dirty="0" err="1">
                <a:latin typeface="Arial"/>
              </a:rPr>
              <a:t>peringatan</a:t>
            </a:r>
            <a:r>
              <a:rPr lang="en-US" sz="1157" b="1" dirty="0">
                <a:latin typeface="Arial"/>
              </a:rPr>
              <a:t>, </a:t>
            </a:r>
            <a:r>
              <a:rPr lang="en-US" sz="1157" b="1" dirty="0" err="1">
                <a:latin typeface="Arial"/>
              </a:rPr>
              <a:t>baik</a:t>
            </a:r>
            <a:r>
              <a:rPr lang="en-US" sz="1157" b="1" dirty="0">
                <a:latin typeface="Arial"/>
              </a:rPr>
              <a:t> </a:t>
            </a:r>
            <a:r>
              <a:rPr lang="en-US" sz="1157" b="1" dirty="0" err="1">
                <a:latin typeface="Arial"/>
              </a:rPr>
              <a:t>secara</a:t>
            </a:r>
            <a:r>
              <a:rPr lang="en-US" sz="1157" b="1" dirty="0">
                <a:latin typeface="Arial"/>
              </a:rPr>
              <a:t> </a:t>
            </a:r>
            <a:r>
              <a:rPr lang="en-US" sz="1157" b="1" dirty="0" err="1">
                <a:latin typeface="Arial"/>
              </a:rPr>
              <a:t>tertulis</a:t>
            </a:r>
            <a:r>
              <a:rPr lang="en-US" sz="1157" b="1" dirty="0">
                <a:latin typeface="Arial"/>
              </a:rPr>
              <a:t> </a:t>
            </a:r>
            <a:r>
              <a:rPr lang="en-US" sz="1157" b="1" dirty="0" err="1">
                <a:latin typeface="Arial"/>
              </a:rPr>
              <a:t>maupun</a:t>
            </a:r>
            <a:r>
              <a:rPr lang="en-US" sz="1157" b="1" dirty="0">
                <a:latin typeface="Arial"/>
              </a:rPr>
              <a:t> </a:t>
            </a:r>
            <a:r>
              <a:rPr lang="en-US" sz="1157" b="1" dirty="0" err="1">
                <a:latin typeface="Arial"/>
              </a:rPr>
              <a:t>lisan</a:t>
            </a:r>
            <a:r>
              <a:rPr lang="en-US" sz="1157" b="1" dirty="0">
                <a:latin typeface="Arial"/>
              </a:rPr>
              <a:t> </a:t>
            </a:r>
            <a:r>
              <a:rPr lang="en-US" sz="1157" b="1" dirty="0" err="1">
                <a:latin typeface="Arial"/>
              </a:rPr>
              <a:t>secara</a:t>
            </a:r>
            <a:r>
              <a:rPr lang="en-US" sz="1157" b="1" dirty="0">
                <a:latin typeface="Arial"/>
              </a:rPr>
              <a:t> </a:t>
            </a:r>
            <a:r>
              <a:rPr lang="en-US" sz="1157" b="1" dirty="0" err="1">
                <a:latin typeface="Arial"/>
              </a:rPr>
              <a:t>langsung</a:t>
            </a:r>
            <a:r>
              <a:rPr lang="en-US" sz="1157" b="1" dirty="0">
                <a:latin typeface="Arial"/>
              </a:rPr>
              <a:t> </a:t>
            </a:r>
            <a:r>
              <a:rPr lang="en-US" sz="1157" b="1" dirty="0" err="1">
                <a:latin typeface="Arial"/>
              </a:rPr>
              <a:t>kepada</a:t>
            </a:r>
            <a:r>
              <a:rPr lang="en-US" sz="1157" b="1" dirty="0">
                <a:latin typeface="Arial"/>
              </a:rPr>
              <a:t> para </a:t>
            </a:r>
            <a:r>
              <a:rPr lang="en-US" sz="1157" b="1" dirty="0" err="1">
                <a:latin typeface="Arial"/>
              </a:rPr>
              <a:t>anggota</a:t>
            </a:r>
            <a:r>
              <a:rPr lang="en-US" sz="1157" b="1" dirty="0">
                <a:latin typeface="Arial"/>
              </a:rPr>
              <a:t> </a:t>
            </a:r>
            <a:r>
              <a:rPr lang="en-US" sz="1157" b="1" dirty="0" err="1">
                <a:latin typeface="Arial"/>
              </a:rPr>
              <a:t>biasa</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aktif</a:t>
            </a:r>
            <a:r>
              <a:rPr lang="en-US" sz="1157" b="1" dirty="0">
                <a:latin typeface="Arial"/>
              </a:rPr>
              <a:t>) yang </a:t>
            </a:r>
            <a:r>
              <a:rPr lang="en-US" sz="1157" b="1" dirty="0" err="1">
                <a:latin typeface="Arial"/>
              </a:rPr>
              <a:t>melakukan</a:t>
            </a:r>
            <a:r>
              <a:rPr lang="en-US" sz="1157" b="1" dirty="0">
                <a:latin typeface="Arial"/>
              </a:rPr>
              <a:t> </a:t>
            </a:r>
            <a:r>
              <a:rPr lang="en-US" sz="1157" b="1" dirty="0" err="1">
                <a:latin typeface="Arial"/>
              </a:rPr>
              <a:t>pelanggaran</a:t>
            </a:r>
            <a:r>
              <a:rPr lang="en-US" sz="1157" b="1" dirty="0">
                <a:latin typeface="Arial"/>
              </a:rPr>
              <a:t> </a:t>
            </a:r>
            <a:r>
              <a:rPr lang="en-US" sz="1157" b="1" dirty="0" err="1">
                <a:latin typeface="Arial"/>
              </a:rPr>
              <a:t>atau</a:t>
            </a:r>
            <a:r>
              <a:rPr lang="en-US" sz="1157" b="1" dirty="0">
                <a:latin typeface="Arial"/>
              </a:rPr>
              <a:t> </a:t>
            </a:r>
            <a:r>
              <a:rPr lang="en-US" sz="1157" b="1" dirty="0" err="1">
                <a:latin typeface="Arial"/>
              </a:rPr>
              <a:t>melakukan</a:t>
            </a:r>
            <a:r>
              <a:rPr lang="en-US" sz="1157" b="1" dirty="0">
                <a:latin typeface="Arial"/>
              </a:rPr>
              <a:t> </a:t>
            </a:r>
            <a:r>
              <a:rPr lang="en-US" sz="1157" b="1" dirty="0" err="1">
                <a:latin typeface="Arial"/>
              </a:rPr>
              <a:t>perbuatan</a:t>
            </a:r>
            <a:r>
              <a:rPr lang="en-US" sz="1157" b="1" dirty="0">
                <a:latin typeface="Arial"/>
              </a:rPr>
              <a:t> yang </a:t>
            </a:r>
            <a:r>
              <a:rPr lang="en-US" sz="1157" b="1" dirty="0" err="1">
                <a:latin typeface="Arial"/>
              </a:rPr>
              <a:t>tidak</a:t>
            </a:r>
            <a:r>
              <a:rPr lang="en-US" sz="1157" b="1" dirty="0">
                <a:latin typeface="Arial"/>
              </a:rPr>
              <a:t> </a:t>
            </a:r>
            <a:r>
              <a:rPr lang="en-US" sz="1157" b="1" dirty="0" err="1">
                <a:latin typeface="Arial"/>
              </a:rPr>
              <a:t>sesuai</a:t>
            </a:r>
            <a:r>
              <a:rPr lang="en-US" sz="1157" b="1" dirty="0">
                <a:latin typeface="Arial"/>
              </a:rPr>
              <a:t> </a:t>
            </a:r>
            <a:r>
              <a:rPr lang="en-US" sz="1157" b="1" dirty="0" err="1">
                <a:latin typeface="Arial"/>
              </a:rPr>
              <a:t>dengan</a:t>
            </a:r>
            <a:r>
              <a:rPr lang="en-US" sz="1157" b="1" dirty="0">
                <a:latin typeface="Arial"/>
              </a:rPr>
              <a:t> </a:t>
            </a:r>
            <a:r>
              <a:rPr lang="en-US" sz="1157" b="1" dirty="0" err="1">
                <a:latin typeface="Arial"/>
              </a:rPr>
              <a:t>Kode</a:t>
            </a:r>
            <a:r>
              <a:rPr lang="en-US" sz="1157" b="1" dirty="0">
                <a:latin typeface="Arial"/>
              </a:rPr>
              <a:t> </a:t>
            </a:r>
            <a:r>
              <a:rPr lang="en-US" sz="1157" b="1" dirty="0" err="1">
                <a:latin typeface="Arial"/>
              </a:rPr>
              <a:t>Etik</a:t>
            </a:r>
            <a:r>
              <a:rPr lang="en-US" sz="1157" b="1" dirty="0">
                <a:latin typeface="Arial"/>
              </a:rPr>
              <a:t> </a:t>
            </a:r>
            <a:r>
              <a:rPr lang="en-US" sz="1157" b="1" dirty="0" err="1">
                <a:latin typeface="Arial"/>
              </a:rPr>
              <a:t>Notaris</a:t>
            </a:r>
            <a:r>
              <a:rPr lang="en-US" sz="1157" b="1" dirty="0">
                <a:latin typeface="Arial"/>
              </a:rPr>
              <a:t> </a:t>
            </a:r>
            <a:r>
              <a:rPr lang="en-US" sz="1157" b="1" dirty="0" err="1">
                <a:latin typeface="Arial"/>
              </a:rPr>
              <a:t>atau</a:t>
            </a:r>
            <a:r>
              <a:rPr lang="en-US" sz="1157" b="1" dirty="0">
                <a:latin typeface="Arial"/>
              </a:rPr>
              <a:t> </a:t>
            </a:r>
            <a:r>
              <a:rPr lang="en-US" sz="1157" b="1" dirty="0" err="1">
                <a:latin typeface="Arial"/>
              </a:rPr>
              <a:t>bertentangan</a:t>
            </a:r>
            <a:r>
              <a:rPr lang="en-US" sz="1157" b="1" dirty="0">
                <a:latin typeface="Arial"/>
              </a:rPr>
              <a:t> </a:t>
            </a:r>
            <a:r>
              <a:rPr lang="en-US" sz="1157" b="1" dirty="0" err="1">
                <a:latin typeface="Arial"/>
              </a:rPr>
              <a:t>dengan</a:t>
            </a:r>
            <a:r>
              <a:rPr lang="en-US" sz="1157" b="1" dirty="0">
                <a:latin typeface="Arial"/>
              </a:rPr>
              <a:t> </a:t>
            </a:r>
            <a:r>
              <a:rPr lang="en-US" sz="1157" b="1" dirty="0" err="1">
                <a:latin typeface="Arial"/>
              </a:rPr>
              <a:t>rasakebersamaan</a:t>
            </a:r>
            <a:r>
              <a:rPr lang="en-US" sz="1157" b="1" dirty="0">
                <a:latin typeface="Arial"/>
              </a:rPr>
              <a:t> </a:t>
            </a:r>
            <a:r>
              <a:rPr lang="en-US" sz="1157" b="1" dirty="0" err="1">
                <a:latin typeface="Arial"/>
              </a:rPr>
              <a:t>profesi</a:t>
            </a:r>
            <a:r>
              <a:rPr lang="en-US" sz="1157" b="1" dirty="0">
                <a:latin typeface="Arial"/>
              </a:rPr>
              <a:t>;</a:t>
            </a:r>
          </a:p>
        </p:txBody>
      </p:sp>
      <p:sp>
        <p:nvSpPr>
          <p:cNvPr id="13" name="Rectangle 12"/>
          <p:cNvSpPr/>
          <p:nvPr/>
        </p:nvSpPr>
        <p:spPr>
          <a:xfrm>
            <a:off x="4260279" y="5276696"/>
            <a:ext cx="7096675" cy="632057"/>
          </a:xfrm>
          <a:prstGeom prst="rect">
            <a:avLst/>
          </a:prstGeom>
        </p:spPr>
        <p:txBody>
          <a:bodyPr lIns="0" tIns="0" rIns="0" bIns="0">
            <a:noAutofit/>
          </a:bodyPr>
          <a:lstStyle/>
          <a:p>
            <a:pPr>
              <a:lnSpc>
                <a:spcPts val="1852"/>
              </a:lnSpc>
            </a:pPr>
            <a:r>
              <a:rPr lang="en-US" sz="1157" b="1" dirty="0" err="1">
                <a:latin typeface="Arial"/>
              </a:rPr>
              <a:t>Mengusulkan</a:t>
            </a:r>
            <a:r>
              <a:rPr lang="en-US" sz="1157" b="1" dirty="0">
                <a:latin typeface="Arial"/>
              </a:rPr>
              <a:t> </a:t>
            </a:r>
            <a:r>
              <a:rPr lang="en-US" sz="1157" b="1" dirty="0" err="1">
                <a:latin typeface="Arial"/>
              </a:rPr>
              <a:t>kepada</a:t>
            </a:r>
            <a:r>
              <a:rPr lang="en-US" sz="1157" b="1" dirty="0">
                <a:latin typeface="Arial"/>
              </a:rPr>
              <a:t> </a:t>
            </a:r>
            <a:r>
              <a:rPr lang="en-US" sz="1157" b="1" dirty="0" err="1">
                <a:latin typeface="Arial"/>
              </a:rPr>
              <a:t>Pengurus</a:t>
            </a:r>
            <a:r>
              <a:rPr lang="en-US" sz="1157" b="1" dirty="0">
                <a:latin typeface="Arial"/>
              </a:rPr>
              <a:t> </a:t>
            </a:r>
            <a:r>
              <a:rPr lang="en-US" sz="1157" b="1" dirty="0" err="1">
                <a:latin typeface="Arial"/>
              </a:rPr>
              <a:t>Pusat</a:t>
            </a:r>
            <a:r>
              <a:rPr lang="en-US" sz="1157" b="1" dirty="0">
                <a:latin typeface="Arial"/>
              </a:rPr>
              <a:t> </a:t>
            </a:r>
            <a:r>
              <a:rPr lang="en-US" sz="1157" b="1" dirty="0" err="1">
                <a:latin typeface="Arial"/>
              </a:rPr>
              <a:t>untuk</a:t>
            </a:r>
            <a:r>
              <a:rPr lang="en-US" sz="1157" b="1" dirty="0">
                <a:latin typeface="Arial"/>
              </a:rPr>
              <a:t> </a:t>
            </a:r>
            <a:r>
              <a:rPr lang="en-US" sz="1157" b="1" dirty="0" err="1">
                <a:latin typeface="Arial"/>
              </a:rPr>
              <a:t>melakukan</a:t>
            </a:r>
            <a:r>
              <a:rPr lang="en-US" sz="1157" b="1" dirty="0">
                <a:latin typeface="Arial"/>
              </a:rPr>
              <a:t> </a:t>
            </a:r>
            <a:r>
              <a:rPr lang="en-US" sz="1157" b="1" dirty="0" err="1">
                <a:latin typeface="Arial"/>
              </a:rPr>
              <a:t>pemberhentian</a:t>
            </a:r>
            <a:r>
              <a:rPr lang="en-US" sz="1157" b="1" dirty="0">
                <a:latin typeface="Arial"/>
              </a:rPr>
              <a:t> </a:t>
            </a:r>
            <a:r>
              <a:rPr lang="en-US" sz="1157" b="1" dirty="0" err="1">
                <a:latin typeface="Arial"/>
              </a:rPr>
              <a:t>sementara</a:t>
            </a:r>
            <a:r>
              <a:rPr lang="en-US" sz="1157" b="1" dirty="0">
                <a:latin typeface="Arial"/>
              </a:rPr>
              <a:t> </a:t>
            </a:r>
            <a:r>
              <a:rPr lang="en-US" sz="1013" b="1" i="1" spc="48" dirty="0">
                <a:latin typeface="Arial"/>
              </a:rPr>
              <a:t>(</a:t>
            </a:r>
            <a:r>
              <a:rPr lang="en-US" sz="1013" b="1" i="1" spc="48" dirty="0" err="1">
                <a:latin typeface="Arial"/>
              </a:rPr>
              <a:t>schorsing</a:t>
            </a:r>
            <a:r>
              <a:rPr lang="en-US" sz="1013" b="1" i="1" spc="48" dirty="0">
                <a:latin typeface="Arial"/>
              </a:rPr>
              <a:t>)</a:t>
            </a:r>
            <a:r>
              <a:rPr lang="en-US" sz="1157" b="1" dirty="0">
                <a:latin typeface="Arial"/>
              </a:rPr>
              <a:t> </a:t>
            </a:r>
            <a:r>
              <a:rPr lang="en-US" sz="1157" b="1" dirty="0" err="1">
                <a:latin typeface="Arial"/>
              </a:rPr>
              <a:t>dari</a:t>
            </a:r>
            <a:r>
              <a:rPr lang="en-US" sz="1157" b="1" dirty="0">
                <a:latin typeface="Arial"/>
              </a:rPr>
              <a:t> </a:t>
            </a:r>
            <a:r>
              <a:rPr lang="en-US" sz="1157" b="1" dirty="0" err="1">
                <a:latin typeface="Arial"/>
              </a:rPr>
              <a:t>anggota</a:t>
            </a:r>
            <a:r>
              <a:rPr lang="en-US" sz="1157" b="1" dirty="0">
                <a:latin typeface="Arial"/>
              </a:rPr>
              <a:t> </a:t>
            </a:r>
            <a:r>
              <a:rPr lang="en-US" sz="1157" b="1" dirty="0" err="1">
                <a:latin typeface="Arial"/>
              </a:rPr>
              <a:t>perkumpulan</a:t>
            </a:r>
            <a:r>
              <a:rPr lang="en-US" sz="1157" b="1" dirty="0">
                <a:latin typeface="Arial"/>
              </a:rPr>
              <a:t> yang </a:t>
            </a:r>
            <a:r>
              <a:rPr lang="en-US" sz="1157" b="1" dirty="0" err="1">
                <a:latin typeface="Arial"/>
              </a:rPr>
              <a:t>melakukan</a:t>
            </a:r>
            <a:r>
              <a:rPr lang="en-US" sz="1157" b="1" dirty="0">
                <a:latin typeface="Arial"/>
              </a:rPr>
              <a:t> </a:t>
            </a:r>
            <a:r>
              <a:rPr lang="en-US" sz="1157" b="1" dirty="0" err="1">
                <a:latin typeface="Arial"/>
              </a:rPr>
              <a:t>pelanggaran</a:t>
            </a:r>
            <a:r>
              <a:rPr lang="en-US" sz="1157" b="1" dirty="0">
                <a:latin typeface="Arial"/>
              </a:rPr>
              <a:t> </a:t>
            </a:r>
            <a:r>
              <a:rPr lang="en-US" sz="1157" b="1" dirty="0" err="1">
                <a:latin typeface="Arial"/>
              </a:rPr>
              <a:t>terhadap</a:t>
            </a:r>
            <a:r>
              <a:rPr lang="en-US" sz="1157" b="1" dirty="0">
                <a:latin typeface="Arial"/>
              </a:rPr>
              <a:t> </a:t>
            </a:r>
            <a:r>
              <a:rPr lang="en-US" sz="1157" b="1" dirty="0" err="1">
                <a:latin typeface="Arial"/>
              </a:rPr>
              <a:t>Kode</a:t>
            </a:r>
            <a:r>
              <a:rPr lang="en-US" sz="1157" b="1" dirty="0">
                <a:latin typeface="Arial"/>
              </a:rPr>
              <a:t> </a:t>
            </a:r>
            <a:r>
              <a:rPr lang="en-US" sz="1157" b="1" dirty="0" err="1">
                <a:latin typeface="Arial"/>
              </a:rPr>
              <a:t>Etik</a:t>
            </a:r>
            <a:r>
              <a:rPr lang="en-US" sz="1157" b="1" dirty="0">
                <a:latin typeface="Arial"/>
              </a:rPr>
              <a:t> </a:t>
            </a:r>
            <a:r>
              <a:rPr lang="en-US" sz="1157" b="1" dirty="0" err="1">
                <a:latin typeface="Arial"/>
              </a:rPr>
              <a:t>Notaris</a:t>
            </a:r>
            <a:r>
              <a:rPr lang="en-US" sz="1157" b="1" dirty="0">
                <a:latin typeface="Arial"/>
              </a:rPr>
              <a:t>;</a:t>
            </a:r>
          </a:p>
        </p:txBody>
      </p:sp>
      <p:sp>
        <p:nvSpPr>
          <p:cNvPr id="14" name="Rectangle 13"/>
          <p:cNvSpPr/>
          <p:nvPr/>
        </p:nvSpPr>
        <p:spPr>
          <a:xfrm>
            <a:off x="3917042" y="5908753"/>
            <a:ext cx="5703210" cy="164629"/>
          </a:xfrm>
          <a:prstGeom prst="rect">
            <a:avLst/>
          </a:prstGeom>
        </p:spPr>
        <p:txBody>
          <a:bodyPr wrap="none" lIns="0" tIns="0" rIns="0" bIns="0">
            <a:noAutofit/>
          </a:bodyPr>
          <a:lstStyle/>
          <a:p>
            <a:pPr>
              <a:lnSpc>
                <a:spcPts val="1852"/>
              </a:lnSpc>
            </a:pPr>
            <a:r>
              <a:rPr lang="en-US" sz="1157" b="1" dirty="0">
                <a:latin typeface="Arial"/>
              </a:rPr>
              <a:t>4.     </a:t>
            </a:r>
            <a:r>
              <a:rPr lang="en-US" sz="1157" b="1" dirty="0" err="1">
                <a:latin typeface="Arial"/>
              </a:rPr>
              <a:t>Menolak</a:t>
            </a:r>
            <a:r>
              <a:rPr lang="en-US" sz="1157" b="1" dirty="0">
                <a:latin typeface="Arial"/>
              </a:rPr>
              <a:t> </a:t>
            </a:r>
            <a:r>
              <a:rPr lang="en-US" sz="1157" b="1" dirty="0" err="1">
                <a:latin typeface="Arial"/>
              </a:rPr>
              <a:t>atau</a:t>
            </a:r>
            <a:r>
              <a:rPr lang="en-US" sz="1157" b="1" dirty="0">
                <a:latin typeface="Arial"/>
              </a:rPr>
              <a:t> </a:t>
            </a:r>
            <a:r>
              <a:rPr lang="en-US" sz="1157" b="1" dirty="0" err="1">
                <a:latin typeface="Arial"/>
              </a:rPr>
              <a:t>menerima</a:t>
            </a:r>
            <a:r>
              <a:rPr lang="en-US" sz="1157" b="1" dirty="0">
                <a:latin typeface="Arial"/>
              </a:rPr>
              <a:t> </a:t>
            </a:r>
            <a:r>
              <a:rPr lang="en-US" sz="1157" b="1" dirty="0" err="1">
                <a:latin typeface="Arial"/>
              </a:rPr>
              <a:t>pengaduan</a:t>
            </a:r>
            <a:r>
              <a:rPr lang="en-US" sz="1157" b="1" dirty="0">
                <a:latin typeface="Arial"/>
              </a:rPr>
              <a:t> </a:t>
            </a:r>
            <a:r>
              <a:rPr lang="en-US" sz="1157" b="1" dirty="0" err="1">
                <a:latin typeface="Arial"/>
              </a:rPr>
              <a:t>atas</a:t>
            </a:r>
            <a:r>
              <a:rPr lang="en-US" sz="1157" b="1" dirty="0">
                <a:latin typeface="Arial"/>
              </a:rPr>
              <a:t> </a:t>
            </a:r>
            <a:r>
              <a:rPr lang="en-US" sz="1157" b="1" dirty="0" err="1">
                <a:latin typeface="Arial"/>
              </a:rPr>
              <a:t>pelanggaran</a:t>
            </a:r>
            <a:r>
              <a:rPr lang="en-US" sz="1157" b="1" dirty="0">
                <a:latin typeface="Arial"/>
              </a:rPr>
              <a:t> </a:t>
            </a:r>
            <a:r>
              <a:rPr lang="en-US" sz="1157" b="1" dirty="0" err="1">
                <a:latin typeface="Arial"/>
              </a:rPr>
              <a:t>Kode</a:t>
            </a:r>
            <a:r>
              <a:rPr lang="en-US" sz="1157" b="1" dirty="0">
                <a:latin typeface="Arial"/>
              </a:rPr>
              <a:t> </a:t>
            </a:r>
            <a:r>
              <a:rPr lang="en-US" sz="1157" b="1" dirty="0" err="1">
                <a:latin typeface="Arial"/>
              </a:rPr>
              <a:t>Etik</a:t>
            </a:r>
            <a:r>
              <a:rPr lang="en-US" sz="1157" b="1" dirty="0">
                <a:latin typeface="Arial"/>
              </a:rPr>
              <a:t> </a:t>
            </a:r>
            <a:r>
              <a:rPr lang="en-US" sz="1157" b="1" dirty="0" err="1">
                <a:latin typeface="Arial"/>
              </a:rPr>
              <a:t>Notaris</a:t>
            </a:r>
            <a:endParaRPr lang="en-US" sz="1157" b="1" dirty="0">
              <a:latin typeface="Arial"/>
            </a:endParaRPr>
          </a:p>
        </p:txBody>
      </p:sp>
    </p:spTree>
    <p:extLst>
      <p:ext uri="{BB962C8B-B14F-4D97-AF65-F5344CB8AC3E}">
        <p14:creationId xmlns:p14="http://schemas.microsoft.com/office/powerpoint/2010/main" val="19222428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9166" y="305739"/>
            <a:ext cx="11162417" cy="5415110"/>
          </a:xfrm>
          <a:prstGeom prst="rect">
            <a:avLst/>
          </a:prstGeom>
        </p:spPr>
        <p:txBody>
          <a:bodyPr lIns="0" tIns="0" rIns="0" bIns="0">
            <a:noAutofit/>
          </a:bodyPr>
          <a:lstStyle/>
          <a:p>
            <a:pPr marL="465468">
              <a:spcAft>
                <a:spcPts val="810"/>
              </a:spcAft>
            </a:pPr>
            <a:r>
              <a:rPr lang="en-US" sz="1543" b="1">
                <a:latin typeface="Arial"/>
              </a:rPr>
              <a:t>UNTUK MENCAPAI TUJUAN, PERKUMPULAN BERUSAHA :</a:t>
            </a:r>
          </a:p>
          <a:p>
            <a:pPr marL="465468" indent="-465468" algn="just">
              <a:lnSpc>
                <a:spcPts val="1875"/>
              </a:lnSpc>
              <a:spcAft>
                <a:spcPts val="810"/>
              </a:spcAft>
            </a:pPr>
            <a:r>
              <a:rPr lang="en-US" sz="1350">
                <a:solidFill>
                  <a:srgbClr val="1A9FDF"/>
                </a:solidFill>
                <a:latin typeface="Arial"/>
              </a:rPr>
              <a:t>1.    </a:t>
            </a:r>
            <a:r>
              <a:rPr lang="en-US" sz="1350">
                <a:latin typeface="Arial"/>
              </a:rPr>
              <a:t>Melakukan kegiatan untuk menumbuhkan kesadaran rasa turut memiliki Perkumpulan yang bertanggung jawab, guna terciptanya rasa kebersamaan diantara sesama anggota dalam rangka meningkatkan peranan, manfaat, fungsi dan mutu Perkumpulan.</a:t>
            </a:r>
          </a:p>
          <a:p>
            <a:pPr marL="465468" indent="-465468" algn="just">
              <a:lnSpc>
                <a:spcPts val="1898"/>
              </a:lnSpc>
              <a:spcAft>
                <a:spcPts val="810"/>
              </a:spcAft>
            </a:pPr>
            <a:r>
              <a:rPr lang="en-US" sz="1350">
                <a:solidFill>
                  <a:srgbClr val="1A9FDF"/>
                </a:solidFill>
                <a:latin typeface="Arial"/>
              </a:rPr>
              <a:t>2.    </a:t>
            </a:r>
            <a:r>
              <a:rPr lang="en-US" sz="1350">
                <a:latin typeface="Arial"/>
              </a:rPr>
              <a:t>Melakukan kegiatan untuk meningkatkan mutu dan kemampuan anggota didalam menjalankan jabatan dan profesinya secara profesional, guna menjaga dan mempertahankan keluhuran martabat jabatan Notaris.</a:t>
            </a:r>
          </a:p>
          <a:p>
            <a:pPr marL="465468" indent="-465468" algn="just">
              <a:lnSpc>
                <a:spcPts val="1875"/>
              </a:lnSpc>
              <a:spcAft>
                <a:spcPts val="810"/>
              </a:spcAft>
            </a:pPr>
            <a:r>
              <a:rPr lang="en-US" sz="1350">
                <a:solidFill>
                  <a:srgbClr val="1A9FDF"/>
                </a:solidFill>
                <a:latin typeface="Arial"/>
              </a:rPr>
              <a:t>3.    </a:t>
            </a:r>
            <a:r>
              <a:rPr lang="en-US" sz="1350">
                <a:latin typeface="Arial"/>
              </a:rPr>
              <a:t>Menjunjung tinggi serta menjaga kehormatan profesi jabatan Notaris, meningkatkan fungsi dan perannya serta meningkatkan mutu ilmu kenotariatan dengan jalan menyelenggarakan pertemuan ilmiah, ceramah, seminar dan sejenisnya serta penerbitan tulisan karya ilmiah.</a:t>
            </a:r>
          </a:p>
          <a:p>
            <a:pPr marL="465468" indent="-465468" algn="just">
              <a:lnSpc>
                <a:spcPts val="1875"/>
              </a:lnSpc>
              <a:spcAft>
                <a:spcPts val="810"/>
              </a:spcAft>
            </a:pPr>
            <a:r>
              <a:rPr lang="en-US" sz="1350">
                <a:solidFill>
                  <a:srgbClr val="1A9FDF"/>
                </a:solidFill>
                <a:latin typeface="Arial"/>
              </a:rPr>
              <a:t>4.    </a:t>
            </a:r>
            <a:r>
              <a:rPr lang="en-US" sz="1350">
                <a:latin typeface="Arial"/>
              </a:rPr>
              <a:t>Memperjuangkan dan memelihara kepentingan, keberadaan, peranan, fungsi dan kedudukan lembaga Notaris di Indonesia sesuai dengan harkat dan martabat profesi jabatan Notaris.</a:t>
            </a:r>
          </a:p>
          <a:p>
            <a:pPr marL="465468" indent="-465468" algn="just">
              <a:lnSpc>
                <a:spcPts val="1875"/>
              </a:lnSpc>
              <a:spcAft>
                <a:spcPts val="810"/>
              </a:spcAft>
            </a:pPr>
            <a:r>
              <a:rPr lang="en-US" sz="1350">
                <a:solidFill>
                  <a:srgbClr val="1A9FDF"/>
                </a:solidFill>
                <a:latin typeface="Arial"/>
              </a:rPr>
              <a:t>5.    </a:t>
            </a:r>
            <a:r>
              <a:rPr lang="en-US" sz="1350">
                <a:latin typeface="Arial"/>
              </a:rPr>
              <a:t>Mengadakan, memupuk serta membina dan meningkatkan kerja-sama dengan badan, lembaga dan organisasi lain, baik di dalam maupun di luar negeri yang mempunyai tujuan yang sama atau hampir sama dengan Perkumpulan termasuk dengan lembaga pendidikan atau instansi yang terkait dan yang mempunyai hubungan dengan lembaga kenotariatan.</a:t>
            </a:r>
          </a:p>
          <a:p>
            <a:pPr marL="465468" indent="-465468" algn="just">
              <a:lnSpc>
                <a:spcPts val="1852"/>
              </a:lnSpc>
              <a:spcAft>
                <a:spcPts val="810"/>
              </a:spcAft>
            </a:pPr>
            <a:r>
              <a:rPr lang="en-US" sz="1350">
                <a:solidFill>
                  <a:srgbClr val="1A9FDF"/>
                </a:solidFill>
                <a:latin typeface="Arial"/>
              </a:rPr>
              <a:t>6.    </a:t>
            </a:r>
            <a:r>
              <a:rPr lang="en-US" sz="1350">
                <a:latin typeface="Arial"/>
              </a:rPr>
              <a:t>Mengadakan dan menyelenggarakan pendidikan dan pelatihan Notaris, baik dilakukan sendiri maupun bekerjasama dengan pihak lain, serta aktif dalam mempersiapkan lahirnya calon Notaris yang profesional, berdedikasi tinggi, berbudi luhur, berwawasan dan berilmu pengetahuan luas dan memiliki integritas moral serta memiliki akhlak yang baik.</a:t>
            </a:r>
          </a:p>
          <a:p>
            <a:pPr marL="465468" indent="-465468" algn="just"/>
            <a:r>
              <a:rPr lang="en-US" sz="1350">
                <a:solidFill>
                  <a:srgbClr val="1A9FDF"/>
                </a:solidFill>
                <a:latin typeface="Arial"/>
              </a:rPr>
              <a:t>7.    </a:t>
            </a:r>
            <a:r>
              <a:rPr lang="en-US" sz="1350">
                <a:latin typeface="Arial"/>
              </a:rPr>
              <a:t>Melakukan usaha lain sepanjang tidak bertentangan dengan asas, pedoman dan tujuan Perkumpulan.</a:t>
            </a:r>
          </a:p>
        </p:txBody>
      </p:sp>
    </p:spTree>
    <p:extLst>
      <p:ext uri="{BB962C8B-B14F-4D97-AF65-F5344CB8AC3E}">
        <p14:creationId xmlns:p14="http://schemas.microsoft.com/office/powerpoint/2010/main" val="6207146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5993" y="779047"/>
            <a:ext cx="52916" cy="126411"/>
          </a:xfrm>
          <a:prstGeom prst="rect">
            <a:avLst/>
          </a:prstGeom>
        </p:spPr>
        <p:txBody>
          <a:bodyPr wrap="none" lIns="0" tIns="0" rIns="0" bIns="0">
            <a:noAutofit/>
          </a:bodyPr>
          <a:lstStyle/>
          <a:p>
            <a:r>
              <a:rPr lang="en-US" sz="1157" b="1">
                <a:solidFill>
                  <a:srgbClr val="1A9FDF"/>
                </a:solidFill>
                <a:latin typeface="Times New Roman"/>
              </a:rPr>
              <a:t>1</a:t>
            </a:r>
          </a:p>
        </p:txBody>
      </p:sp>
      <p:sp>
        <p:nvSpPr>
          <p:cNvPr id="3" name="Rectangle 2"/>
          <p:cNvSpPr/>
          <p:nvPr/>
        </p:nvSpPr>
        <p:spPr>
          <a:xfrm>
            <a:off x="3561033" y="1027399"/>
            <a:ext cx="4050002" cy="814848"/>
          </a:xfrm>
          <a:prstGeom prst="rect">
            <a:avLst/>
          </a:prstGeom>
          <a:solidFill>
            <a:srgbClr val="2CB0E8"/>
          </a:solidFill>
        </p:spPr>
        <p:txBody>
          <a:bodyPr wrap="none" lIns="0" tIns="0" rIns="0" bIns="0">
            <a:noAutofit/>
          </a:bodyPr>
          <a:lstStyle/>
          <a:p>
            <a:pPr algn="ctr">
              <a:spcAft>
                <a:spcPts val="8709"/>
              </a:spcAft>
            </a:pPr>
            <a:r>
              <a:rPr lang="en-US" sz="2411" b="1" dirty="0">
                <a:solidFill>
                  <a:srgbClr val="FFFFFF"/>
                </a:solidFill>
                <a:latin typeface="Segoe UI"/>
              </a:rPr>
              <a:t>KEANGGOTAAN I.N.I</a:t>
            </a:r>
          </a:p>
        </p:txBody>
      </p:sp>
      <p:sp>
        <p:nvSpPr>
          <p:cNvPr id="4" name="Rectangle 3"/>
          <p:cNvSpPr/>
          <p:nvPr/>
        </p:nvSpPr>
        <p:spPr>
          <a:xfrm>
            <a:off x="1729113" y="3336672"/>
            <a:ext cx="5447448" cy="1361127"/>
          </a:xfrm>
          <a:prstGeom prst="rect">
            <a:avLst/>
          </a:prstGeom>
        </p:spPr>
        <p:txBody>
          <a:bodyPr lIns="0" tIns="0" rIns="0" bIns="0">
            <a:noAutofit/>
          </a:bodyPr>
          <a:lstStyle/>
          <a:p>
            <a:pPr>
              <a:spcBef>
                <a:spcPts val="8709"/>
              </a:spcBef>
              <a:spcAft>
                <a:spcPts val="2836"/>
              </a:spcAft>
            </a:pPr>
            <a:r>
              <a:rPr lang="en-US" sz="2315" b="1" dirty="0">
                <a:latin typeface="Arial"/>
              </a:rPr>
              <a:t>ANGGOTA BIASA</a:t>
            </a:r>
          </a:p>
          <a:p>
            <a:pPr marL="908397">
              <a:spcAft>
                <a:spcPts val="3241"/>
              </a:spcAft>
            </a:pPr>
            <a:r>
              <a:rPr lang="en-US" sz="2315" b="1" dirty="0">
                <a:latin typeface="Arial"/>
              </a:rPr>
              <a:t>ANGGOTA LUAR BIASA</a:t>
            </a:r>
          </a:p>
        </p:txBody>
      </p:sp>
      <p:sp>
        <p:nvSpPr>
          <p:cNvPr id="5" name="Rectangle 4"/>
          <p:cNvSpPr/>
          <p:nvPr/>
        </p:nvSpPr>
        <p:spPr>
          <a:xfrm>
            <a:off x="4383751" y="5109371"/>
            <a:ext cx="2681097" cy="261642"/>
          </a:xfrm>
          <a:prstGeom prst="rect">
            <a:avLst/>
          </a:prstGeom>
        </p:spPr>
        <p:txBody>
          <a:bodyPr wrap="none" lIns="0" tIns="0" rIns="0" bIns="0">
            <a:noAutofit/>
          </a:bodyPr>
          <a:lstStyle/>
          <a:p>
            <a:pPr algn="ctr">
              <a:spcBef>
                <a:spcPts val="3241"/>
              </a:spcBef>
            </a:pPr>
            <a:r>
              <a:rPr lang="en-US" sz="2411" b="1" spc="145">
                <a:latin typeface="Segoe UI"/>
              </a:rPr>
              <a:t>ANGGOTA KEHORMATAN</a:t>
            </a:r>
          </a:p>
        </p:txBody>
      </p:sp>
    </p:spTree>
    <p:extLst>
      <p:ext uri="{BB962C8B-B14F-4D97-AF65-F5344CB8AC3E}">
        <p14:creationId xmlns:p14="http://schemas.microsoft.com/office/powerpoint/2010/main" val="29255601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9096" y="1925569"/>
            <a:ext cx="10800822" cy="4359722"/>
          </a:xfrm>
          <a:prstGeom prst="rect">
            <a:avLst/>
          </a:prstGeom>
        </p:spPr>
      </p:pic>
      <p:sp>
        <p:nvSpPr>
          <p:cNvPr id="3" name="Rectangle 2"/>
          <p:cNvSpPr/>
          <p:nvPr/>
        </p:nvSpPr>
        <p:spPr>
          <a:xfrm>
            <a:off x="591410" y="602659"/>
            <a:ext cx="9569046" cy="831963"/>
          </a:xfrm>
          <a:prstGeom prst="rect">
            <a:avLst/>
          </a:prstGeom>
        </p:spPr>
        <p:txBody>
          <a:bodyPr lIns="0" tIns="0" rIns="0" bIns="0">
            <a:noAutofit/>
          </a:bodyPr>
          <a:lstStyle/>
          <a:p>
            <a:pPr marL="636956" indent="-636956">
              <a:lnSpc>
                <a:spcPts val="3634"/>
              </a:lnSpc>
            </a:pPr>
            <a:r>
              <a:rPr lang="en-US" sz="3279" b="1" spc="193" dirty="0">
                <a:latin typeface="Segoe UI"/>
              </a:rPr>
              <a:t>A.PENGERTIAN ANGGOTA BIASA,</a:t>
            </a:r>
          </a:p>
          <a:p>
            <a:pPr marL="636956" indent="-636956">
              <a:lnSpc>
                <a:spcPts val="3634"/>
              </a:lnSpc>
            </a:pPr>
            <a:r>
              <a:rPr lang="en-US" sz="3279" b="1" spc="193" dirty="0">
                <a:latin typeface="Segoe UI"/>
              </a:rPr>
              <a:t>LUAR BIASA DAN KEHORMATAN</a:t>
            </a:r>
          </a:p>
        </p:txBody>
      </p:sp>
    </p:spTree>
    <p:extLst>
      <p:ext uri="{BB962C8B-B14F-4D97-AF65-F5344CB8AC3E}">
        <p14:creationId xmlns:p14="http://schemas.microsoft.com/office/powerpoint/2010/main" val="21155985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6548" y="802565"/>
            <a:ext cx="10018835" cy="4918284"/>
          </a:xfrm>
          <a:prstGeom prst="rect">
            <a:avLst/>
          </a:prstGeom>
        </p:spPr>
      </p:pic>
    </p:spTree>
    <p:extLst>
      <p:ext uri="{BB962C8B-B14F-4D97-AF65-F5344CB8AC3E}">
        <p14:creationId xmlns:p14="http://schemas.microsoft.com/office/powerpoint/2010/main" val="12228421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59437" y="194027"/>
            <a:ext cx="4980020" cy="779047"/>
          </a:xfrm>
          <a:prstGeom prst="rect">
            <a:avLst/>
          </a:prstGeom>
        </p:spPr>
      </p:pic>
      <p:pic>
        <p:nvPicPr>
          <p:cNvPr id="4" name="Picture 3"/>
          <p:cNvPicPr>
            <a:picLocks noChangeAspect="1"/>
          </p:cNvPicPr>
          <p:nvPr/>
        </p:nvPicPr>
        <p:blipFill>
          <a:blip r:embed="rId3"/>
          <a:stretch>
            <a:fillRect/>
          </a:stretch>
        </p:blipFill>
        <p:spPr>
          <a:xfrm>
            <a:off x="5309788" y="5720849"/>
            <a:ext cx="779047" cy="779047"/>
          </a:xfrm>
          <a:prstGeom prst="rect">
            <a:avLst/>
          </a:prstGeom>
        </p:spPr>
      </p:pic>
      <p:pic>
        <p:nvPicPr>
          <p:cNvPr id="5" name="Picture 4"/>
          <p:cNvPicPr>
            <a:picLocks noChangeAspect="1"/>
          </p:cNvPicPr>
          <p:nvPr/>
        </p:nvPicPr>
        <p:blipFill>
          <a:blip r:embed="rId4"/>
          <a:stretch>
            <a:fillRect/>
          </a:stretch>
        </p:blipFill>
        <p:spPr>
          <a:xfrm>
            <a:off x="10257470" y="6167699"/>
            <a:ext cx="323378" cy="311619"/>
          </a:xfrm>
          <a:prstGeom prst="rect">
            <a:avLst/>
          </a:prstGeom>
        </p:spPr>
      </p:pic>
      <p:sp>
        <p:nvSpPr>
          <p:cNvPr id="6" name="Rectangle 5"/>
          <p:cNvSpPr/>
          <p:nvPr/>
        </p:nvSpPr>
        <p:spPr>
          <a:xfrm>
            <a:off x="7173621" y="429211"/>
            <a:ext cx="2122535" cy="246943"/>
          </a:xfrm>
          <a:prstGeom prst="rect">
            <a:avLst/>
          </a:prstGeom>
        </p:spPr>
        <p:txBody>
          <a:bodyPr wrap="none" lIns="0" tIns="0" rIns="0" bIns="0">
            <a:noAutofit/>
          </a:bodyPr>
          <a:lstStyle/>
          <a:p>
            <a:r>
              <a:rPr lang="en-US" sz="2411" b="1" spc="145">
                <a:latin typeface="Segoe UI"/>
              </a:rPr>
              <a:t>ANGGOTA LUAR BIASA</a:t>
            </a:r>
          </a:p>
        </p:txBody>
      </p:sp>
      <p:sp>
        <p:nvSpPr>
          <p:cNvPr id="7" name="Rectangle 6"/>
          <p:cNvSpPr/>
          <p:nvPr/>
        </p:nvSpPr>
        <p:spPr>
          <a:xfrm>
            <a:off x="456179" y="732010"/>
            <a:ext cx="5603258" cy="5561214"/>
          </a:xfrm>
          <a:prstGeom prst="rect">
            <a:avLst/>
          </a:prstGeom>
        </p:spPr>
        <p:txBody>
          <a:bodyPr lIns="0" tIns="0" rIns="0" bIns="0">
            <a:noAutofit/>
          </a:bodyPr>
          <a:lstStyle/>
          <a:p>
            <a:pPr>
              <a:spcAft>
                <a:spcPts val="3038"/>
              </a:spcAft>
            </a:pPr>
            <a:r>
              <a:rPr lang="en-US" sz="2315" b="1" dirty="0">
                <a:solidFill>
                  <a:srgbClr val="1C4867"/>
                </a:solidFill>
                <a:latin typeface="Arial"/>
              </a:rPr>
              <a:t>S</a:t>
            </a:r>
            <a:r>
              <a:rPr lang="en-US" sz="1833" dirty="0">
                <a:solidFill>
                  <a:srgbClr val="1C4867"/>
                </a:solidFill>
                <a:latin typeface="Impact"/>
              </a:rPr>
              <a:t>YARAT MENJADI ANGGOTA</a:t>
            </a:r>
          </a:p>
          <a:p>
            <a:pPr marR="318478" algn="ctr">
              <a:spcAft>
                <a:spcPts val="1823"/>
              </a:spcAft>
            </a:pPr>
            <a:r>
              <a:rPr lang="en-US" sz="4340" b="1" dirty="0">
                <a:latin typeface="Segoe UI"/>
              </a:rPr>
              <a:t>ANGGOTA BIASA</a:t>
            </a:r>
          </a:p>
          <a:p>
            <a:pPr marL="733425" marR="1849622" indent="-276225">
              <a:lnSpc>
                <a:spcPts val="3634"/>
              </a:lnSpc>
            </a:pPr>
            <a:r>
              <a:rPr lang="en-US" sz="1640" dirty="0">
                <a:latin typeface="Arial"/>
              </a:rPr>
              <a:t>1. </a:t>
            </a:r>
            <a:r>
              <a:rPr lang="en-US" sz="1640" dirty="0" err="1">
                <a:latin typeface="Arial"/>
              </a:rPr>
              <a:t>telah</a:t>
            </a:r>
            <a:r>
              <a:rPr lang="en-US" sz="1640" dirty="0">
                <a:latin typeface="Arial"/>
              </a:rPr>
              <a:t> </a:t>
            </a:r>
            <a:r>
              <a:rPr lang="en-US" sz="1640" dirty="0" err="1">
                <a:latin typeface="Arial"/>
              </a:rPr>
              <a:t>terdaftar</a:t>
            </a:r>
            <a:r>
              <a:rPr lang="en-US" sz="1640" dirty="0">
                <a:latin typeface="Arial"/>
              </a:rPr>
              <a:t> </a:t>
            </a:r>
            <a:r>
              <a:rPr lang="en-US" sz="1640" dirty="0" err="1">
                <a:latin typeface="Arial"/>
              </a:rPr>
              <a:t>sebagai</a:t>
            </a:r>
            <a:r>
              <a:rPr lang="en-US" sz="1640" dirty="0">
                <a:latin typeface="Arial"/>
              </a:rPr>
              <a:t> </a:t>
            </a:r>
            <a:r>
              <a:rPr lang="en-US" sz="1640" dirty="0" err="1">
                <a:latin typeface="Arial"/>
              </a:rPr>
              <a:t>anggota</a:t>
            </a:r>
            <a:r>
              <a:rPr lang="en-US" sz="1640" dirty="0">
                <a:latin typeface="Arial"/>
              </a:rPr>
              <a:t> </a:t>
            </a:r>
            <a:r>
              <a:rPr lang="en-US" sz="1640" dirty="0" err="1">
                <a:latin typeface="Arial"/>
              </a:rPr>
              <a:t>luar</a:t>
            </a:r>
            <a:r>
              <a:rPr lang="en-US" sz="1640" dirty="0">
                <a:latin typeface="Arial"/>
              </a:rPr>
              <a:t> </a:t>
            </a:r>
            <a:r>
              <a:rPr lang="en-US" sz="1640" dirty="0" err="1">
                <a:latin typeface="Arial"/>
              </a:rPr>
              <a:t>biasa</a:t>
            </a:r>
            <a:endParaRPr lang="en-US" sz="1640" dirty="0">
              <a:latin typeface="Arial"/>
            </a:endParaRPr>
          </a:p>
          <a:p>
            <a:pPr marL="734949" marR="1849622" indent="-293980">
              <a:lnSpc>
                <a:spcPts val="3634"/>
              </a:lnSpc>
            </a:pPr>
            <a:r>
              <a:rPr lang="en-US" sz="1640" dirty="0">
                <a:latin typeface="Arial"/>
              </a:rPr>
              <a:t>2.  </a:t>
            </a:r>
            <a:r>
              <a:rPr lang="en-US" sz="1640" dirty="0" err="1">
                <a:latin typeface="Arial"/>
              </a:rPr>
              <a:t>telah</a:t>
            </a:r>
            <a:r>
              <a:rPr lang="en-US" sz="1640" dirty="0">
                <a:latin typeface="Arial"/>
              </a:rPr>
              <a:t> </a:t>
            </a:r>
            <a:r>
              <a:rPr lang="en-US" sz="1640" dirty="0" err="1">
                <a:latin typeface="Arial"/>
              </a:rPr>
              <a:t>memiliki</a:t>
            </a:r>
            <a:r>
              <a:rPr lang="en-US" sz="1640" dirty="0">
                <a:latin typeface="Arial"/>
              </a:rPr>
              <a:t> </a:t>
            </a:r>
            <a:r>
              <a:rPr lang="en-US" sz="1640" dirty="0" err="1">
                <a:latin typeface="Arial"/>
              </a:rPr>
              <a:t>Surat</a:t>
            </a:r>
            <a:r>
              <a:rPr lang="en-US" sz="1640" dirty="0">
                <a:latin typeface="Arial"/>
              </a:rPr>
              <a:t> </a:t>
            </a:r>
            <a:r>
              <a:rPr lang="en-US" sz="1640" dirty="0" err="1">
                <a:latin typeface="Arial"/>
              </a:rPr>
              <a:t>Keputusan</a:t>
            </a:r>
            <a:r>
              <a:rPr lang="en-US" sz="1640" dirty="0">
                <a:latin typeface="Arial"/>
              </a:rPr>
              <a:t> </a:t>
            </a:r>
            <a:r>
              <a:rPr lang="en-US" sz="1640" dirty="0" err="1">
                <a:latin typeface="Arial"/>
              </a:rPr>
              <a:t>Pengangkatan</a:t>
            </a:r>
            <a:r>
              <a:rPr lang="en-US" sz="1640" dirty="0">
                <a:latin typeface="Arial"/>
              </a:rPr>
              <a:t> </a:t>
            </a:r>
            <a:r>
              <a:rPr lang="en-US" sz="1640" dirty="0" err="1">
                <a:latin typeface="Arial"/>
              </a:rPr>
              <a:t>Notaris</a:t>
            </a:r>
            <a:endParaRPr lang="en-US" sz="1640" dirty="0">
              <a:latin typeface="Arial"/>
            </a:endParaRPr>
          </a:p>
          <a:p>
            <a:pPr marL="734949" marR="1849622" indent="-293980">
              <a:lnSpc>
                <a:spcPts val="3634"/>
              </a:lnSpc>
            </a:pPr>
            <a:r>
              <a:rPr lang="en-US" sz="1640" dirty="0">
                <a:latin typeface="Arial"/>
              </a:rPr>
              <a:t>3.  </a:t>
            </a:r>
            <a:r>
              <a:rPr lang="en-US" sz="1640" dirty="0" err="1">
                <a:latin typeface="Arial"/>
              </a:rPr>
              <a:t>telah</a:t>
            </a:r>
            <a:r>
              <a:rPr lang="en-US" sz="1640" dirty="0">
                <a:latin typeface="Arial"/>
              </a:rPr>
              <a:t> </a:t>
            </a:r>
            <a:r>
              <a:rPr lang="en-US" sz="1640" dirty="0" err="1">
                <a:latin typeface="Arial"/>
              </a:rPr>
              <a:t>mengambil</a:t>
            </a:r>
            <a:r>
              <a:rPr lang="en-US" sz="1640" dirty="0">
                <a:latin typeface="Arial"/>
              </a:rPr>
              <a:t> </a:t>
            </a:r>
            <a:r>
              <a:rPr lang="en-US" sz="1640" dirty="0" err="1">
                <a:latin typeface="Arial"/>
              </a:rPr>
              <a:t>Sumpah</a:t>
            </a:r>
            <a:r>
              <a:rPr lang="en-US" sz="1640" dirty="0">
                <a:latin typeface="Arial"/>
              </a:rPr>
              <a:t> </a:t>
            </a:r>
            <a:r>
              <a:rPr lang="en-US" sz="1640" dirty="0" err="1">
                <a:latin typeface="Arial"/>
              </a:rPr>
              <a:t>Jabatan</a:t>
            </a:r>
            <a:r>
              <a:rPr lang="en-US" sz="1640" dirty="0">
                <a:latin typeface="Arial"/>
              </a:rPr>
              <a:t> </a:t>
            </a:r>
            <a:r>
              <a:rPr lang="en-US" sz="1640" dirty="0" err="1">
                <a:latin typeface="Arial"/>
              </a:rPr>
              <a:t>Notaris</a:t>
            </a:r>
            <a:endParaRPr lang="en-US" sz="1640" dirty="0">
              <a:latin typeface="Arial"/>
            </a:endParaRPr>
          </a:p>
        </p:txBody>
      </p:sp>
      <p:sp>
        <p:nvSpPr>
          <p:cNvPr id="8" name="Rectangle 7"/>
          <p:cNvSpPr/>
          <p:nvPr/>
        </p:nvSpPr>
        <p:spPr>
          <a:xfrm>
            <a:off x="6124112" y="1087726"/>
            <a:ext cx="4150996" cy="543863"/>
          </a:xfrm>
          <a:prstGeom prst="rect">
            <a:avLst/>
          </a:prstGeom>
        </p:spPr>
        <p:txBody>
          <a:bodyPr lIns="0" tIns="0" rIns="0" bIns="0">
            <a:noAutofit/>
          </a:bodyPr>
          <a:lstStyle/>
          <a:p>
            <a:pPr algn="just">
              <a:spcAft>
                <a:spcPts val="810"/>
              </a:spcAft>
            </a:pPr>
            <a:r>
              <a:rPr lang="en-US" sz="1350">
                <a:latin typeface="Arial"/>
              </a:rPr>
              <a:t>1.    Telah lulus pendidikan kenotariatan</a:t>
            </a:r>
          </a:p>
          <a:p>
            <a:pPr algn="just"/>
            <a:r>
              <a:rPr lang="en-US" sz="1350">
                <a:latin typeface="Arial"/>
              </a:rPr>
              <a:t>2.    Telah memiliki Ijazah pendidikan kenotariatan</a:t>
            </a:r>
          </a:p>
        </p:txBody>
      </p:sp>
      <p:sp>
        <p:nvSpPr>
          <p:cNvPr id="9" name="Rectangle 8"/>
          <p:cNvSpPr/>
          <p:nvPr/>
        </p:nvSpPr>
        <p:spPr>
          <a:xfrm>
            <a:off x="6115293" y="1746241"/>
            <a:ext cx="4345023" cy="3633592"/>
          </a:xfrm>
          <a:prstGeom prst="rect">
            <a:avLst/>
          </a:prstGeom>
        </p:spPr>
        <p:txBody>
          <a:bodyPr lIns="0" tIns="0" rIns="0" bIns="0">
            <a:noAutofit/>
          </a:bodyPr>
          <a:lstStyle/>
          <a:p>
            <a:pPr marL="465468" indent="-465468">
              <a:lnSpc>
                <a:spcPts val="2014"/>
              </a:lnSpc>
              <a:spcAft>
                <a:spcPts val="203"/>
              </a:spcAft>
            </a:pPr>
            <a:r>
              <a:rPr lang="en-US" sz="1350">
                <a:latin typeface="Arial"/>
              </a:rPr>
              <a:t>3.    Telah membayar uang pangkal (2,5 Juta) sesuai dengan Keputusan Rapat Pleno PP yang diperluas di Solo tanggal 23 Oktober 2014, yang kemudian diatur dalam Pasal 4 ayat (2) ART hasil Rapat Pleno PP yang diperluas di Banten tanggal 30 Mei 2015, kepada Pengurus Pusat yang besarnya ditetapkan berdasarkan Rapat pleno Pengurus Pusat Yang Diperluas INI</a:t>
            </a:r>
          </a:p>
          <a:p>
            <a:pPr algn="just">
              <a:lnSpc>
                <a:spcPts val="2014"/>
              </a:lnSpc>
            </a:pPr>
            <a:r>
              <a:rPr lang="en-US" sz="1350">
                <a:latin typeface="Arial"/>
              </a:rPr>
              <a:t>4.    Menandatangani Surat Pernyataan untuk tunduk</a:t>
            </a:r>
          </a:p>
          <a:p>
            <a:pPr marL="465468">
              <a:lnSpc>
                <a:spcPts val="2014"/>
              </a:lnSpc>
            </a:pPr>
            <a:r>
              <a:rPr lang="en-US" sz="1350">
                <a:latin typeface="Arial"/>
              </a:rPr>
              <a:t>dan taat pada Anggaran Dasar, Anggaran Rumah Tangga, dan Kode Etik Notaris, serta peraturan lain yang telah dan yang akan ditetapkan oleh Perkumpulan</a:t>
            </a:r>
          </a:p>
        </p:txBody>
      </p:sp>
      <p:sp>
        <p:nvSpPr>
          <p:cNvPr id="10" name="Rectangle 9"/>
          <p:cNvSpPr/>
          <p:nvPr/>
        </p:nvSpPr>
        <p:spPr>
          <a:xfrm>
            <a:off x="867751" y="5171107"/>
            <a:ext cx="167569" cy="208726"/>
          </a:xfrm>
          <a:prstGeom prst="rect">
            <a:avLst/>
          </a:prstGeom>
        </p:spPr>
        <p:txBody>
          <a:bodyPr wrap="none" lIns="0" tIns="0" rIns="0" bIns="0">
            <a:noAutofit/>
          </a:bodyPr>
          <a:lstStyle/>
          <a:p>
            <a:r>
              <a:rPr lang="en-US" sz="1640" dirty="0">
                <a:latin typeface="Arial"/>
              </a:rPr>
              <a:t>4</a:t>
            </a:r>
          </a:p>
        </p:txBody>
      </p:sp>
      <p:sp>
        <p:nvSpPr>
          <p:cNvPr id="11" name="Rectangle 10"/>
          <p:cNvSpPr/>
          <p:nvPr/>
        </p:nvSpPr>
        <p:spPr>
          <a:xfrm>
            <a:off x="1035320" y="5190799"/>
            <a:ext cx="2263645" cy="211666"/>
          </a:xfrm>
          <a:prstGeom prst="rect">
            <a:avLst/>
          </a:prstGeom>
        </p:spPr>
        <p:txBody>
          <a:bodyPr wrap="none" lIns="0" tIns="0" rIns="0" bIns="0">
            <a:noAutofit/>
          </a:bodyPr>
          <a:lstStyle/>
          <a:p>
            <a:r>
              <a:rPr lang="en-US" sz="1640" dirty="0">
                <a:latin typeface="Arial"/>
              </a:rPr>
              <a:t>. </a:t>
            </a:r>
            <a:r>
              <a:rPr lang="en-US" sz="1640" dirty="0" err="1">
                <a:latin typeface="Arial"/>
              </a:rPr>
              <a:t>telah</a:t>
            </a:r>
            <a:r>
              <a:rPr lang="en-US" sz="1640" dirty="0">
                <a:latin typeface="Arial"/>
              </a:rPr>
              <a:t> </a:t>
            </a:r>
            <a:r>
              <a:rPr lang="en-US" sz="1640" dirty="0" err="1">
                <a:latin typeface="Arial"/>
              </a:rPr>
              <a:t>melunasi</a:t>
            </a:r>
            <a:r>
              <a:rPr lang="en-US" sz="1640" dirty="0">
                <a:latin typeface="Arial"/>
              </a:rPr>
              <a:t> </a:t>
            </a:r>
            <a:r>
              <a:rPr lang="en-US" sz="1640" dirty="0" err="1">
                <a:latin typeface="Arial"/>
              </a:rPr>
              <a:t>iuran</a:t>
            </a:r>
            <a:r>
              <a:rPr lang="en-US" sz="1640" dirty="0">
                <a:latin typeface="Arial"/>
              </a:rPr>
              <a:t> </a:t>
            </a:r>
            <a:r>
              <a:rPr lang="en-US" sz="1640" dirty="0" err="1">
                <a:latin typeface="Arial"/>
              </a:rPr>
              <a:t>wajib</a:t>
            </a:r>
            <a:r>
              <a:rPr lang="en-US" sz="1640" dirty="0">
                <a:latin typeface="Arial"/>
              </a:rPr>
              <a:t> </a:t>
            </a:r>
            <a:r>
              <a:rPr lang="en-US" sz="1640" dirty="0" err="1">
                <a:latin typeface="Arial"/>
              </a:rPr>
              <a:t>anggota</a:t>
            </a:r>
            <a:endParaRPr lang="en-US" sz="1640" dirty="0">
              <a:latin typeface="Arial"/>
            </a:endParaRPr>
          </a:p>
        </p:txBody>
      </p:sp>
    </p:spTree>
    <p:extLst>
      <p:ext uri="{BB962C8B-B14F-4D97-AF65-F5344CB8AC3E}">
        <p14:creationId xmlns:p14="http://schemas.microsoft.com/office/powerpoint/2010/main" val="139167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40541" y="1573306"/>
            <a:ext cx="7463118" cy="707886"/>
          </a:xfrm>
          <a:prstGeom prst="rect">
            <a:avLst/>
          </a:prstGeom>
          <a:noFill/>
        </p:spPr>
        <p:txBody>
          <a:bodyPr wrap="square" rtlCol="0">
            <a:spAutoFit/>
          </a:bodyPr>
          <a:lstStyle/>
          <a:p>
            <a:r>
              <a:rPr lang="en-US" sz="4000" dirty="0"/>
              <a:t>Cara </a:t>
            </a:r>
            <a:r>
              <a:rPr lang="en-US" sz="4000" dirty="0" err="1"/>
              <a:t>menjadi</a:t>
            </a:r>
            <a:r>
              <a:rPr lang="en-US" sz="4000" dirty="0"/>
              <a:t> </a:t>
            </a:r>
            <a:r>
              <a:rPr lang="en-US" sz="4000" dirty="0" err="1"/>
              <a:t>anggota</a:t>
            </a:r>
            <a:endParaRPr lang="en-US" sz="4000" dirty="0"/>
          </a:p>
        </p:txBody>
      </p:sp>
    </p:spTree>
    <p:extLst>
      <p:ext uri="{BB962C8B-B14F-4D97-AF65-F5344CB8AC3E}">
        <p14:creationId xmlns:p14="http://schemas.microsoft.com/office/powerpoint/2010/main" val="22043802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56684" y="3051511"/>
            <a:ext cx="376294" cy="546803"/>
          </a:xfrm>
          <a:prstGeom prst="rect">
            <a:avLst/>
          </a:prstGeom>
        </p:spPr>
      </p:pic>
      <p:pic>
        <p:nvPicPr>
          <p:cNvPr id="3" name="Picture 2"/>
          <p:cNvPicPr>
            <a:picLocks noChangeAspect="1"/>
          </p:cNvPicPr>
          <p:nvPr/>
        </p:nvPicPr>
        <p:blipFill>
          <a:blip r:embed="rId3"/>
          <a:stretch>
            <a:fillRect/>
          </a:stretch>
        </p:blipFill>
        <p:spPr>
          <a:xfrm>
            <a:off x="6709132" y="2722254"/>
            <a:ext cx="382174" cy="87606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2869037412"/>
              </p:ext>
            </p:extLst>
          </p:nvPr>
        </p:nvGraphicFramePr>
        <p:xfrm>
          <a:off x="979464" y="85254"/>
          <a:ext cx="9980618" cy="815699"/>
        </p:xfrm>
        <a:graphic>
          <a:graphicData uri="http://schemas.openxmlformats.org/drawingml/2006/table">
            <a:tbl>
              <a:tblPr/>
              <a:tblGrid>
                <a:gridCol w="2783990">
                  <a:extLst>
                    <a:ext uri="{9D8B030D-6E8A-4147-A177-3AD203B41FA5}">
                      <a16:colId xmlns:a16="http://schemas.microsoft.com/office/drawing/2014/main" val="20000"/>
                    </a:ext>
                  </a:extLst>
                </a:gridCol>
                <a:gridCol w="2257766">
                  <a:extLst>
                    <a:ext uri="{9D8B030D-6E8A-4147-A177-3AD203B41FA5}">
                      <a16:colId xmlns:a16="http://schemas.microsoft.com/office/drawing/2014/main" val="20001"/>
                    </a:ext>
                  </a:extLst>
                </a:gridCol>
                <a:gridCol w="696732">
                  <a:extLst>
                    <a:ext uri="{9D8B030D-6E8A-4147-A177-3AD203B41FA5}">
                      <a16:colId xmlns:a16="http://schemas.microsoft.com/office/drawing/2014/main" val="20002"/>
                    </a:ext>
                  </a:extLst>
                </a:gridCol>
                <a:gridCol w="852542">
                  <a:extLst>
                    <a:ext uri="{9D8B030D-6E8A-4147-A177-3AD203B41FA5}">
                      <a16:colId xmlns:a16="http://schemas.microsoft.com/office/drawing/2014/main" val="20003"/>
                    </a:ext>
                  </a:extLst>
                </a:gridCol>
                <a:gridCol w="3389588">
                  <a:extLst>
                    <a:ext uri="{9D8B030D-6E8A-4147-A177-3AD203B41FA5}">
                      <a16:colId xmlns:a16="http://schemas.microsoft.com/office/drawing/2014/main" val="20004"/>
                    </a:ext>
                  </a:extLst>
                </a:gridCol>
              </a:tblGrid>
              <a:tr h="205786">
                <a:tc>
                  <a:txBody>
                    <a:bodyPr/>
                    <a:lstStyle/>
                    <a:p>
                      <a:pPr indent="0" algn="just"/>
                      <a:r>
                        <a:rPr lang="en-US" sz="1000" dirty="0">
                          <a:solidFill>
                            <a:srgbClr val="62A29E"/>
                          </a:solidFill>
                          <a:latin typeface="Arial"/>
                        </a:rPr>
                        <a:t>----------</a:t>
                      </a:r>
                    </a:p>
                  </a:txBody>
                  <a:tcPr marL="0" marR="0" marT="0" marB="0" anchor="ctr"/>
                </a:tc>
                <a:tc>
                  <a:txBody>
                    <a:bodyPr/>
                    <a:lstStyle/>
                    <a:p>
                      <a:endParaRPr sz="1100"/>
                    </a:p>
                  </a:txBody>
                  <a:tcPr marL="0" marR="0" marT="0" marB="0"/>
                </a:tc>
                <a:tc>
                  <a:txBody>
                    <a:bodyPr/>
                    <a:lstStyle/>
                    <a:p>
                      <a:endParaRPr sz="1100"/>
                    </a:p>
                  </a:txBody>
                  <a:tcPr marL="0" marR="0" marT="0" marB="0"/>
                </a:tc>
                <a:tc gridSpan="2">
                  <a:txBody>
                    <a:bodyPr/>
                    <a:lstStyle/>
                    <a:p>
                      <a:endParaRPr sz="1100"/>
                    </a:p>
                  </a:txBody>
                  <a:tcPr marL="0" marR="0" marT="0" marB="0"/>
                </a:tc>
                <a:tc hMerge="1">
                  <a:txBody>
                    <a:bodyPr/>
                    <a:lstStyle/>
                    <a:p>
                      <a:endParaRPr sz="1100"/>
                    </a:p>
                  </a:txBody>
                  <a:tcPr marL="0" marR="0" marT="0" marB="0"/>
                </a:tc>
                <a:extLst>
                  <a:ext uri="{0D108BD9-81ED-4DB2-BD59-A6C34878D82A}">
                    <a16:rowId xmlns:a16="http://schemas.microsoft.com/office/drawing/2014/main" val="10000"/>
                  </a:ext>
                </a:extLst>
              </a:tr>
              <a:tr h="293980">
                <a:tc>
                  <a:txBody>
                    <a:bodyPr/>
                    <a:lstStyle/>
                    <a:p>
                      <a:pPr indent="0" algn="ctr"/>
                      <a:r>
                        <a:rPr lang="en-US" sz="1600" b="1">
                          <a:latin typeface="Arial"/>
                        </a:rPr>
                        <a:t>ANGGOTA BIASA</a:t>
                      </a:r>
                    </a:p>
                  </a:txBody>
                  <a:tcPr marL="0" marR="0" marT="0" marB="0"/>
                </a:tc>
                <a:tc>
                  <a:txBody>
                    <a:bodyPr/>
                    <a:lstStyle/>
                    <a:p>
                      <a:endParaRPr sz="1400"/>
                    </a:p>
                  </a:txBody>
                  <a:tcPr marL="0" marR="0" marT="0" marB="0"/>
                </a:tc>
                <a:tc rowSpan="2">
                  <a:txBody>
                    <a:bodyPr/>
                    <a:lstStyle/>
                    <a:p>
                      <a:pPr marL="215900" indent="0"/>
                      <a:r>
                        <a:rPr lang="en-US" sz="1000" dirty="0">
                          <a:latin typeface="Arial"/>
                        </a:rPr>
                        <a:t>P</a:t>
                      </a:r>
                    </a:p>
                  </a:txBody>
                  <a:tcPr marL="0" marR="0" marT="0" marB="0" anchor="b"/>
                </a:tc>
                <a:tc>
                  <a:txBody>
                    <a:bodyPr/>
                    <a:lstStyle/>
                    <a:p>
                      <a:endParaRPr sz="1400"/>
                    </a:p>
                  </a:txBody>
                  <a:tcPr marL="0" marR="0" marT="0" marB="0"/>
                </a:tc>
                <a:tc rowSpan="2">
                  <a:txBody>
                    <a:bodyPr/>
                    <a:lstStyle/>
                    <a:p>
                      <a:pPr indent="0" algn="ctr"/>
                      <a:r>
                        <a:rPr lang="en-US" sz="1600" b="1">
                          <a:latin typeface="Arial"/>
                        </a:rPr>
                        <a:t>ANGGOTA LUAR BIASA</a:t>
                      </a:r>
                    </a:p>
                  </a:txBody>
                  <a:tcPr marL="0" marR="0" marT="0" marB="0" anchor="ctr"/>
                </a:tc>
                <a:extLst>
                  <a:ext uri="{0D108BD9-81ED-4DB2-BD59-A6C34878D82A}">
                    <a16:rowId xmlns:a16="http://schemas.microsoft.com/office/drawing/2014/main" val="10001"/>
                  </a:ext>
                </a:extLst>
              </a:tr>
              <a:tr h="315933">
                <a:tc gridSpan="2">
                  <a:txBody>
                    <a:bodyPr/>
                    <a:lstStyle/>
                    <a:p>
                      <a:endParaRPr sz="1400"/>
                    </a:p>
                  </a:txBody>
                  <a:tcPr marL="0" marR="0" marT="0" marB="0"/>
                </a:tc>
                <a:tc hMerge="1">
                  <a:txBody>
                    <a:bodyPr/>
                    <a:lstStyle/>
                    <a:p>
                      <a:endParaRPr sz="1400"/>
                    </a:p>
                  </a:txBody>
                  <a:tcPr marL="0" marR="0" marT="0" marB="0"/>
                </a:tc>
                <a:tc vMerge="1">
                  <a:txBody>
                    <a:bodyPr/>
                    <a:lstStyle/>
                    <a:p>
                      <a:endParaRPr sz="1400"/>
                    </a:p>
                  </a:txBody>
                  <a:tcPr marL="0" marR="0" marT="0" marB="0"/>
                </a:tc>
                <a:tc>
                  <a:txBody>
                    <a:bodyPr/>
                    <a:lstStyle/>
                    <a:p>
                      <a:endParaRPr sz="1400"/>
                    </a:p>
                  </a:txBody>
                  <a:tcPr marL="0" marR="0" marT="0" marB="0"/>
                </a:tc>
                <a:tc vMerge="1">
                  <a:txBody>
                    <a:bodyPr/>
                    <a:lstStyle/>
                    <a:p>
                      <a:endParaRPr sz="1400"/>
                    </a:p>
                  </a:txBody>
                  <a:tcPr marL="0" marR="0" marT="0" marB="0"/>
                </a:tc>
                <a:extLst>
                  <a:ext uri="{0D108BD9-81ED-4DB2-BD59-A6C34878D82A}">
                    <a16:rowId xmlns:a16="http://schemas.microsoft.com/office/drawing/2014/main" val="10002"/>
                  </a:ext>
                </a:extLst>
              </a:tr>
            </a:tbl>
          </a:graphicData>
        </a:graphic>
      </p:graphicFrame>
      <p:sp>
        <p:nvSpPr>
          <p:cNvPr id="5" name="Rectangle 4"/>
          <p:cNvSpPr/>
          <p:nvPr/>
        </p:nvSpPr>
        <p:spPr>
          <a:xfrm>
            <a:off x="247454" y="864301"/>
            <a:ext cx="4874187" cy="658515"/>
          </a:xfrm>
          <a:prstGeom prst="rect">
            <a:avLst/>
          </a:prstGeom>
        </p:spPr>
        <p:txBody>
          <a:bodyPr lIns="0" tIns="0" rIns="0" bIns="0">
            <a:noAutofit/>
          </a:bodyPr>
          <a:lstStyle/>
          <a:p>
            <a:pPr>
              <a:lnSpc>
                <a:spcPts val="1852"/>
              </a:lnSpc>
            </a:pPr>
            <a:r>
              <a:rPr lang="en-US" sz="1350">
                <a:latin typeface="Arial"/>
              </a:rPr>
              <a:t>Kepada Pengurus Daerah di tempat kedudukannya dengan mengisi dan menyerahkan formulir yang disediakan oleh Pengurus Daerah dengan melampirkan:</a:t>
            </a:r>
          </a:p>
        </p:txBody>
      </p:sp>
      <p:sp>
        <p:nvSpPr>
          <p:cNvPr id="6" name="Rectangle 5"/>
          <p:cNvSpPr/>
          <p:nvPr/>
        </p:nvSpPr>
        <p:spPr>
          <a:xfrm>
            <a:off x="429722" y="2240127"/>
            <a:ext cx="5091732" cy="4004006"/>
          </a:xfrm>
          <a:prstGeom prst="rect">
            <a:avLst/>
          </a:prstGeom>
        </p:spPr>
        <p:txBody>
          <a:bodyPr lIns="0" tIns="0" rIns="0" bIns="0">
            <a:noAutofit/>
          </a:bodyPr>
          <a:lstStyle/>
          <a:p>
            <a:pPr marL="318478" indent="-318478" algn="just">
              <a:spcAft>
                <a:spcPts val="608"/>
              </a:spcAft>
            </a:pPr>
            <a:r>
              <a:rPr lang="en-US" sz="1350">
                <a:latin typeface="Arial"/>
              </a:rPr>
              <a:t>1.    Fotokopi sesuai asli:</a:t>
            </a:r>
          </a:p>
          <a:p>
            <a:pPr marL="318478" algn="just">
              <a:spcAft>
                <a:spcPts val="608"/>
              </a:spcAft>
            </a:pPr>
            <a:r>
              <a:rPr lang="en-US" sz="1350">
                <a:latin typeface="Arial"/>
              </a:rPr>
              <a:t>Kartu Tanda Penduduk;</a:t>
            </a:r>
          </a:p>
          <a:p>
            <a:pPr marL="318478" algn="just">
              <a:lnSpc>
                <a:spcPts val="1898"/>
              </a:lnSpc>
            </a:pPr>
            <a:r>
              <a:rPr lang="en-US" sz="1350">
                <a:latin typeface="Arial"/>
              </a:rPr>
              <a:t>Ijazah program studi strata dua kenotariatan atau program pendidikan spesialis kenotariatan;</a:t>
            </a:r>
          </a:p>
          <a:p>
            <a:pPr marL="318478" algn="just">
              <a:lnSpc>
                <a:spcPts val="2292"/>
              </a:lnSpc>
            </a:pPr>
            <a:r>
              <a:rPr lang="en-US" sz="1350">
                <a:latin typeface="Arial"/>
              </a:rPr>
              <a:t>Surat Keputusan Pengangkatan Notaris;</a:t>
            </a:r>
          </a:p>
          <a:p>
            <a:pPr marL="318478" algn="just">
              <a:lnSpc>
                <a:spcPts val="2292"/>
              </a:lnSpc>
            </a:pPr>
            <a:r>
              <a:rPr lang="en-US" sz="1350">
                <a:latin typeface="Arial"/>
              </a:rPr>
              <a:t>Berita Acara Sumpah Jabatan Notaris;</a:t>
            </a:r>
          </a:p>
          <a:p>
            <a:pPr marL="318478" indent="-318478" algn="just">
              <a:lnSpc>
                <a:spcPts val="2292"/>
              </a:lnSpc>
            </a:pPr>
            <a:r>
              <a:rPr lang="en-US" sz="1350">
                <a:latin typeface="Arial"/>
              </a:rPr>
              <a:t>2.    Pasfoto berwarna ukuran 4x6 sebanyak 2 lembar;</a:t>
            </a:r>
          </a:p>
          <a:p>
            <a:pPr marL="318478" indent="-318478" algn="just">
              <a:lnSpc>
                <a:spcPts val="1898"/>
              </a:lnSpc>
            </a:pPr>
            <a:r>
              <a:rPr lang="en-US" sz="1350">
                <a:latin typeface="Arial"/>
              </a:rPr>
              <a:t>3.    Teraan tapak cap/stempel, contoh tanda tangan dan paraf;</a:t>
            </a:r>
          </a:p>
          <a:p>
            <a:pPr marL="318478" indent="-318478" algn="just">
              <a:lnSpc>
                <a:spcPts val="1921"/>
              </a:lnSpc>
            </a:pPr>
            <a:r>
              <a:rPr lang="en-US" sz="1350">
                <a:latin typeface="Arial"/>
              </a:rPr>
              <a:t>4.    Tanda terima yang sah atas pembayaran uang pangkal dan iuran wajib anggota;</a:t>
            </a:r>
          </a:p>
          <a:p>
            <a:pPr marL="318478" indent="-318478" algn="just">
              <a:lnSpc>
                <a:spcPts val="1898"/>
              </a:lnSpc>
            </a:pPr>
            <a:r>
              <a:rPr lang="en-US" sz="1350">
                <a:latin typeface="Arial"/>
              </a:rPr>
              <a:t>5.    Surat Pernyataan untuk tunduk dan taat pada Anggaran Dasar, Anggaran Rumah Tangga, dan Kode Etik Notaris, serta peraturan lain yang telah dan yang akan ditetapkan oleh Perkumpulan.</a:t>
            </a:r>
          </a:p>
        </p:txBody>
      </p:sp>
      <p:sp>
        <p:nvSpPr>
          <p:cNvPr id="7" name="Rectangle 6"/>
          <p:cNvSpPr/>
          <p:nvPr/>
        </p:nvSpPr>
        <p:spPr>
          <a:xfrm>
            <a:off x="6115293" y="1008529"/>
            <a:ext cx="505645" cy="5849471"/>
          </a:xfrm>
          <a:prstGeom prst="rect">
            <a:avLst/>
          </a:prstGeom>
        </p:spPr>
        <p:txBody>
          <a:bodyPr lIns="0" tIns="0" rIns="0" bIns="0">
            <a:noAutofit/>
          </a:bodyPr>
          <a:lstStyle/>
          <a:p>
            <a:pPr>
              <a:spcAft>
                <a:spcPts val="1215"/>
              </a:spcAft>
            </a:pPr>
            <a:r>
              <a:rPr lang="en-US" sz="3858" b="1" dirty="0">
                <a:latin typeface="Georgia"/>
              </a:rPr>
              <a:t>E</a:t>
            </a:r>
          </a:p>
          <a:p>
            <a:pPr>
              <a:spcAft>
                <a:spcPts val="1215"/>
              </a:spcAft>
            </a:pPr>
            <a:r>
              <a:rPr lang="en-US" sz="4147" b="1" dirty="0">
                <a:latin typeface="Arial"/>
              </a:rPr>
              <a:t>R</a:t>
            </a:r>
          </a:p>
          <a:p>
            <a:pPr>
              <a:lnSpc>
                <a:spcPts val="4630"/>
              </a:lnSpc>
            </a:pPr>
            <a:r>
              <a:rPr lang="en-US" sz="4147" b="1" dirty="0">
                <a:latin typeface="Cambria"/>
              </a:rPr>
              <a:t>M</a:t>
            </a:r>
          </a:p>
          <a:p>
            <a:pPr>
              <a:lnSpc>
                <a:spcPts val="4630"/>
              </a:lnSpc>
            </a:pPr>
            <a:r>
              <a:rPr lang="en-US" sz="3665" b="1" dirty="0">
                <a:latin typeface="Verdana"/>
              </a:rPr>
              <a:t>0</a:t>
            </a:r>
          </a:p>
          <a:p>
            <a:pPr>
              <a:lnSpc>
                <a:spcPts val="4630"/>
              </a:lnSpc>
            </a:pPr>
            <a:r>
              <a:rPr lang="en-US" sz="4147" b="1" dirty="0">
                <a:latin typeface="Cambria"/>
              </a:rPr>
              <a:t>H</a:t>
            </a:r>
          </a:p>
          <a:p>
            <a:pPr>
              <a:lnSpc>
                <a:spcPts val="4630"/>
              </a:lnSpc>
            </a:pPr>
            <a:r>
              <a:rPr lang="en-US" sz="4147" b="1" dirty="0">
                <a:latin typeface="Cambria"/>
              </a:rPr>
              <a:t>O</a:t>
            </a:r>
          </a:p>
          <a:p>
            <a:pPr>
              <a:lnSpc>
                <a:spcPts val="4630"/>
              </a:lnSpc>
            </a:pPr>
            <a:r>
              <a:rPr lang="en-US" sz="4147" b="1" dirty="0">
                <a:latin typeface="Cambria"/>
              </a:rPr>
              <a:t>N</a:t>
            </a:r>
          </a:p>
          <a:p>
            <a:pPr>
              <a:spcAft>
                <a:spcPts val="1215"/>
              </a:spcAft>
            </a:pPr>
            <a:r>
              <a:rPr lang="en-US" sz="4147" b="1" dirty="0">
                <a:latin typeface="Cambria"/>
              </a:rPr>
              <a:t>A</a:t>
            </a:r>
          </a:p>
          <a:p>
            <a:r>
              <a:rPr lang="en-US" sz="4147" b="1" dirty="0">
                <a:latin typeface="Cambria"/>
              </a:rPr>
              <a:t>N</a:t>
            </a:r>
          </a:p>
        </p:txBody>
      </p:sp>
      <p:sp>
        <p:nvSpPr>
          <p:cNvPr id="8" name="Rectangle 7"/>
          <p:cNvSpPr/>
          <p:nvPr/>
        </p:nvSpPr>
        <p:spPr>
          <a:xfrm>
            <a:off x="6732651" y="1187679"/>
            <a:ext cx="4421458" cy="1028930"/>
          </a:xfrm>
          <a:prstGeom prst="rect">
            <a:avLst/>
          </a:prstGeom>
        </p:spPr>
        <p:txBody>
          <a:bodyPr lIns="0" tIns="0" rIns="0" bIns="0">
            <a:noAutofit/>
          </a:bodyPr>
          <a:lstStyle/>
          <a:p>
            <a:pPr marL="306229" indent="-306229">
              <a:lnSpc>
                <a:spcPts val="2060"/>
              </a:lnSpc>
            </a:pPr>
            <a:r>
              <a:rPr lang="en-US" sz="1254" b="1">
                <a:solidFill>
                  <a:srgbClr val="1A9FDF"/>
                </a:solidFill>
                <a:latin typeface="Arial"/>
              </a:rPr>
              <a:t>O </a:t>
            </a:r>
            <a:r>
              <a:rPr lang="en-US" sz="1350">
                <a:latin typeface="Arial"/>
              </a:rPr>
              <a:t>Kepada Pengurus Pusat dengan mengisi formulir pendaftaran secara online melalui website resmi Ikatan Notaris Indonesia dengan mengirimkan softcopy berupa:</a:t>
            </a:r>
          </a:p>
        </p:txBody>
      </p:sp>
      <p:sp>
        <p:nvSpPr>
          <p:cNvPr id="9" name="Rectangle 8"/>
          <p:cNvSpPr/>
          <p:nvPr/>
        </p:nvSpPr>
        <p:spPr>
          <a:xfrm>
            <a:off x="7197139" y="3316093"/>
            <a:ext cx="3815859" cy="2698736"/>
          </a:xfrm>
          <a:prstGeom prst="rect">
            <a:avLst/>
          </a:prstGeom>
        </p:spPr>
        <p:txBody>
          <a:bodyPr lIns="0" tIns="0" rIns="0" bIns="0">
            <a:noAutofit/>
          </a:bodyPr>
          <a:lstStyle/>
          <a:p>
            <a:pPr algn="just">
              <a:lnSpc>
                <a:spcPts val="2616"/>
              </a:lnSpc>
            </a:pPr>
            <a:r>
              <a:rPr lang="en-US" sz="1640">
                <a:latin typeface="Arial"/>
              </a:rPr>
              <a:t>1.    Kartu Tanda Penduduk</a:t>
            </a:r>
          </a:p>
          <a:p>
            <a:pPr algn="just">
              <a:lnSpc>
                <a:spcPts val="2616"/>
              </a:lnSpc>
            </a:pPr>
            <a:r>
              <a:rPr lang="en-US" sz="1640">
                <a:latin typeface="Arial"/>
              </a:rPr>
              <a:t>2.    Ijazah Pendidikan Kenotariatan</a:t>
            </a:r>
          </a:p>
          <a:p>
            <a:pPr algn="just">
              <a:lnSpc>
                <a:spcPts val="2616"/>
              </a:lnSpc>
            </a:pPr>
            <a:r>
              <a:rPr lang="en-US" sz="1640">
                <a:latin typeface="Arial"/>
              </a:rPr>
              <a:t>3.    Pasfoto terakhir dengan latar</a:t>
            </a:r>
          </a:p>
          <a:p>
            <a:pPr marL="489966" algn="just">
              <a:lnSpc>
                <a:spcPts val="2616"/>
              </a:lnSpc>
            </a:pPr>
            <a:r>
              <a:rPr lang="en-US" sz="1640">
                <a:latin typeface="Arial"/>
              </a:rPr>
              <a:t>belakang merah 2x3</a:t>
            </a:r>
          </a:p>
          <a:p>
            <a:pPr algn="just">
              <a:lnSpc>
                <a:spcPts val="2616"/>
              </a:lnSpc>
            </a:pPr>
            <a:r>
              <a:rPr lang="en-US" sz="1640">
                <a:latin typeface="Arial"/>
              </a:rPr>
              <a:t>4.    Bukti lulus ujian pendaftaran</a:t>
            </a:r>
          </a:p>
          <a:p>
            <a:pPr algn="just">
              <a:lnSpc>
                <a:spcPts val="2616"/>
              </a:lnSpc>
            </a:pPr>
            <a:r>
              <a:rPr lang="en-US" sz="1640">
                <a:latin typeface="Arial"/>
              </a:rPr>
              <a:t>5.    Bukti pelunasan uang pangkal</a:t>
            </a:r>
          </a:p>
          <a:p>
            <a:pPr algn="just">
              <a:lnSpc>
                <a:spcPts val="2037"/>
              </a:lnSpc>
            </a:pPr>
            <a:r>
              <a:rPr lang="en-US" sz="1640">
                <a:latin typeface="Arial"/>
              </a:rPr>
              <a:t>6.    Surat pernyataan sebagaimana</a:t>
            </a:r>
          </a:p>
          <a:p>
            <a:pPr marL="489966" marR="97993" algn="just">
              <a:lnSpc>
                <a:spcPts val="2037"/>
              </a:lnSpc>
            </a:pPr>
            <a:r>
              <a:rPr lang="en-US" sz="1640">
                <a:latin typeface="Arial"/>
              </a:rPr>
              <a:t>dimaksud pada ayat 1 huruf d pasal ini</a:t>
            </a:r>
          </a:p>
        </p:txBody>
      </p:sp>
    </p:spTree>
    <p:extLst>
      <p:ext uri="{BB962C8B-B14F-4D97-AF65-F5344CB8AC3E}">
        <p14:creationId xmlns:p14="http://schemas.microsoft.com/office/powerpoint/2010/main" val="34682282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19159" y="811385"/>
            <a:ext cx="367475" cy="467428"/>
          </a:xfrm>
          <a:prstGeom prst="rect">
            <a:avLst/>
          </a:prstGeom>
        </p:spPr>
      </p:pic>
      <p:sp>
        <p:nvSpPr>
          <p:cNvPr id="3" name="Rectangle 2"/>
          <p:cNvSpPr/>
          <p:nvPr/>
        </p:nvSpPr>
        <p:spPr>
          <a:xfrm>
            <a:off x="2928550" y="552683"/>
            <a:ext cx="3004475" cy="258702"/>
          </a:xfrm>
          <a:prstGeom prst="rect">
            <a:avLst/>
          </a:prstGeom>
        </p:spPr>
        <p:txBody>
          <a:bodyPr wrap="none" lIns="0" tIns="0" rIns="0" bIns="0">
            <a:noAutofit/>
          </a:bodyPr>
          <a:lstStyle/>
          <a:p>
            <a:r>
              <a:rPr lang="en-US" sz="3200" b="1" cap="small" dirty="0" err="1">
                <a:latin typeface="Arial"/>
              </a:rPr>
              <a:t>Penetapan</a:t>
            </a:r>
            <a:r>
              <a:rPr lang="en-US" sz="3200" b="1" cap="small" dirty="0">
                <a:latin typeface="Arial"/>
              </a:rPr>
              <a:t> </a:t>
            </a:r>
            <a:r>
              <a:rPr lang="en-US" sz="3200" b="1" cap="small" dirty="0" err="1">
                <a:latin typeface="Arial"/>
              </a:rPr>
              <a:t>anggota</a:t>
            </a:r>
            <a:r>
              <a:rPr lang="en-US" sz="3200" b="1" cap="small" dirty="0">
                <a:latin typeface="Arial"/>
              </a:rPr>
              <a:t> </a:t>
            </a:r>
            <a:r>
              <a:rPr lang="en-US" sz="3200" b="1" cap="small" dirty="0" err="1">
                <a:latin typeface="Arial"/>
              </a:rPr>
              <a:t>kehormatan</a:t>
            </a:r>
            <a:endParaRPr lang="en-US" sz="3200" b="1" cap="small" dirty="0">
              <a:latin typeface="Arial"/>
            </a:endParaRPr>
          </a:p>
        </p:txBody>
      </p:sp>
      <p:sp>
        <p:nvSpPr>
          <p:cNvPr id="4" name="Rectangle 3"/>
          <p:cNvSpPr/>
          <p:nvPr/>
        </p:nvSpPr>
        <p:spPr>
          <a:xfrm>
            <a:off x="1164671" y="1846194"/>
            <a:ext cx="9536708" cy="3269057"/>
          </a:xfrm>
          <a:prstGeom prst="rect">
            <a:avLst/>
          </a:prstGeom>
        </p:spPr>
        <p:txBody>
          <a:bodyPr lIns="0" tIns="0" rIns="0" bIns="0">
            <a:noAutofit/>
          </a:bodyPr>
          <a:lstStyle/>
          <a:p>
            <a:pPr algn="just">
              <a:spcAft>
                <a:spcPts val="405"/>
              </a:spcAft>
            </a:pPr>
            <a:r>
              <a:rPr lang="en-US" sz="1640" dirty="0">
                <a:latin typeface="Arial"/>
              </a:rPr>
              <a:t>1.    </a:t>
            </a:r>
            <a:r>
              <a:rPr lang="en-US" sz="1640" dirty="0" err="1">
                <a:latin typeface="Arial"/>
              </a:rPr>
              <a:t>Pengurus</a:t>
            </a:r>
            <a:r>
              <a:rPr lang="en-US" sz="1640" dirty="0">
                <a:latin typeface="Arial"/>
              </a:rPr>
              <a:t> </a:t>
            </a:r>
            <a:r>
              <a:rPr lang="en-US" sz="1640" dirty="0" err="1">
                <a:latin typeface="Arial"/>
              </a:rPr>
              <a:t>Pusat</a:t>
            </a:r>
            <a:r>
              <a:rPr lang="en-US" sz="1640" dirty="0">
                <a:latin typeface="Arial"/>
              </a:rPr>
              <a:t> </a:t>
            </a:r>
            <a:r>
              <a:rPr lang="en-US" sz="1640" dirty="0" err="1">
                <a:latin typeface="Arial"/>
              </a:rPr>
              <a:t>mengusulkan</a:t>
            </a:r>
            <a:r>
              <a:rPr lang="en-US" sz="1640" dirty="0">
                <a:latin typeface="Arial"/>
              </a:rPr>
              <a:t> </a:t>
            </a:r>
            <a:r>
              <a:rPr lang="en-US" sz="1640" dirty="0" err="1">
                <a:latin typeface="Arial"/>
              </a:rPr>
              <a:t>seseorang</a:t>
            </a:r>
            <a:r>
              <a:rPr lang="en-US" sz="1640" dirty="0">
                <a:latin typeface="Arial"/>
              </a:rPr>
              <a:t> yang </a:t>
            </a:r>
            <a:r>
              <a:rPr lang="en-US" sz="1640" dirty="0" err="1">
                <a:latin typeface="Arial"/>
              </a:rPr>
              <a:t>dipandang</a:t>
            </a:r>
            <a:r>
              <a:rPr lang="en-US" sz="1640" dirty="0">
                <a:latin typeface="Arial"/>
              </a:rPr>
              <a:t> </a:t>
            </a:r>
            <a:r>
              <a:rPr lang="en-US" sz="1640" dirty="0" err="1">
                <a:latin typeface="Arial"/>
              </a:rPr>
              <a:t>memenuhi</a:t>
            </a:r>
            <a:r>
              <a:rPr lang="en-US" sz="1640" dirty="0">
                <a:latin typeface="Arial"/>
              </a:rPr>
              <a:t> </a:t>
            </a:r>
            <a:r>
              <a:rPr lang="en-US" sz="1640" dirty="0" err="1">
                <a:latin typeface="Arial"/>
              </a:rPr>
              <a:t>syarat</a:t>
            </a:r>
            <a:r>
              <a:rPr lang="en-US" sz="1640" dirty="0">
                <a:latin typeface="Arial"/>
              </a:rPr>
              <a:t> </a:t>
            </a:r>
            <a:r>
              <a:rPr lang="en-US" sz="1640" dirty="0" err="1">
                <a:latin typeface="Arial"/>
              </a:rPr>
              <a:t>sebagai</a:t>
            </a:r>
            <a:endParaRPr lang="en-US" sz="1640" dirty="0">
              <a:latin typeface="Arial"/>
            </a:endParaRPr>
          </a:p>
          <a:p>
            <a:pPr marL="465468">
              <a:spcAft>
                <a:spcPts val="1418"/>
              </a:spcAft>
            </a:pPr>
            <a:r>
              <a:rPr lang="en-US" sz="1640" dirty="0" err="1">
                <a:latin typeface="Arial"/>
              </a:rPr>
              <a:t>anggota</a:t>
            </a:r>
            <a:r>
              <a:rPr lang="en-US" sz="1640" dirty="0">
                <a:latin typeface="Arial"/>
              </a:rPr>
              <a:t> </a:t>
            </a:r>
            <a:r>
              <a:rPr lang="en-US" sz="1640" dirty="0" err="1">
                <a:latin typeface="Arial"/>
              </a:rPr>
              <a:t>kehormatan</a:t>
            </a:r>
            <a:endParaRPr lang="en-US" sz="1640" dirty="0">
              <a:latin typeface="Arial"/>
            </a:endParaRPr>
          </a:p>
          <a:p>
            <a:pPr algn="just">
              <a:spcAft>
                <a:spcPts val="405"/>
              </a:spcAft>
            </a:pPr>
            <a:r>
              <a:rPr lang="en-US" sz="1640" dirty="0">
                <a:latin typeface="Arial"/>
              </a:rPr>
              <a:t>2.    </a:t>
            </a:r>
            <a:r>
              <a:rPr lang="en-US" sz="1640" dirty="0" err="1">
                <a:latin typeface="Arial"/>
              </a:rPr>
              <a:t>Pengda</a:t>
            </a:r>
            <a:r>
              <a:rPr lang="en-US" sz="1640" dirty="0">
                <a:latin typeface="Arial"/>
              </a:rPr>
              <a:t>/</a:t>
            </a:r>
            <a:r>
              <a:rPr lang="en-US" sz="1640" dirty="0" err="1">
                <a:latin typeface="Arial"/>
              </a:rPr>
              <a:t>Pengwil</a:t>
            </a:r>
            <a:r>
              <a:rPr lang="en-US" sz="1640" dirty="0">
                <a:latin typeface="Arial"/>
              </a:rPr>
              <a:t> </a:t>
            </a:r>
            <a:r>
              <a:rPr lang="en-US" sz="1640" dirty="0" err="1">
                <a:latin typeface="Arial"/>
              </a:rPr>
              <a:t>melalui</a:t>
            </a:r>
            <a:r>
              <a:rPr lang="en-US" sz="1640" dirty="0">
                <a:latin typeface="Arial"/>
              </a:rPr>
              <a:t> </a:t>
            </a:r>
            <a:r>
              <a:rPr lang="en-US" sz="1640" dirty="0" err="1">
                <a:latin typeface="Arial"/>
              </a:rPr>
              <a:t>Pengpus</a:t>
            </a:r>
            <a:r>
              <a:rPr lang="en-US" sz="1640" dirty="0">
                <a:latin typeface="Arial"/>
              </a:rPr>
              <a:t> </a:t>
            </a:r>
            <a:r>
              <a:rPr lang="en-US" sz="1640" dirty="0" err="1">
                <a:latin typeface="Arial"/>
              </a:rPr>
              <a:t>mengusulkan</a:t>
            </a:r>
            <a:r>
              <a:rPr lang="en-US" sz="1640" dirty="0">
                <a:latin typeface="Arial"/>
              </a:rPr>
              <a:t> </a:t>
            </a:r>
            <a:r>
              <a:rPr lang="en-US" sz="1640" dirty="0" err="1">
                <a:latin typeface="Arial"/>
              </a:rPr>
              <a:t>sesorang</a:t>
            </a:r>
            <a:r>
              <a:rPr lang="en-US" sz="1640" dirty="0">
                <a:latin typeface="Arial"/>
              </a:rPr>
              <a:t> yang </a:t>
            </a:r>
            <a:r>
              <a:rPr lang="en-US" sz="1640" dirty="0" err="1">
                <a:latin typeface="Arial"/>
              </a:rPr>
              <a:t>dipandang</a:t>
            </a:r>
            <a:r>
              <a:rPr lang="en-US" sz="1640" dirty="0">
                <a:latin typeface="Arial"/>
              </a:rPr>
              <a:t> </a:t>
            </a:r>
            <a:r>
              <a:rPr lang="en-US" sz="1640" dirty="0" err="1">
                <a:latin typeface="Arial"/>
              </a:rPr>
              <a:t>memenuhi</a:t>
            </a:r>
            <a:endParaRPr lang="en-US" sz="1640" dirty="0">
              <a:latin typeface="Arial"/>
            </a:endParaRPr>
          </a:p>
          <a:p>
            <a:pPr marL="465468">
              <a:spcAft>
                <a:spcPts val="1418"/>
              </a:spcAft>
            </a:pPr>
            <a:r>
              <a:rPr lang="en-US" sz="1640" dirty="0" err="1">
                <a:latin typeface="Arial"/>
              </a:rPr>
              <a:t>syarat</a:t>
            </a:r>
            <a:r>
              <a:rPr lang="en-US" sz="1640" dirty="0">
                <a:latin typeface="Arial"/>
              </a:rPr>
              <a:t> </a:t>
            </a:r>
            <a:r>
              <a:rPr lang="en-US" sz="1640" dirty="0" err="1">
                <a:latin typeface="Arial"/>
              </a:rPr>
              <a:t>untuk</a:t>
            </a:r>
            <a:r>
              <a:rPr lang="en-US" sz="1640" dirty="0">
                <a:latin typeface="Arial"/>
              </a:rPr>
              <a:t> </a:t>
            </a:r>
            <a:r>
              <a:rPr lang="en-US" sz="1640" dirty="0" err="1">
                <a:latin typeface="Arial"/>
              </a:rPr>
              <a:t>diverifikasi</a:t>
            </a:r>
            <a:r>
              <a:rPr lang="en-US" sz="1640" dirty="0">
                <a:latin typeface="Arial"/>
              </a:rPr>
              <a:t> </a:t>
            </a:r>
            <a:r>
              <a:rPr lang="en-US" sz="1640" dirty="0" err="1">
                <a:latin typeface="Arial"/>
              </a:rPr>
              <a:t>kepatuhan</a:t>
            </a:r>
            <a:r>
              <a:rPr lang="en-US" sz="1640" dirty="0">
                <a:latin typeface="Arial"/>
              </a:rPr>
              <a:t>/</a:t>
            </a:r>
            <a:r>
              <a:rPr lang="en-US" sz="1640" dirty="0" err="1">
                <a:latin typeface="Arial"/>
              </a:rPr>
              <a:t>kelayakan</a:t>
            </a:r>
            <a:r>
              <a:rPr lang="en-US" sz="1640" dirty="0">
                <a:latin typeface="Arial"/>
              </a:rPr>
              <a:t> </a:t>
            </a:r>
            <a:r>
              <a:rPr lang="en-US" sz="1640" dirty="0" err="1">
                <a:latin typeface="Arial"/>
              </a:rPr>
              <a:t>sebagai</a:t>
            </a:r>
            <a:r>
              <a:rPr lang="en-US" sz="1640" dirty="0">
                <a:latin typeface="Arial"/>
              </a:rPr>
              <a:t> </a:t>
            </a:r>
            <a:r>
              <a:rPr lang="en-US" sz="1640" dirty="0" err="1">
                <a:latin typeface="Arial"/>
              </a:rPr>
              <a:t>anggota</a:t>
            </a:r>
            <a:r>
              <a:rPr lang="en-US" sz="1640" dirty="0">
                <a:latin typeface="Arial"/>
              </a:rPr>
              <a:t> </a:t>
            </a:r>
            <a:r>
              <a:rPr lang="en-US" sz="1640" dirty="0" err="1">
                <a:latin typeface="Arial"/>
              </a:rPr>
              <a:t>kehormatan</a:t>
            </a:r>
            <a:endParaRPr lang="en-US" sz="1640" dirty="0">
              <a:latin typeface="Arial"/>
            </a:endParaRPr>
          </a:p>
          <a:p>
            <a:pPr algn="just">
              <a:spcAft>
                <a:spcPts val="405"/>
              </a:spcAft>
            </a:pPr>
            <a:r>
              <a:rPr lang="en-US" sz="1640" dirty="0">
                <a:latin typeface="Arial"/>
              </a:rPr>
              <a:t>3.    </a:t>
            </a:r>
            <a:r>
              <a:rPr lang="en-US" sz="1640" dirty="0" err="1">
                <a:latin typeface="Arial"/>
              </a:rPr>
              <a:t>Usulan</a:t>
            </a:r>
            <a:r>
              <a:rPr lang="en-US" sz="1640" dirty="0">
                <a:latin typeface="Arial"/>
              </a:rPr>
              <a:t> </a:t>
            </a:r>
            <a:r>
              <a:rPr lang="en-US" sz="1640" dirty="0" err="1">
                <a:latin typeface="Arial"/>
              </a:rPr>
              <a:t>Pengda</a:t>
            </a:r>
            <a:r>
              <a:rPr lang="en-US" sz="1640" dirty="0">
                <a:latin typeface="Arial"/>
              </a:rPr>
              <a:t>/</a:t>
            </a:r>
            <a:r>
              <a:rPr lang="en-US" sz="1640" dirty="0" err="1">
                <a:latin typeface="Arial"/>
              </a:rPr>
              <a:t>Pengwil</a:t>
            </a:r>
            <a:r>
              <a:rPr lang="en-US" sz="1640" dirty="0">
                <a:latin typeface="Arial"/>
              </a:rPr>
              <a:t> yang </a:t>
            </a:r>
            <a:r>
              <a:rPr lang="en-US" sz="1640" dirty="0" err="1">
                <a:latin typeface="Arial"/>
              </a:rPr>
              <a:t>telah</a:t>
            </a:r>
            <a:r>
              <a:rPr lang="en-US" sz="1640" dirty="0">
                <a:latin typeface="Arial"/>
              </a:rPr>
              <a:t> </a:t>
            </a:r>
            <a:r>
              <a:rPr lang="en-US" sz="1640" dirty="0" err="1">
                <a:latin typeface="Arial"/>
              </a:rPr>
              <a:t>lolos</a:t>
            </a:r>
            <a:r>
              <a:rPr lang="en-US" sz="1640" dirty="0">
                <a:latin typeface="Arial"/>
              </a:rPr>
              <a:t> </a:t>
            </a:r>
            <a:r>
              <a:rPr lang="en-US" sz="1640" dirty="0" err="1">
                <a:latin typeface="Arial"/>
              </a:rPr>
              <a:t>verifikasi</a:t>
            </a:r>
            <a:r>
              <a:rPr lang="en-US" sz="1640" dirty="0">
                <a:latin typeface="Arial"/>
              </a:rPr>
              <a:t> </a:t>
            </a:r>
            <a:r>
              <a:rPr lang="en-US" sz="1640" dirty="0" err="1">
                <a:latin typeface="Arial"/>
              </a:rPr>
              <a:t>disampaikan</a:t>
            </a:r>
            <a:r>
              <a:rPr lang="en-US" sz="1640" dirty="0">
                <a:latin typeface="Arial"/>
              </a:rPr>
              <a:t> </a:t>
            </a:r>
            <a:r>
              <a:rPr lang="en-US" sz="1640" dirty="0" err="1">
                <a:latin typeface="Arial"/>
              </a:rPr>
              <a:t>kepada</a:t>
            </a:r>
            <a:r>
              <a:rPr lang="en-US" sz="1640" dirty="0">
                <a:latin typeface="Arial"/>
              </a:rPr>
              <a:t> </a:t>
            </a:r>
            <a:r>
              <a:rPr lang="en-US" sz="1640" dirty="0" err="1">
                <a:latin typeface="Arial"/>
              </a:rPr>
              <a:t>Kongres</a:t>
            </a:r>
            <a:r>
              <a:rPr lang="en-US" sz="1640" dirty="0">
                <a:latin typeface="Arial"/>
              </a:rPr>
              <a:t> </a:t>
            </a:r>
            <a:r>
              <a:rPr lang="en-US" sz="1640" dirty="0" err="1">
                <a:latin typeface="Arial"/>
              </a:rPr>
              <a:t>oleh</a:t>
            </a:r>
            <a:endParaRPr lang="en-US" sz="1640" dirty="0">
              <a:latin typeface="Arial"/>
            </a:endParaRPr>
          </a:p>
          <a:p>
            <a:pPr marL="465468">
              <a:spcAft>
                <a:spcPts val="1418"/>
              </a:spcAft>
            </a:pPr>
            <a:r>
              <a:rPr lang="en-US" sz="1640" dirty="0" err="1">
                <a:latin typeface="Arial"/>
              </a:rPr>
              <a:t>Pengpus</a:t>
            </a:r>
            <a:endParaRPr lang="en-US" sz="1640" dirty="0">
              <a:latin typeface="Arial"/>
            </a:endParaRPr>
          </a:p>
          <a:p>
            <a:pPr algn="just">
              <a:spcAft>
                <a:spcPts val="1418"/>
              </a:spcAft>
            </a:pPr>
            <a:r>
              <a:rPr lang="en-US" sz="1640" dirty="0">
                <a:latin typeface="Arial"/>
              </a:rPr>
              <a:t>4.    </a:t>
            </a:r>
            <a:r>
              <a:rPr lang="en-US" sz="1640" dirty="0" err="1">
                <a:latin typeface="Arial"/>
              </a:rPr>
              <a:t>Kongres</a:t>
            </a:r>
            <a:r>
              <a:rPr lang="en-US" sz="1640" dirty="0">
                <a:latin typeface="Arial"/>
              </a:rPr>
              <a:t> </a:t>
            </a:r>
            <a:r>
              <a:rPr lang="en-US" sz="1640" dirty="0" err="1">
                <a:latin typeface="Arial"/>
              </a:rPr>
              <a:t>akan</a:t>
            </a:r>
            <a:r>
              <a:rPr lang="en-US" sz="1640" dirty="0">
                <a:latin typeface="Arial"/>
              </a:rPr>
              <a:t> </a:t>
            </a:r>
            <a:r>
              <a:rPr lang="en-US" sz="1640" dirty="0" err="1">
                <a:latin typeface="Arial"/>
              </a:rPr>
              <a:t>memberikan</a:t>
            </a:r>
            <a:r>
              <a:rPr lang="en-US" sz="1640" dirty="0">
                <a:latin typeface="Arial"/>
              </a:rPr>
              <a:t> </a:t>
            </a:r>
            <a:r>
              <a:rPr lang="en-US" sz="1640" dirty="0" err="1">
                <a:latin typeface="Arial"/>
              </a:rPr>
              <a:t>keputusan</a:t>
            </a:r>
            <a:r>
              <a:rPr lang="en-US" sz="1640" dirty="0">
                <a:latin typeface="Arial"/>
              </a:rPr>
              <a:t> </a:t>
            </a:r>
            <a:r>
              <a:rPr lang="en-US" sz="1640" dirty="0" err="1">
                <a:latin typeface="Arial"/>
              </a:rPr>
              <a:t>menerima</a:t>
            </a:r>
            <a:r>
              <a:rPr lang="en-US" sz="1640" dirty="0">
                <a:latin typeface="Arial"/>
              </a:rPr>
              <a:t> </a:t>
            </a:r>
            <a:r>
              <a:rPr lang="en-US" sz="1640" dirty="0" err="1">
                <a:latin typeface="Arial"/>
              </a:rPr>
              <a:t>atau</a:t>
            </a:r>
            <a:r>
              <a:rPr lang="en-US" sz="1640" dirty="0">
                <a:latin typeface="Arial"/>
              </a:rPr>
              <a:t> </a:t>
            </a:r>
            <a:r>
              <a:rPr lang="en-US" sz="1640" dirty="0" err="1">
                <a:latin typeface="Arial"/>
              </a:rPr>
              <a:t>menolak</a:t>
            </a:r>
            <a:endParaRPr lang="en-US" sz="1640" dirty="0">
              <a:latin typeface="Arial"/>
            </a:endParaRPr>
          </a:p>
          <a:p>
            <a:pPr marL="465468" indent="-428720">
              <a:lnSpc>
                <a:spcPts val="2292"/>
              </a:lnSpc>
              <a:spcAft>
                <a:spcPts val="4456"/>
              </a:spcAft>
            </a:pPr>
            <a:r>
              <a:rPr lang="en-US" sz="1640" dirty="0">
                <a:latin typeface="Arial"/>
              </a:rPr>
              <a:t>5.    </a:t>
            </a:r>
            <a:r>
              <a:rPr lang="en-US" sz="1640" dirty="0" err="1">
                <a:latin typeface="Arial"/>
              </a:rPr>
              <a:t>Keputusan</a:t>
            </a:r>
            <a:r>
              <a:rPr lang="en-US" sz="1640" dirty="0">
                <a:latin typeface="Arial"/>
              </a:rPr>
              <a:t> </a:t>
            </a:r>
            <a:r>
              <a:rPr lang="en-US" sz="1640" dirty="0" err="1">
                <a:latin typeface="Arial"/>
              </a:rPr>
              <a:t>Kongres</a:t>
            </a:r>
            <a:r>
              <a:rPr lang="en-US" sz="1640" dirty="0">
                <a:latin typeface="Arial"/>
              </a:rPr>
              <a:t> </a:t>
            </a:r>
            <a:r>
              <a:rPr lang="en-US" sz="1640" dirty="0" err="1">
                <a:latin typeface="Arial"/>
              </a:rPr>
              <a:t>untuk</a:t>
            </a:r>
            <a:r>
              <a:rPr lang="en-US" sz="1640" dirty="0">
                <a:latin typeface="Arial"/>
              </a:rPr>
              <a:t> </a:t>
            </a:r>
            <a:r>
              <a:rPr lang="en-US" sz="1640" dirty="0" err="1">
                <a:latin typeface="Arial"/>
              </a:rPr>
              <a:t>usul</a:t>
            </a:r>
            <a:r>
              <a:rPr lang="en-US" sz="1640" dirty="0">
                <a:latin typeface="Arial"/>
              </a:rPr>
              <a:t> </a:t>
            </a:r>
            <a:r>
              <a:rPr lang="en-US" sz="1640" dirty="0" err="1">
                <a:latin typeface="Arial"/>
              </a:rPr>
              <a:t>pengangkatan</a:t>
            </a:r>
            <a:r>
              <a:rPr lang="en-US" sz="1640" dirty="0">
                <a:latin typeface="Arial"/>
              </a:rPr>
              <a:t> </a:t>
            </a:r>
            <a:r>
              <a:rPr lang="en-US" sz="1640" dirty="0" err="1">
                <a:latin typeface="Arial"/>
              </a:rPr>
              <a:t>anggota</a:t>
            </a:r>
            <a:r>
              <a:rPr lang="en-US" sz="1640" dirty="0">
                <a:latin typeface="Arial"/>
              </a:rPr>
              <a:t> </a:t>
            </a:r>
            <a:r>
              <a:rPr lang="en-US" sz="1640" dirty="0" err="1">
                <a:latin typeface="Arial"/>
              </a:rPr>
              <a:t>kehormatan</a:t>
            </a:r>
            <a:r>
              <a:rPr lang="en-US" sz="1640" dirty="0">
                <a:latin typeface="Arial"/>
              </a:rPr>
              <a:t> </a:t>
            </a:r>
            <a:r>
              <a:rPr lang="en-US" sz="1640" dirty="0" err="1">
                <a:latin typeface="Arial"/>
              </a:rPr>
              <a:t>disampaikan</a:t>
            </a:r>
            <a:r>
              <a:rPr lang="en-US" sz="1640" dirty="0">
                <a:latin typeface="Arial"/>
              </a:rPr>
              <a:t> </a:t>
            </a:r>
            <a:r>
              <a:rPr lang="en-US" sz="1640" dirty="0" err="1">
                <a:latin typeface="Arial"/>
              </a:rPr>
              <a:t>dalam</a:t>
            </a:r>
            <a:r>
              <a:rPr lang="en-US" sz="1640" dirty="0">
                <a:latin typeface="Arial"/>
              </a:rPr>
              <a:t> </a:t>
            </a:r>
            <a:r>
              <a:rPr lang="en-US" sz="1640" dirty="0" err="1">
                <a:latin typeface="Arial"/>
              </a:rPr>
              <a:t>waktu</a:t>
            </a:r>
            <a:r>
              <a:rPr lang="en-US" sz="1640" dirty="0">
                <a:latin typeface="Arial"/>
              </a:rPr>
              <a:t> 60(</a:t>
            </a:r>
            <a:r>
              <a:rPr lang="en-US" sz="1640" dirty="0" err="1">
                <a:latin typeface="Arial"/>
              </a:rPr>
              <a:t>enam</a:t>
            </a:r>
            <a:r>
              <a:rPr lang="en-US" sz="1640" dirty="0">
                <a:latin typeface="Arial"/>
              </a:rPr>
              <a:t> </a:t>
            </a:r>
            <a:r>
              <a:rPr lang="en-US" sz="1640" dirty="0" err="1">
                <a:latin typeface="Arial"/>
              </a:rPr>
              <a:t>puluh</a:t>
            </a:r>
            <a:r>
              <a:rPr lang="en-US" sz="1640" dirty="0">
                <a:latin typeface="Arial"/>
              </a:rPr>
              <a:t>) </a:t>
            </a:r>
            <a:r>
              <a:rPr lang="en-US" sz="1640" dirty="0" err="1">
                <a:latin typeface="Arial"/>
              </a:rPr>
              <a:t>hari</a:t>
            </a:r>
            <a:r>
              <a:rPr lang="en-US" sz="1640" dirty="0">
                <a:latin typeface="Arial"/>
              </a:rPr>
              <a:t> </a:t>
            </a:r>
            <a:r>
              <a:rPr lang="en-US" sz="1640" dirty="0" err="1">
                <a:latin typeface="Arial"/>
              </a:rPr>
              <a:t>sejak</a:t>
            </a:r>
            <a:r>
              <a:rPr lang="en-US" sz="1640" dirty="0">
                <a:latin typeface="Arial"/>
              </a:rPr>
              <a:t> </a:t>
            </a:r>
            <a:r>
              <a:rPr lang="en-US" sz="1640" dirty="0" err="1">
                <a:latin typeface="Arial"/>
              </a:rPr>
              <a:t>penutupan</a:t>
            </a:r>
            <a:r>
              <a:rPr lang="en-US" sz="1640" dirty="0">
                <a:latin typeface="Arial"/>
              </a:rPr>
              <a:t> </a:t>
            </a:r>
            <a:r>
              <a:rPr lang="en-US" sz="1640" dirty="0" err="1">
                <a:latin typeface="Arial"/>
              </a:rPr>
              <a:t>Kongres</a:t>
            </a:r>
            <a:endParaRPr lang="en-US" sz="1640" dirty="0">
              <a:latin typeface="Arial"/>
            </a:endParaRPr>
          </a:p>
        </p:txBody>
      </p:sp>
      <p:sp>
        <p:nvSpPr>
          <p:cNvPr id="5" name="Rectangle 4"/>
          <p:cNvSpPr/>
          <p:nvPr/>
        </p:nvSpPr>
        <p:spPr>
          <a:xfrm>
            <a:off x="10624945" y="5908997"/>
            <a:ext cx="194027" cy="258702"/>
          </a:xfrm>
          <a:prstGeom prst="rect">
            <a:avLst/>
          </a:prstGeom>
        </p:spPr>
        <p:txBody>
          <a:bodyPr wrap="none" lIns="0" tIns="0" rIns="0" bIns="0">
            <a:noAutofit/>
          </a:bodyPr>
          <a:lstStyle/>
          <a:p>
            <a:pPr algn="r">
              <a:spcBef>
                <a:spcPts val="4456"/>
              </a:spcBef>
            </a:pPr>
            <a:r>
              <a:rPr lang="en-US" sz="2701" i="1">
                <a:solidFill>
                  <a:srgbClr val="1A9FDF"/>
                </a:solidFill>
                <a:latin typeface="Verdana"/>
              </a:rPr>
              <a:t>j</a:t>
            </a:r>
          </a:p>
        </p:txBody>
      </p:sp>
    </p:spTree>
    <p:extLst>
      <p:ext uri="{BB962C8B-B14F-4D97-AF65-F5344CB8AC3E}">
        <p14:creationId xmlns:p14="http://schemas.microsoft.com/office/powerpoint/2010/main" val="2909240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551329"/>
            <a:ext cx="10058402" cy="2075329"/>
          </a:xfrm>
        </p:spPr>
        <p:txBody>
          <a:bodyPr>
            <a:normAutofit/>
          </a:bodyPr>
          <a:lstStyle/>
          <a:p>
            <a:r>
              <a:rPr lang="en-US" dirty="0" err="1"/>
              <a:t>Kode</a:t>
            </a:r>
            <a:r>
              <a:rPr lang="en-US" dirty="0"/>
              <a:t> </a:t>
            </a:r>
            <a:r>
              <a:rPr lang="en-US" dirty="0" err="1"/>
              <a:t>Etik</a:t>
            </a:r>
            <a:r>
              <a:rPr lang="en-US" dirty="0"/>
              <a:t> </a:t>
            </a:r>
            <a:r>
              <a:rPr lang="en-US" dirty="0" err="1"/>
              <a:t>Notaris</a:t>
            </a:r>
            <a:r>
              <a:rPr lang="en-US" dirty="0"/>
              <a:t> </a:t>
            </a:r>
            <a:br>
              <a:rPr lang="en-US" dirty="0"/>
            </a:br>
            <a:r>
              <a:rPr lang="en-US" dirty="0" err="1"/>
              <a:t>hasil</a:t>
            </a:r>
            <a:r>
              <a:rPr lang="en-US" dirty="0"/>
              <a:t> KLB INI </a:t>
            </a:r>
            <a:br>
              <a:rPr lang="en-US" dirty="0"/>
            </a:br>
            <a:r>
              <a:rPr lang="en-US" dirty="0" err="1"/>
              <a:t>banten</a:t>
            </a:r>
            <a:r>
              <a:rPr lang="en-US" dirty="0"/>
              <a:t> 29-30 </a:t>
            </a:r>
            <a:r>
              <a:rPr lang="en-US" dirty="0" err="1"/>
              <a:t>mei</a:t>
            </a:r>
            <a:r>
              <a:rPr lang="en-US" dirty="0"/>
              <a:t> 2015</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err="1"/>
              <a:t>Kewajiban</a:t>
            </a:r>
            <a:r>
              <a:rPr lang="en-US" dirty="0"/>
              <a:t> </a:t>
            </a:r>
            <a:r>
              <a:rPr lang="en-US" dirty="0" err="1"/>
              <a:t>Pasal</a:t>
            </a:r>
            <a:r>
              <a:rPr lang="en-US" dirty="0"/>
              <a:t> 3 :</a:t>
            </a:r>
          </a:p>
          <a:p>
            <a:pPr marL="0" indent="0">
              <a:buNone/>
            </a:pPr>
            <a:r>
              <a:rPr lang="en-US" dirty="0"/>
              <a:t>   Moral, </a:t>
            </a:r>
            <a:r>
              <a:rPr lang="en-US" dirty="0" err="1"/>
              <a:t>jujur</a:t>
            </a:r>
            <a:r>
              <a:rPr lang="en-US" dirty="0"/>
              <a:t>, </a:t>
            </a:r>
            <a:r>
              <a:rPr lang="en-US" dirty="0" err="1"/>
              <a:t>menghormati</a:t>
            </a:r>
            <a:r>
              <a:rPr lang="en-US" dirty="0"/>
              <a:t>, </a:t>
            </a:r>
            <a:r>
              <a:rPr lang="en-US" dirty="0" err="1"/>
              <a:t>mandiri</a:t>
            </a:r>
            <a:r>
              <a:rPr lang="en-US" dirty="0"/>
              <a:t>, </a:t>
            </a:r>
            <a:r>
              <a:rPr lang="en-US" dirty="0" err="1"/>
              <a:t>meningkatkan</a:t>
            </a:r>
            <a:r>
              <a:rPr lang="en-US" dirty="0"/>
              <a:t> </a:t>
            </a:r>
            <a:r>
              <a:rPr lang="en-US" dirty="0" err="1"/>
              <a:t>pengetahuan</a:t>
            </a:r>
            <a:r>
              <a:rPr lang="en-US" dirty="0"/>
              <a:t>, </a:t>
            </a:r>
            <a:r>
              <a:rPr lang="en-US" dirty="0" err="1"/>
              <a:t>pengabdian</a:t>
            </a:r>
            <a:r>
              <a:rPr lang="en-US" dirty="0"/>
              <a:t> </a:t>
            </a:r>
            <a:r>
              <a:rPr lang="en-US" dirty="0" err="1"/>
              <a:t>masyarakat</a:t>
            </a:r>
            <a:r>
              <a:rPr lang="en-US" dirty="0"/>
              <a:t>, </a:t>
            </a:r>
            <a:r>
              <a:rPr lang="en-US" dirty="0" err="1"/>
              <a:t>satu</a:t>
            </a:r>
            <a:r>
              <a:rPr lang="en-US" dirty="0"/>
              <a:t> </a:t>
            </a:r>
            <a:r>
              <a:rPr lang="en-US" dirty="0" err="1"/>
              <a:t>kantor</a:t>
            </a:r>
            <a:r>
              <a:rPr lang="en-US" dirty="0"/>
              <a:t>, </a:t>
            </a:r>
            <a:r>
              <a:rPr lang="en-US" dirty="0" err="1"/>
              <a:t>papan</a:t>
            </a:r>
            <a:r>
              <a:rPr lang="en-US" dirty="0"/>
              <a:t> </a:t>
            </a:r>
            <a:r>
              <a:rPr lang="en-US" dirty="0" err="1"/>
              <a:t>nama</a:t>
            </a:r>
            <a:r>
              <a:rPr lang="en-US" dirty="0"/>
              <a:t>, </a:t>
            </a:r>
            <a:r>
              <a:rPr lang="en-US" dirty="0" err="1"/>
              <a:t>aktif</a:t>
            </a:r>
            <a:r>
              <a:rPr lang="en-US" dirty="0"/>
              <a:t> di </a:t>
            </a:r>
            <a:r>
              <a:rPr lang="en-US" dirty="0" err="1"/>
              <a:t>perkumpulan</a:t>
            </a:r>
            <a:r>
              <a:rPr lang="en-US" dirty="0"/>
              <a:t>, </a:t>
            </a:r>
            <a:r>
              <a:rPr lang="en-US" dirty="0" err="1"/>
              <a:t>mematuhi</a:t>
            </a:r>
            <a:r>
              <a:rPr lang="en-US" dirty="0"/>
              <a:t> </a:t>
            </a:r>
            <a:r>
              <a:rPr lang="en-US" dirty="0" err="1"/>
              <a:t>keputusan</a:t>
            </a:r>
            <a:r>
              <a:rPr lang="en-US" dirty="0"/>
              <a:t> </a:t>
            </a:r>
            <a:r>
              <a:rPr lang="en-US" dirty="0" err="1"/>
              <a:t>peraturan</a:t>
            </a:r>
            <a:r>
              <a:rPr lang="en-US" dirty="0"/>
              <a:t> </a:t>
            </a:r>
            <a:r>
              <a:rPr lang="en-US" dirty="0" err="1"/>
              <a:t>perkumpulan</a:t>
            </a:r>
            <a:r>
              <a:rPr lang="en-US" dirty="0"/>
              <a:t>, </a:t>
            </a:r>
            <a:r>
              <a:rPr lang="en-US" dirty="0" err="1"/>
              <a:t>membayar</a:t>
            </a:r>
            <a:r>
              <a:rPr lang="en-US" dirty="0"/>
              <a:t> </a:t>
            </a:r>
            <a:r>
              <a:rPr lang="en-US" dirty="0" err="1"/>
              <a:t>iuran</a:t>
            </a:r>
            <a:r>
              <a:rPr lang="en-US" dirty="0"/>
              <a:t>, </a:t>
            </a:r>
            <a:r>
              <a:rPr lang="en-US" dirty="0" err="1"/>
              <a:t>mematuhi</a:t>
            </a:r>
            <a:r>
              <a:rPr lang="en-US" dirty="0"/>
              <a:t> </a:t>
            </a:r>
            <a:r>
              <a:rPr lang="en-US" dirty="0" err="1"/>
              <a:t>ketentuan</a:t>
            </a:r>
            <a:r>
              <a:rPr lang="en-US" dirty="0"/>
              <a:t> honorarium, </a:t>
            </a:r>
            <a:r>
              <a:rPr lang="en-US" dirty="0" err="1"/>
              <a:t>membuat</a:t>
            </a:r>
            <a:r>
              <a:rPr lang="en-US" dirty="0"/>
              <a:t> </a:t>
            </a:r>
            <a:r>
              <a:rPr lang="en-US" dirty="0" err="1"/>
              <a:t>akta</a:t>
            </a:r>
            <a:r>
              <a:rPr lang="en-US" dirty="0"/>
              <a:t> </a:t>
            </a:r>
            <a:r>
              <a:rPr lang="en-US" dirty="0" err="1"/>
              <a:t>dalam</a:t>
            </a:r>
            <a:r>
              <a:rPr lang="en-US" dirty="0"/>
              <a:t> </a:t>
            </a:r>
            <a:r>
              <a:rPr lang="en-US" dirty="0" err="1"/>
              <a:t>jumlah</a:t>
            </a:r>
            <a:r>
              <a:rPr lang="en-US" dirty="0"/>
              <a:t> </a:t>
            </a:r>
            <a:r>
              <a:rPr lang="en-US" dirty="0" err="1"/>
              <a:t>wajar</a:t>
            </a:r>
            <a:endParaRPr lang="en-US" dirty="0"/>
          </a:p>
          <a:p>
            <a:r>
              <a:rPr lang="en-US" dirty="0" err="1"/>
              <a:t>Larangan</a:t>
            </a:r>
            <a:r>
              <a:rPr lang="en-US" dirty="0"/>
              <a:t> </a:t>
            </a:r>
            <a:r>
              <a:rPr lang="en-US" dirty="0" err="1"/>
              <a:t>Pasal</a:t>
            </a:r>
            <a:r>
              <a:rPr lang="en-US" dirty="0"/>
              <a:t> 4 :</a:t>
            </a:r>
          </a:p>
          <a:p>
            <a:pPr marL="0" indent="0">
              <a:buNone/>
            </a:pPr>
            <a:r>
              <a:rPr lang="en-US" dirty="0"/>
              <a:t>   </a:t>
            </a:r>
            <a:r>
              <a:rPr lang="en-US" dirty="0" err="1"/>
              <a:t>punya</a:t>
            </a:r>
            <a:r>
              <a:rPr lang="en-US" dirty="0"/>
              <a:t> </a:t>
            </a:r>
            <a:r>
              <a:rPr lang="en-US" dirty="0" err="1"/>
              <a:t>lebih</a:t>
            </a:r>
            <a:r>
              <a:rPr lang="en-US" dirty="0"/>
              <a:t> </a:t>
            </a:r>
            <a:r>
              <a:rPr lang="en-US" dirty="0" err="1"/>
              <a:t>dari</a:t>
            </a:r>
            <a:r>
              <a:rPr lang="en-US" dirty="0"/>
              <a:t> 1 </a:t>
            </a:r>
            <a:r>
              <a:rPr lang="en-US" dirty="0" err="1"/>
              <a:t>kantor</a:t>
            </a:r>
            <a:r>
              <a:rPr lang="en-US" dirty="0"/>
              <a:t>, </a:t>
            </a:r>
            <a:r>
              <a:rPr lang="en-US" dirty="0" err="1"/>
              <a:t>pasang</a:t>
            </a:r>
            <a:r>
              <a:rPr lang="en-US" dirty="0"/>
              <a:t> </a:t>
            </a:r>
            <a:r>
              <a:rPr lang="en-US" dirty="0" err="1"/>
              <a:t>papan</a:t>
            </a:r>
            <a:r>
              <a:rPr lang="en-US" dirty="0"/>
              <a:t> </a:t>
            </a:r>
            <a:r>
              <a:rPr lang="en-US" dirty="0" err="1"/>
              <a:t>nama</a:t>
            </a:r>
            <a:r>
              <a:rPr lang="en-US" dirty="0"/>
              <a:t> </a:t>
            </a:r>
            <a:r>
              <a:rPr lang="en-US" dirty="0" err="1"/>
              <a:t>diluar</a:t>
            </a:r>
            <a:r>
              <a:rPr lang="en-US" dirty="0"/>
              <a:t> </a:t>
            </a:r>
            <a:r>
              <a:rPr lang="en-US" dirty="0" err="1"/>
              <a:t>kanor</a:t>
            </a:r>
            <a:r>
              <a:rPr lang="en-US" dirty="0"/>
              <a:t>, </a:t>
            </a:r>
            <a:r>
              <a:rPr lang="en-US" dirty="0" err="1"/>
              <a:t>publikasi</a:t>
            </a:r>
            <a:r>
              <a:rPr lang="en-US" dirty="0"/>
              <a:t>, </a:t>
            </a:r>
            <a:r>
              <a:rPr lang="en-US" dirty="0" err="1"/>
              <a:t>kerjasama</a:t>
            </a:r>
            <a:r>
              <a:rPr lang="en-US" dirty="0"/>
              <a:t> </a:t>
            </a:r>
            <a:r>
              <a:rPr lang="en-US" dirty="0" err="1"/>
              <a:t>dengan</a:t>
            </a:r>
            <a:r>
              <a:rPr lang="en-US" dirty="0"/>
              <a:t> biro </a:t>
            </a:r>
            <a:r>
              <a:rPr lang="en-US" dirty="0" err="1"/>
              <a:t>jasa</a:t>
            </a:r>
            <a:r>
              <a:rPr lang="en-US" dirty="0"/>
              <a:t>, </a:t>
            </a:r>
            <a:r>
              <a:rPr lang="en-US" dirty="0" err="1"/>
              <a:t>ttd</a:t>
            </a:r>
            <a:r>
              <a:rPr lang="en-US" dirty="0"/>
              <a:t> </a:t>
            </a:r>
            <a:r>
              <a:rPr lang="en-US" dirty="0" err="1"/>
              <a:t>akta</a:t>
            </a:r>
            <a:r>
              <a:rPr lang="en-US" dirty="0"/>
              <a:t> </a:t>
            </a:r>
            <a:r>
              <a:rPr lang="en-US" dirty="0" err="1"/>
              <a:t>yg</a:t>
            </a:r>
            <a:r>
              <a:rPr lang="en-US" dirty="0"/>
              <a:t> </a:t>
            </a:r>
            <a:r>
              <a:rPr lang="en-US" dirty="0" err="1"/>
              <a:t>disiapkan</a:t>
            </a:r>
            <a:r>
              <a:rPr lang="en-US" dirty="0"/>
              <a:t> </a:t>
            </a:r>
            <a:r>
              <a:rPr lang="en-US" dirty="0" err="1"/>
              <a:t>pihak</a:t>
            </a:r>
            <a:r>
              <a:rPr lang="en-US" dirty="0"/>
              <a:t> lain, </a:t>
            </a:r>
            <a:r>
              <a:rPr lang="en-US" dirty="0" err="1"/>
              <a:t>pemaksaan</a:t>
            </a:r>
            <a:r>
              <a:rPr lang="en-US" dirty="0"/>
              <a:t> </a:t>
            </a:r>
            <a:r>
              <a:rPr lang="en-US" dirty="0" err="1"/>
              <a:t>kpd</a:t>
            </a:r>
            <a:r>
              <a:rPr lang="en-US" dirty="0"/>
              <a:t> </a:t>
            </a:r>
            <a:r>
              <a:rPr lang="en-US" dirty="0" err="1"/>
              <a:t>klien</a:t>
            </a:r>
            <a:r>
              <a:rPr lang="en-US" dirty="0"/>
              <a:t>, </a:t>
            </a:r>
            <a:r>
              <a:rPr lang="en-US" dirty="0" err="1"/>
              <a:t>persaingan</a:t>
            </a:r>
            <a:r>
              <a:rPr lang="en-US" dirty="0"/>
              <a:t> </a:t>
            </a:r>
            <a:r>
              <a:rPr lang="en-US" dirty="0" err="1"/>
              <a:t>tdk</a:t>
            </a:r>
            <a:r>
              <a:rPr lang="en-US" dirty="0"/>
              <a:t> </a:t>
            </a:r>
            <a:r>
              <a:rPr lang="en-US" dirty="0" err="1"/>
              <a:t>sehat</a:t>
            </a:r>
            <a:r>
              <a:rPr lang="en-US" dirty="0"/>
              <a:t>, honorarium </a:t>
            </a:r>
            <a:r>
              <a:rPr lang="en-US" dirty="0" err="1"/>
              <a:t>lebih</a:t>
            </a:r>
            <a:r>
              <a:rPr lang="en-US" dirty="0"/>
              <a:t> </a:t>
            </a:r>
            <a:r>
              <a:rPr lang="en-US" dirty="0" err="1"/>
              <a:t>rendah</a:t>
            </a:r>
            <a:r>
              <a:rPr lang="en-US" dirty="0"/>
              <a:t>, </a:t>
            </a:r>
            <a:r>
              <a:rPr lang="en-US" dirty="0" err="1"/>
              <a:t>bajak</a:t>
            </a:r>
            <a:r>
              <a:rPr lang="en-US" dirty="0"/>
              <a:t> </a:t>
            </a:r>
            <a:r>
              <a:rPr lang="en-US" dirty="0" err="1"/>
              <a:t>karyawan</a:t>
            </a:r>
            <a:r>
              <a:rPr lang="en-US" dirty="0"/>
              <a:t>, </a:t>
            </a:r>
            <a:r>
              <a:rPr lang="en-US" dirty="0" err="1"/>
              <a:t>menjelekan</a:t>
            </a:r>
            <a:r>
              <a:rPr lang="en-US" dirty="0"/>
              <a:t> </a:t>
            </a:r>
            <a:r>
              <a:rPr lang="en-US" dirty="0" err="1"/>
              <a:t>rekan</a:t>
            </a:r>
            <a:r>
              <a:rPr lang="en-US" dirty="0"/>
              <a:t>, </a:t>
            </a:r>
            <a:r>
              <a:rPr lang="en-US" dirty="0" err="1"/>
              <a:t>gelar</a:t>
            </a:r>
            <a:r>
              <a:rPr lang="en-US" dirty="0"/>
              <a:t> </a:t>
            </a:r>
            <a:r>
              <a:rPr lang="en-US" dirty="0" err="1"/>
              <a:t>yg</a:t>
            </a:r>
            <a:r>
              <a:rPr lang="en-US" dirty="0"/>
              <a:t> </a:t>
            </a:r>
            <a:r>
              <a:rPr lang="en-US" dirty="0" err="1"/>
              <a:t>tdk</a:t>
            </a:r>
            <a:r>
              <a:rPr lang="en-US" dirty="0"/>
              <a:t> </a:t>
            </a:r>
            <a:r>
              <a:rPr lang="en-US" dirty="0" err="1"/>
              <a:t>sesuai</a:t>
            </a:r>
            <a:r>
              <a:rPr lang="en-US" dirty="0"/>
              <a:t>, </a:t>
            </a:r>
            <a:r>
              <a:rPr lang="en-US" dirty="0" err="1"/>
              <a:t>buat</a:t>
            </a:r>
            <a:r>
              <a:rPr lang="en-US" dirty="0"/>
              <a:t> </a:t>
            </a:r>
            <a:r>
              <a:rPr lang="en-US" dirty="0" err="1"/>
              <a:t>akta</a:t>
            </a:r>
            <a:r>
              <a:rPr lang="en-US" dirty="0"/>
              <a:t> </a:t>
            </a:r>
            <a:r>
              <a:rPr lang="en-US" dirty="0" err="1"/>
              <a:t>diluar</a:t>
            </a:r>
            <a:r>
              <a:rPr lang="en-US" dirty="0"/>
              <a:t> </a:t>
            </a:r>
            <a:r>
              <a:rPr lang="en-US" dirty="0" err="1"/>
              <a:t>kewajaran</a:t>
            </a:r>
            <a:r>
              <a:rPr lang="en-US" dirty="0"/>
              <a:t>, </a:t>
            </a:r>
            <a:r>
              <a:rPr lang="en-US" dirty="0" err="1"/>
              <a:t>ikut</a:t>
            </a:r>
            <a:r>
              <a:rPr lang="en-US" dirty="0"/>
              <a:t> </a:t>
            </a:r>
            <a:r>
              <a:rPr lang="en-US" dirty="0" err="1"/>
              <a:t>lelang</a:t>
            </a:r>
            <a:r>
              <a:rPr lang="en-US" dirty="0"/>
              <a:t> </a:t>
            </a:r>
            <a:r>
              <a:rPr lang="en-US" dirty="0" err="1"/>
              <a:t>utk</a:t>
            </a:r>
            <a:r>
              <a:rPr lang="en-US" dirty="0"/>
              <a:t> </a:t>
            </a:r>
            <a:r>
              <a:rPr lang="en-US" dirty="0" err="1"/>
              <a:t>dapatkan</a:t>
            </a:r>
            <a:r>
              <a:rPr lang="en-US" dirty="0"/>
              <a:t> </a:t>
            </a:r>
            <a:r>
              <a:rPr lang="en-US" dirty="0" err="1"/>
              <a:t>pekerjaan</a:t>
            </a:r>
            <a:r>
              <a:rPr lang="en-US" dirty="0"/>
              <a:t> </a:t>
            </a:r>
            <a:r>
              <a:rPr lang="en-US" dirty="0" err="1"/>
              <a:t>akta</a:t>
            </a:r>
            <a:endParaRPr lang="en-US" dirty="0"/>
          </a:p>
        </p:txBody>
      </p:sp>
    </p:spTree>
    <p:extLst>
      <p:ext uri="{BB962C8B-B14F-4D97-AF65-F5344CB8AC3E}">
        <p14:creationId xmlns:p14="http://schemas.microsoft.com/office/powerpoint/2010/main" val="43563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Pengecualian</a:t>
            </a:r>
            <a:r>
              <a:rPr lang="en-US" dirty="0"/>
              <a:t> </a:t>
            </a:r>
            <a:r>
              <a:rPr lang="en-US" dirty="0" err="1"/>
              <a:t>pasal</a:t>
            </a:r>
            <a:r>
              <a:rPr lang="en-US" dirty="0"/>
              <a:t> 5</a:t>
            </a:r>
          </a:p>
        </p:txBody>
      </p:sp>
      <p:sp>
        <p:nvSpPr>
          <p:cNvPr id="3" name="Content Placeholder 2"/>
          <p:cNvSpPr>
            <a:spLocks noGrp="1"/>
          </p:cNvSpPr>
          <p:nvPr>
            <p:ph idx="1"/>
          </p:nvPr>
        </p:nvSpPr>
        <p:spPr>
          <a:xfrm>
            <a:off x="914400" y="1698811"/>
            <a:ext cx="10841226" cy="4229100"/>
          </a:xfrm>
        </p:spPr>
        <p:txBody>
          <a:bodyPr/>
          <a:lstStyle/>
          <a:p>
            <a:r>
              <a:rPr lang="en-US" dirty="0" err="1"/>
              <a:t>Ucapan</a:t>
            </a:r>
            <a:r>
              <a:rPr lang="en-US" dirty="0"/>
              <a:t> </a:t>
            </a:r>
            <a:r>
              <a:rPr lang="en-US" dirty="0" err="1"/>
              <a:t>selamat</a:t>
            </a:r>
            <a:r>
              <a:rPr lang="en-US" dirty="0"/>
              <a:t> </a:t>
            </a:r>
            <a:r>
              <a:rPr lang="en-US" dirty="0" err="1"/>
              <a:t>dll</a:t>
            </a:r>
            <a:r>
              <a:rPr lang="en-US" dirty="0"/>
              <a:t> </a:t>
            </a:r>
            <a:r>
              <a:rPr lang="en-US" dirty="0" err="1"/>
              <a:t>tanpa</a:t>
            </a:r>
            <a:r>
              <a:rPr lang="en-US" dirty="0"/>
              <a:t> </a:t>
            </a:r>
            <a:r>
              <a:rPr lang="en-US" dirty="0" err="1"/>
              <a:t>cantumkan</a:t>
            </a:r>
            <a:r>
              <a:rPr lang="en-US" dirty="0"/>
              <a:t> </a:t>
            </a:r>
            <a:r>
              <a:rPr lang="en-US" dirty="0" err="1"/>
              <a:t>notaris</a:t>
            </a:r>
            <a:r>
              <a:rPr lang="en-US" dirty="0"/>
              <a:t> ( </a:t>
            </a:r>
            <a:r>
              <a:rPr lang="en-US" dirty="0" err="1"/>
              <a:t>hanya</a:t>
            </a:r>
            <a:r>
              <a:rPr lang="en-US" dirty="0"/>
              <a:t> </a:t>
            </a:r>
            <a:r>
              <a:rPr lang="en-US" dirty="0" err="1"/>
              <a:t>nama</a:t>
            </a:r>
            <a:r>
              <a:rPr lang="en-US" dirty="0"/>
              <a:t> </a:t>
            </a:r>
            <a:r>
              <a:rPr lang="en-US" dirty="0" err="1"/>
              <a:t>saja</a:t>
            </a:r>
            <a:r>
              <a:rPr lang="en-US" dirty="0"/>
              <a:t>)</a:t>
            </a:r>
          </a:p>
          <a:p>
            <a:r>
              <a:rPr lang="en-US" dirty="0" err="1"/>
              <a:t>Nama</a:t>
            </a:r>
            <a:r>
              <a:rPr lang="en-US" dirty="0"/>
              <a:t> </a:t>
            </a:r>
            <a:r>
              <a:rPr lang="en-US" dirty="0" err="1"/>
              <a:t>dan</a:t>
            </a:r>
            <a:r>
              <a:rPr lang="en-US" dirty="0"/>
              <a:t> </a:t>
            </a:r>
            <a:r>
              <a:rPr lang="en-US" dirty="0" err="1"/>
              <a:t>alamat</a:t>
            </a:r>
            <a:r>
              <a:rPr lang="en-US" dirty="0"/>
              <a:t> </a:t>
            </a:r>
            <a:r>
              <a:rPr lang="en-US" dirty="0" err="1"/>
              <a:t>notaris</a:t>
            </a:r>
            <a:r>
              <a:rPr lang="en-US" dirty="0"/>
              <a:t> di </a:t>
            </a:r>
            <a:r>
              <a:rPr lang="en-US" dirty="0" err="1"/>
              <a:t>buku</a:t>
            </a:r>
            <a:r>
              <a:rPr lang="en-US" dirty="0"/>
              <a:t> </a:t>
            </a:r>
            <a:r>
              <a:rPr lang="en-US" dirty="0" err="1"/>
              <a:t>panduan</a:t>
            </a:r>
            <a:r>
              <a:rPr lang="en-US" dirty="0"/>
              <a:t> </a:t>
            </a:r>
            <a:r>
              <a:rPr lang="en-US" dirty="0" err="1"/>
              <a:t>telepon</a:t>
            </a:r>
            <a:r>
              <a:rPr lang="en-US" dirty="0"/>
              <a:t> fax telex </a:t>
            </a:r>
            <a:r>
              <a:rPr lang="en-US" dirty="0" err="1"/>
              <a:t>resmi</a:t>
            </a:r>
            <a:r>
              <a:rPr lang="en-US" dirty="0"/>
              <a:t> </a:t>
            </a:r>
            <a:r>
              <a:rPr lang="en-US" dirty="0" err="1"/>
              <a:t>oleh</a:t>
            </a:r>
            <a:r>
              <a:rPr lang="en-US" dirty="0"/>
              <a:t> PT </a:t>
            </a:r>
            <a:r>
              <a:rPr lang="en-US" dirty="0" err="1"/>
              <a:t>telekom</a:t>
            </a:r>
            <a:endParaRPr lang="en-US" dirty="0"/>
          </a:p>
          <a:p>
            <a:r>
              <a:rPr lang="en-US" dirty="0" err="1"/>
              <a:t>Pasang</a:t>
            </a:r>
            <a:r>
              <a:rPr lang="en-US" dirty="0"/>
              <a:t> </a:t>
            </a:r>
            <a:r>
              <a:rPr lang="en-US" dirty="0" err="1"/>
              <a:t>petunjuk</a:t>
            </a:r>
            <a:r>
              <a:rPr lang="en-US" dirty="0"/>
              <a:t> </a:t>
            </a:r>
            <a:r>
              <a:rPr lang="en-US" dirty="0" err="1"/>
              <a:t>jalan</a:t>
            </a:r>
            <a:r>
              <a:rPr lang="en-US" dirty="0"/>
              <a:t> 20cm x 50 cm ( </a:t>
            </a:r>
            <a:r>
              <a:rPr lang="en-US" dirty="0" err="1"/>
              <a:t>tanpa</a:t>
            </a:r>
            <a:r>
              <a:rPr lang="en-US" dirty="0"/>
              <a:t> </a:t>
            </a:r>
            <a:r>
              <a:rPr lang="en-US" dirty="0" err="1"/>
              <a:t>cantumkan</a:t>
            </a:r>
            <a:r>
              <a:rPr lang="en-US" dirty="0"/>
              <a:t> </a:t>
            </a:r>
            <a:r>
              <a:rPr lang="en-US" dirty="0" err="1"/>
              <a:t>nama</a:t>
            </a:r>
            <a:r>
              <a:rPr lang="en-US" dirty="0"/>
              <a:t>) radius max 100 m </a:t>
            </a:r>
            <a:r>
              <a:rPr lang="en-US" dirty="0" err="1"/>
              <a:t>dari</a:t>
            </a:r>
            <a:r>
              <a:rPr lang="en-US" dirty="0"/>
              <a:t> </a:t>
            </a:r>
            <a:r>
              <a:rPr lang="en-US" dirty="0" err="1"/>
              <a:t>kantor</a:t>
            </a:r>
            <a:endParaRPr lang="en-US" dirty="0"/>
          </a:p>
          <a:p>
            <a:r>
              <a:rPr lang="en-US" dirty="0" err="1"/>
              <a:t>Memperkenalan</a:t>
            </a:r>
            <a:r>
              <a:rPr lang="en-US" dirty="0"/>
              <a:t> </a:t>
            </a:r>
            <a:r>
              <a:rPr lang="en-US" dirty="0" err="1"/>
              <a:t>diri</a:t>
            </a:r>
            <a:r>
              <a:rPr lang="en-US" dirty="0"/>
              <a:t>, </a:t>
            </a:r>
            <a:r>
              <a:rPr lang="en-US" dirty="0" err="1"/>
              <a:t>tapi</a:t>
            </a:r>
            <a:r>
              <a:rPr lang="en-US" dirty="0"/>
              <a:t> </a:t>
            </a:r>
            <a:r>
              <a:rPr lang="en-US" dirty="0" err="1"/>
              <a:t>tidak</a:t>
            </a:r>
            <a:r>
              <a:rPr lang="en-US" dirty="0"/>
              <a:t> </a:t>
            </a:r>
            <a:r>
              <a:rPr lang="en-US" dirty="0" err="1"/>
              <a:t>lakukan</a:t>
            </a:r>
            <a:r>
              <a:rPr lang="en-US" dirty="0"/>
              <a:t> </a:t>
            </a:r>
            <a:r>
              <a:rPr lang="en-US" dirty="0" err="1"/>
              <a:t>promosi</a:t>
            </a:r>
            <a:r>
              <a:rPr lang="en-US" dirty="0"/>
              <a:t> </a:t>
            </a:r>
            <a:r>
              <a:rPr lang="en-US" dirty="0" err="1"/>
              <a:t>selaku</a:t>
            </a:r>
            <a:r>
              <a:rPr lang="en-US" dirty="0"/>
              <a:t> </a:t>
            </a:r>
            <a:r>
              <a:rPr lang="en-US" dirty="0" err="1"/>
              <a:t>notaris</a:t>
            </a:r>
            <a:endParaRPr lang="en-US" dirty="0"/>
          </a:p>
        </p:txBody>
      </p:sp>
    </p:spTree>
    <p:extLst>
      <p:ext uri="{BB962C8B-B14F-4D97-AF65-F5344CB8AC3E}">
        <p14:creationId xmlns:p14="http://schemas.microsoft.com/office/powerpoint/2010/main" val="62373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a:t>
            </a:r>
          </a:p>
        </p:txBody>
      </p:sp>
      <p:sp>
        <p:nvSpPr>
          <p:cNvPr id="3" name="TextBox 2"/>
          <p:cNvSpPr txBox="1"/>
          <p:nvPr/>
        </p:nvSpPr>
        <p:spPr>
          <a:xfrm>
            <a:off x="1102659" y="2138082"/>
            <a:ext cx="10515600" cy="2031325"/>
          </a:xfrm>
          <a:prstGeom prst="rect">
            <a:avLst/>
          </a:prstGeom>
          <a:noFill/>
        </p:spPr>
        <p:txBody>
          <a:bodyPr wrap="square" rtlCol="0">
            <a:spAutoFit/>
          </a:bodyPr>
          <a:lstStyle/>
          <a:p>
            <a:r>
              <a:rPr lang="en-US" dirty="0"/>
              <a:t>R </a:t>
            </a:r>
            <a:r>
              <a:rPr lang="en-US" dirty="0" err="1"/>
              <a:t>Sumendro</a:t>
            </a:r>
            <a:r>
              <a:rPr lang="en-US" dirty="0"/>
              <a:t>, </a:t>
            </a:r>
            <a:r>
              <a:rPr lang="en-US" dirty="0" err="1"/>
              <a:t>Bintek</a:t>
            </a:r>
            <a:r>
              <a:rPr lang="en-US" dirty="0"/>
              <a:t> UKEN</a:t>
            </a:r>
          </a:p>
          <a:p>
            <a:r>
              <a:rPr lang="en-US" dirty="0"/>
              <a:t>Irma </a:t>
            </a:r>
            <a:r>
              <a:rPr lang="en-US" dirty="0" err="1"/>
              <a:t>Devita</a:t>
            </a:r>
            <a:r>
              <a:rPr lang="en-US" dirty="0"/>
              <a:t> P, </a:t>
            </a:r>
            <a:r>
              <a:rPr lang="en-US" dirty="0" err="1"/>
              <a:t>mempersiapkan</a:t>
            </a:r>
            <a:r>
              <a:rPr lang="en-US" dirty="0"/>
              <a:t> </a:t>
            </a:r>
            <a:r>
              <a:rPr lang="en-US" dirty="0" err="1"/>
              <a:t>Notaris</a:t>
            </a:r>
            <a:r>
              <a:rPr lang="en-US" dirty="0"/>
              <a:t>/PPAT yang </a:t>
            </a:r>
            <a:r>
              <a:rPr lang="en-US" dirty="0" err="1"/>
              <a:t>terampil</a:t>
            </a:r>
            <a:r>
              <a:rPr lang="en-US" dirty="0"/>
              <a:t> di era Digital</a:t>
            </a:r>
          </a:p>
          <a:p>
            <a:r>
              <a:rPr lang="en-US" dirty="0" err="1"/>
              <a:t>Kode</a:t>
            </a:r>
            <a:r>
              <a:rPr lang="en-US" dirty="0"/>
              <a:t> </a:t>
            </a:r>
            <a:r>
              <a:rPr lang="en-US" dirty="0" err="1"/>
              <a:t>Etik</a:t>
            </a:r>
            <a:r>
              <a:rPr lang="en-US" dirty="0"/>
              <a:t> </a:t>
            </a:r>
            <a:r>
              <a:rPr lang="en-US" dirty="0" err="1"/>
              <a:t>Notaris</a:t>
            </a:r>
            <a:endParaRPr lang="en-US" dirty="0"/>
          </a:p>
          <a:p>
            <a:r>
              <a:rPr lang="en-US" dirty="0" err="1"/>
              <a:t>Peraturan</a:t>
            </a:r>
            <a:r>
              <a:rPr lang="en-US" dirty="0"/>
              <a:t> </a:t>
            </a:r>
            <a:r>
              <a:rPr lang="en-US" dirty="0" err="1"/>
              <a:t>Perkumpulan</a:t>
            </a:r>
            <a:r>
              <a:rPr lang="en-US" dirty="0"/>
              <a:t> INI</a:t>
            </a:r>
          </a:p>
          <a:p>
            <a:r>
              <a:rPr lang="en-US" dirty="0"/>
              <a:t>UUJN</a:t>
            </a:r>
          </a:p>
          <a:p>
            <a:endParaRPr lang="en-US" dirty="0"/>
          </a:p>
          <a:p>
            <a:endParaRPr lang="en-US" dirty="0"/>
          </a:p>
        </p:txBody>
      </p:sp>
    </p:spTree>
    <p:extLst>
      <p:ext uri="{BB962C8B-B14F-4D97-AF65-F5344CB8AC3E}">
        <p14:creationId xmlns:p14="http://schemas.microsoft.com/office/powerpoint/2010/main" val="297555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80010" y="1326776"/>
            <a:ext cx="6858002" cy="3783105"/>
          </a:xfrm>
        </p:spPr>
        <p:txBody>
          <a:bodyPr>
            <a:normAutofit lnSpcReduction="10000"/>
          </a:bodyPr>
          <a:lstStyle/>
          <a:p>
            <a:r>
              <a:rPr lang="en-US" dirty="0"/>
              <a:t>             </a:t>
            </a:r>
            <a:r>
              <a:rPr lang="en-US" sz="2800" b="1" dirty="0"/>
              <a:t>PANTUN </a:t>
            </a:r>
          </a:p>
          <a:p>
            <a:endParaRPr lang="en-US" sz="2800" dirty="0"/>
          </a:p>
          <a:p>
            <a:endParaRPr lang="en-US" sz="2800" dirty="0"/>
          </a:p>
          <a:p>
            <a:r>
              <a:rPr lang="en-US" sz="2800" dirty="0" err="1"/>
              <a:t>Pulau</a:t>
            </a:r>
            <a:r>
              <a:rPr lang="en-US" sz="2800" dirty="0"/>
              <a:t> </a:t>
            </a:r>
            <a:r>
              <a:rPr lang="en-US" sz="2800" dirty="0" err="1"/>
              <a:t>belawan</a:t>
            </a:r>
            <a:r>
              <a:rPr lang="en-US" sz="2800" dirty="0"/>
              <a:t> </a:t>
            </a:r>
            <a:r>
              <a:rPr lang="en-US" sz="2800" dirty="0" err="1"/>
              <a:t>pulau</a:t>
            </a:r>
            <a:r>
              <a:rPr lang="en-US" sz="2800" dirty="0"/>
              <a:t> </a:t>
            </a:r>
            <a:r>
              <a:rPr lang="en-US" sz="2800" dirty="0" err="1"/>
              <a:t>bagus</a:t>
            </a:r>
            <a:endParaRPr lang="en-US" sz="2800" dirty="0"/>
          </a:p>
          <a:p>
            <a:r>
              <a:rPr lang="en-US" sz="2800" dirty="0" err="1"/>
              <a:t>Selamat</a:t>
            </a:r>
            <a:r>
              <a:rPr lang="en-US" sz="2800" dirty="0"/>
              <a:t> </a:t>
            </a:r>
            <a:r>
              <a:rPr lang="en-US" sz="2800" dirty="0" err="1"/>
              <a:t>ujian</a:t>
            </a:r>
            <a:r>
              <a:rPr lang="en-US" sz="2800" dirty="0"/>
              <a:t> </a:t>
            </a:r>
            <a:r>
              <a:rPr lang="en-US" sz="2800" dirty="0" err="1"/>
              <a:t>dan</a:t>
            </a:r>
            <a:r>
              <a:rPr lang="en-US" sz="2800" dirty="0"/>
              <a:t> </a:t>
            </a:r>
            <a:r>
              <a:rPr lang="en-US" sz="2800" dirty="0" err="1"/>
              <a:t>semoga</a:t>
            </a:r>
            <a:r>
              <a:rPr lang="en-US" sz="2800" dirty="0"/>
              <a:t> lulus</a:t>
            </a:r>
          </a:p>
          <a:p>
            <a:endParaRPr lang="en-US" sz="2800" dirty="0"/>
          </a:p>
          <a:p>
            <a:endParaRPr lang="en-US" sz="2800" dirty="0"/>
          </a:p>
          <a:p>
            <a:r>
              <a:rPr lang="en-US" sz="2800" dirty="0" err="1"/>
              <a:t>Sebuah</a:t>
            </a:r>
            <a:r>
              <a:rPr lang="en-US" sz="2800" dirty="0"/>
              <a:t> </a:t>
            </a:r>
            <a:r>
              <a:rPr lang="en-US" sz="2800" dirty="0" err="1"/>
              <a:t>intan</a:t>
            </a:r>
            <a:r>
              <a:rPr lang="en-US" sz="2800" dirty="0"/>
              <a:t> </a:t>
            </a:r>
            <a:r>
              <a:rPr lang="en-US" sz="2800" dirty="0" err="1"/>
              <a:t>untuk</a:t>
            </a:r>
            <a:r>
              <a:rPr lang="en-US" sz="2800" dirty="0"/>
              <a:t> </a:t>
            </a:r>
            <a:r>
              <a:rPr lang="en-US" sz="2800" dirty="0" err="1"/>
              <a:t>kekasih</a:t>
            </a:r>
            <a:endParaRPr lang="en-US" sz="2800" dirty="0"/>
          </a:p>
          <a:p>
            <a:r>
              <a:rPr lang="en-US" sz="2800" dirty="0" err="1"/>
              <a:t>Sekian</a:t>
            </a:r>
            <a:r>
              <a:rPr lang="en-US" sz="2800" dirty="0"/>
              <a:t> </a:t>
            </a:r>
            <a:r>
              <a:rPr lang="en-US" sz="2800" dirty="0" err="1"/>
              <a:t>dan</a:t>
            </a:r>
            <a:r>
              <a:rPr lang="en-US" sz="2800" dirty="0"/>
              <a:t> </a:t>
            </a:r>
            <a:r>
              <a:rPr lang="en-US" sz="2800" dirty="0" err="1"/>
              <a:t>terimakasih</a:t>
            </a:r>
            <a:endParaRPr lang="en-US" sz="2800" dirty="0"/>
          </a:p>
          <a:p>
            <a:endParaRPr lang="en-US" dirty="0"/>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667</TotalTime>
  <Words>7548</Words>
  <Application>Microsoft Office PowerPoint</Application>
  <PresentationFormat>Layar Lebar</PresentationFormat>
  <Paragraphs>720</Paragraphs>
  <Slides>90</Slides>
  <Notes>0</Notes>
  <HiddenSlides>0</HiddenSlides>
  <MMClips>0</MMClips>
  <ScaleCrop>false</ScaleCrop>
  <HeadingPairs>
    <vt:vector size="4" baseType="variant">
      <vt:variant>
        <vt:lpstr>Tema</vt:lpstr>
      </vt:variant>
      <vt:variant>
        <vt:i4>1</vt:i4>
      </vt:variant>
      <vt:variant>
        <vt:lpstr>Judul Slide</vt:lpstr>
      </vt:variant>
      <vt:variant>
        <vt:i4>90</vt:i4>
      </vt:variant>
    </vt:vector>
  </HeadingPairs>
  <TitlesOfParts>
    <vt:vector size="91" baseType="lpstr">
      <vt:lpstr>Nature Illustration 16x9</vt:lpstr>
      <vt:lpstr>New Notary at New normal</vt:lpstr>
      <vt:lpstr>      PANTUN</vt:lpstr>
      <vt:lpstr>Pokok materi</vt:lpstr>
      <vt:lpstr>#1  point</vt:lpstr>
      <vt:lpstr>Alur pengangkatan notaris (SK Notaris)</vt:lpstr>
      <vt:lpstr>#2  PREPARE  NEW OFFICE NEW NOTARY </vt:lpstr>
      <vt:lpstr>30 days after sumpah</vt:lpstr>
      <vt:lpstr>          PREPARE NEW OFFICE</vt:lpstr>
      <vt:lpstr>             Beberapa buku bantu lain</vt:lpstr>
      <vt:lpstr>#3</vt:lpstr>
      <vt:lpstr>SOP New Office at New Normal </vt:lpstr>
      <vt:lpstr>REMEMBER NOTARIS SBG PEJABAT UMUM (Pasal  1 angka 1 UUJN) </vt:lpstr>
      <vt:lpstr>       REMEMBER KEWENANGAN NOTARIS</vt:lpstr>
      <vt:lpstr>Presentasi PowerPoint</vt:lpstr>
      <vt:lpstr>    REMEMBER PRINSIP KEHATIAN-HATIAN</vt:lpstr>
      <vt:lpstr> #4  point</vt:lpstr>
      <vt:lpstr>CYBER NOTARY</vt:lpstr>
      <vt:lpstr>dilema</vt:lpstr>
      <vt:lpstr>Presentasi PowerPoint</vt:lpstr>
      <vt:lpstr>Pasal 5 ayat 4 UU ITE  </vt:lpstr>
      <vt:lpstr>                     RESIKO</vt:lpstr>
      <vt:lpstr>DISRUPSI  PEKERJAAN NOTARIS  ?</vt:lpstr>
      <vt:lpstr>UU No 19 Tahun 2016 ttg perubahan UU No 11 Tahun 2008 tentang ITE</vt:lpstr>
      <vt:lpstr>Instansi terkait dengan Notaris yg telah melakukan digitalisasi</vt:lpstr>
      <vt:lpstr>                                   DASAR  HUKUM</vt:lpstr>
      <vt:lpstr>              KESIMPULAN</vt:lpstr>
      <vt:lpstr> #5  point</vt:lpstr>
      <vt:lpstr>                KODE ETIK</vt:lpstr>
      <vt:lpstr>               Bimtek UKEN</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Kode Etik Notaris  hasil KLB INI  banten 29-30 mei 2015 </vt:lpstr>
      <vt:lpstr>Pengecualian pasal 5</vt:lpstr>
      <vt:lpstr>literature</vt:lpstr>
      <vt:lpstr>Presentasi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Notary at new normal</dc:title>
  <dc:creator>HP</dc:creator>
  <cp:lastModifiedBy>YUDI SETYO PRAYOGO</cp:lastModifiedBy>
  <cp:revision>87</cp:revision>
  <dcterms:created xsi:type="dcterms:W3CDTF">2020-11-17T04:42:34Z</dcterms:created>
  <dcterms:modified xsi:type="dcterms:W3CDTF">2021-02-16T12:29:11Z</dcterms:modified>
</cp:coreProperties>
</file>