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8.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notesSlides/notesSlide9.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10.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notesSlides/notesSlide11.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29"/>
  </p:notesMasterIdLst>
  <p:handoutMasterIdLst>
    <p:handoutMasterId r:id="rId30"/>
  </p:handoutMasterIdLst>
  <p:sldIdLst>
    <p:sldId id="259" r:id="rId2"/>
    <p:sldId id="288" r:id="rId3"/>
    <p:sldId id="289" r:id="rId4"/>
    <p:sldId id="261" r:id="rId5"/>
    <p:sldId id="281" r:id="rId6"/>
    <p:sldId id="283" r:id="rId7"/>
    <p:sldId id="284" r:id="rId8"/>
    <p:sldId id="290" r:id="rId9"/>
    <p:sldId id="291" r:id="rId10"/>
    <p:sldId id="287" r:id="rId11"/>
    <p:sldId id="286" r:id="rId12"/>
    <p:sldId id="292" r:id="rId13"/>
    <p:sldId id="272" r:id="rId14"/>
    <p:sldId id="275" r:id="rId15"/>
    <p:sldId id="276" r:id="rId16"/>
    <p:sldId id="293" r:id="rId17"/>
    <p:sldId id="294" r:id="rId18"/>
    <p:sldId id="300" r:id="rId19"/>
    <p:sldId id="295" r:id="rId20"/>
    <p:sldId id="299" r:id="rId21"/>
    <p:sldId id="296" r:id="rId22"/>
    <p:sldId id="297" r:id="rId23"/>
    <p:sldId id="298" r:id="rId24"/>
    <p:sldId id="301" r:id="rId25"/>
    <p:sldId id="302" r:id="rId26"/>
    <p:sldId id="277" r:id="rId27"/>
    <p:sldId id="278"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79CC93D-E52E-4D84-901B-11D7331DD495}">
          <p14:sldIdLst>
            <p14:sldId id="259"/>
            <p14:sldId id="288"/>
            <p14:sldId id="289"/>
          </p14:sldIdLst>
        </p14:section>
        <p14:section name="Overview and Objectives" id="{ABA716BF-3A5C-4ADB-94C9-CFEF84EBA240}">
          <p14:sldIdLst>
            <p14:sldId id="261"/>
            <p14:sldId id="281"/>
            <p14:sldId id="283"/>
            <p14:sldId id="284"/>
            <p14:sldId id="290"/>
            <p14:sldId id="291"/>
            <p14:sldId id="287"/>
          </p14:sldIdLst>
        </p14:section>
        <p14:section name="Topic 1" id="{6D9936A3-3945-4757-BC8B-B5C252D8E036}">
          <p14:sldIdLst>
            <p14:sldId id="286"/>
            <p14:sldId id="292"/>
          </p14:sldIdLst>
        </p14:section>
        <p14:section name="Sample Slides for Visuals" id="{BAB3A466-96C9-4230-9978-795378D75699}">
          <p14:sldIdLst/>
        </p14:section>
        <p14:section name="Case Study" id="{8C0305C9-B152-4FBA-A789-FE1976D53990}">
          <p14:sldIdLst>
            <p14:sldId id="272"/>
          </p14:sldIdLst>
        </p14:section>
        <p14:section name="Conclusion and Summary" id="{790CEF5B-569A-4C2F-BED5-750B08C0E5AD}">
          <p14:sldIdLst>
            <p14:sldId id="275"/>
            <p14:sldId id="276"/>
            <p14:sldId id="293"/>
            <p14:sldId id="294"/>
            <p14:sldId id="300"/>
            <p14:sldId id="295"/>
            <p14:sldId id="299"/>
            <p14:sldId id="296"/>
            <p14:sldId id="297"/>
            <p14:sldId id="298"/>
            <p14:sldId id="301"/>
            <p14:sldId id="302"/>
            <p14:sldId id="277"/>
          </p14:sldIdLst>
        </p14:section>
        <p14:section name="Appendix" id="{3F78B471-41DA-46F2-A8E4-97E471896AB3}">
          <p14:sldIdLst>
            <p14:sldId id="278"/>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9ED6"/>
    <a:srgbClr val="003300"/>
  </p:clrMru>
  <p:extLst>
    <p:ext uri="{E76CE94A-603C-4142-B9EB-6D1370010A27}">
      <p14:discardImageEditData xmlns:p14="http://schemas.microsoft.com/office/powerpoint/2010/main" val="1"/>
    </p:ext>
    <p:ext uri="{D31A062A-798A-4329-ABDD-BBA856620510}">
      <p14:defaultImageDpi xmlns:p14="http://schemas.microsoft.com/office/powerpoint/2010/main" val="96"/>
    </p:ext>
  </p:extLst>
</p:presentationPr>
</file>

<file path=ppt/tableStyles.xml><?xml version="1.0" encoding="utf-8"?>
<a:tblStyleLst xmlns:a="http://schemas.openxmlformats.org/drawingml/2006/main" def="{5C22544A-7EE6-4342-B048-85BDC9FD1C3A}">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174" autoAdjust="0"/>
    <p:restoredTop sz="83977" autoAdjust="0"/>
  </p:normalViewPr>
  <p:slideViewPr>
    <p:cSldViewPr>
      <p:cViewPr varScale="1">
        <p:scale>
          <a:sx n="59" d="100"/>
          <a:sy n="59" d="100"/>
        </p:scale>
        <p:origin x="-632" y="-104"/>
      </p:cViewPr>
      <p:guideLst>
        <p:guide orient="horz" pos="2160"/>
        <p:guide pos="2880"/>
      </p:guideLst>
    </p:cSldViewPr>
  </p:slideViewPr>
  <p:notesTextViewPr>
    <p:cViewPr>
      <p:scale>
        <a:sx n="100" d="100"/>
        <a:sy n="100" d="100"/>
      </p:scale>
      <p:origin x="0" y="0"/>
    </p:cViewPr>
  </p:notesTextViewPr>
  <p:sorterViewPr>
    <p:cViewPr>
      <p:scale>
        <a:sx n="154" d="100"/>
        <a:sy n="154" d="100"/>
      </p:scale>
      <p:origin x="0" y="0"/>
    </p:cViewPr>
  </p:sorterViewPr>
  <p:notesViewPr>
    <p:cSldViewPr>
      <p:cViewPr varScale="1">
        <p:scale>
          <a:sx n="83" d="100"/>
          <a:sy n="83" d="100"/>
        </p:scale>
        <p:origin x="-3144"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handoutMaster" Target="handoutMasters/handoutMaster1.xml"/><Relationship Id="rId31" Type="http://schemas.openxmlformats.org/officeDocument/2006/relationships/printerSettings" Target="printerSettings/printerSettings1.bin"/><Relationship Id="rId32" Type="http://schemas.openxmlformats.org/officeDocument/2006/relationships/presProps" Target="presProps.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viewProps" Target="viewProps.xml"/><Relationship Id="rId34" Type="http://schemas.openxmlformats.org/officeDocument/2006/relationships/theme" Target="theme/theme1.xml"/><Relationship Id="rId3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83FDC75-7F73-4A4A-A77C-09AADF00E0EA}" type="datetimeFigureOut">
              <a:rPr lang="en-US" smtClean="0"/>
              <a:pPr/>
              <a:t>5/26/21</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59226BF-1F13-42D3-80DC-373E7ADD1EBC}" type="slidenum">
              <a:rPr lang="en-US" smtClean="0"/>
              <a:pPr/>
              <a:t>‹#›</a:t>
            </a:fld>
            <a:endParaRPr lang="en-US" dirty="0"/>
          </a:p>
        </p:txBody>
      </p:sp>
    </p:spTree>
    <p:extLst>
      <p:ext uri="{BB962C8B-B14F-4D97-AF65-F5344CB8AC3E}">
        <p14:creationId xmlns:p14="http://schemas.microsoft.com/office/powerpoint/2010/main" val="5158118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AEF76B-3757-4A0B-AF93-28494465C1DD}" type="datetimeFigureOut">
              <a:rPr lang="en-US" smtClean="0"/>
              <a:pPr/>
              <a:t>5/26/21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5693FD4-8F83-4EF7-AC3F-0DC0388986B0}" type="slidenum">
              <a:rPr lang="en-US" smtClean="0"/>
              <a:pPr/>
              <a:t>‹#›</a:t>
            </a:fld>
            <a:endParaRPr lang="en-US" dirty="0"/>
          </a:p>
        </p:txBody>
      </p:sp>
    </p:spTree>
    <p:extLst>
      <p:ext uri="{BB962C8B-B14F-4D97-AF65-F5344CB8AC3E}">
        <p14:creationId xmlns:p14="http://schemas.microsoft.com/office/powerpoint/2010/main" val="1735422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This template can be used as a starter file for presenting training materials in a group setting.</a:t>
            </a:r>
          </a:p>
          <a:p>
            <a:endParaRPr lang="en-US" dirty="0" smtClean="0"/>
          </a:p>
          <a:p>
            <a:pPr lvl="0"/>
            <a:r>
              <a:rPr lang="en-US" sz="1200" b="1" dirty="0" smtClean="0"/>
              <a:t>Sections</a:t>
            </a:r>
            <a:endParaRPr lang="en-US" sz="1200" b="0" dirty="0" smtClean="0"/>
          </a:p>
          <a:p>
            <a:pPr lvl="0"/>
            <a:r>
              <a:rPr lang="en-US" sz="1200" u="none" kern="1200" dirty="0" smtClean="0">
                <a:solidFill>
                  <a:schemeClr val="tx1"/>
                </a:solidFill>
                <a:effectLst/>
                <a:latin typeface="+mn-lt"/>
                <a:ea typeface="+mn-ea"/>
                <a:cs typeface="+mn-cs"/>
              </a:rPr>
              <a:t>Sections can help to organize your slides or facilitate collaboration between multiple authors. On the </a:t>
            </a:r>
            <a:r>
              <a:rPr lang="en-US" sz="1200" b="1" u="none" kern="1200" dirty="0" smtClean="0">
                <a:solidFill>
                  <a:schemeClr val="tx1"/>
                </a:solidFill>
                <a:effectLst/>
                <a:latin typeface="+mn-lt"/>
                <a:ea typeface="+mn-ea"/>
                <a:cs typeface="+mn-cs"/>
              </a:rPr>
              <a:t>Home</a:t>
            </a:r>
            <a:r>
              <a:rPr lang="en-US" sz="1200" u="none" kern="1200" dirty="0" smtClean="0">
                <a:solidFill>
                  <a:schemeClr val="tx1"/>
                </a:solidFill>
                <a:effectLst/>
                <a:latin typeface="+mn-lt"/>
                <a:ea typeface="+mn-ea"/>
                <a:cs typeface="+mn-cs"/>
              </a:rPr>
              <a:t> tab under </a:t>
            </a:r>
            <a:r>
              <a:rPr lang="en-US" sz="1200" b="1" u="none" kern="1200" dirty="0" smtClean="0">
                <a:solidFill>
                  <a:schemeClr val="tx1"/>
                </a:solidFill>
                <a:effectLst/>
                <a:latin typeface="+mn-lt"/>
                <a:ea typeface="+mn-ea"/>
                <a:cs typeface="+mn-cs"/>
              </a:rPr>
              <a:t>Slides</a:t>
            </a:r>
            <a:r>
              <a:rPr lang="en-US" sz="1200" u="none" kern="1200" dirty="0" smtClean="0">
                <a:solidFill>
                  <a:schemeClr val="tx1"/>
                </a:solidFill>
                <a:effectLst/>
                <a:latin typeface="+mn-lt"/>
                <a:ea typeface="+mn-ea"/>
                <a:cs typeface="+mn-cs"/>
              </a:rPr>
              <a:t>, click </a:t>
            </a:r>
            <a:r>
              <a:rPr lang="en-US" sz="1200" b="1" u="none" kern="1200" dirty="0" smtClean="0">
                <a:solidFill>
                  <a:schemeClr val="tx1"/>
                </a:solidFill>
                <a:effectLst/>
                <a:latin typeface="+mn-lt"/>
                <a:ea typeface="+mn-ea"/>
                <a:cs typeface="+mn-cs"/>
              </a:rPr>
              <a:t>Section</a:t>
            </a:r>
            <a:r>
              <a:rPr lang="en-US" sz="1200" u="none" kern="1200" dirty="0" smtClean="0">
                <a:solidFill>
                  <a:schemeClr val="tx1"/>
                </a:solidFill>
                <a:effectLst/>
                <a:latin typeface="+mn-lt"/>
                <a:ea typeface="+mn-ea"/>
                <a:cs typeface="+mn-cs"/>
              </a:rPr>
              <a:t>, and then click </a:t>
            </a:r>
            <a:r>
              <a:rPr lang="en-US" sz="1200" b="1" u="none" kern="1200" dirty="0" smtClean="0">
                <a:solidFill>
                  <a:schemeClr val="tx1"/>
                </a:solidFill>
                <a:effectLst/>
                <a:latin typeface="+mn-lt"/>
                <a:ea typeface="+mn-ea"/>
                <a:cs typeface="+mn-cs"/>
              </a:rPr>
              <a:t>Add Section</a:t>
            </a:r>
            <a:r>
              <a:rPr lang="en-US" sz="1200" u="none" kern="1200" dirty="0" smtClean="0">
                <a:solidFill>
                  <a:schemeClr val="tx1"/>
                </a:solidFill>
                <a:effectLst/>
                <a:latin typeface="+mn-lt"/>
                <a:ea typeface="+mn-ea"/>
                <a:cs typeface="+mn-cs"/>
              </a:rPr>
              <a:t>.</a:t>
            </a:r>
          </a:p>
          <a:p>
            <a:pPr lvl="0"/>
            <a:endParaRPr lang="en-US" sz="1200" b="1" dirty="0" smtClean="0"/>
          </a:p>
          <a:p>
            <a:pPr lvl="0"/>
            <a:r>
              <a:rPr lang="en-US" sz="1200" b="1" dirty="0" smtClean="0"/>
              <a:t>Notes</a:t>
            </a:r>
          </a:p>
          <a:p>
            <a:pPr lvl="0"/>
            <a:r>
              <a:rPr lang="en-US" sz="1200" u="none" kern="1200" dirty="0" smtClean="0">
                <a:solidFill>
                  <a:schemeClr val="tx1"/>
                </a:solidFill>
                <a:effectLst/>
                <a:latin typeface="+mn-lt"/>
                <a:ea typeface="+mn-ea"/>
                <a:cs typeface="+mn-cs"/>
              </a:rPr>
              <a:t>Use the Notes pane for delivery notes or to provide additional details for the audience. You can see these notes in Presenter View during your presentation. </a:t>
            </a:r>
          </a:p>
          <a:p>
            <a:pPr lvl="0"/>
            <a:r>
              <a:rPr lang="en-US" sz="1200" dirty="0" smtClean="0"/>
              <a:t>Keep in mind the font size (important for accessibility, visibility, videotaping, and online production)</a:t>
            </a:r>
          </a:p>
          <a:p>
            <a:pPr lvl="0"/>
            <a:endParaRPr lang="en-US" sz="1200" dirty="0" smtClean="0"/>
          </a:p>
          <a:p>
            <a:pPr lvl="0">
              <a:buFontTx/>
              <a:buNone/>
            </a:pPr>
            <a:r>
              <a:rPr lang="en-US" sz="1200" b="1" dirty="0" smtClean="0"/>
              <a:t>Coordinated colors </a:t>
            </a:r>
          </a:p>
          <a:p>
            <a:pPr lvl="0">
              <a:buFontTx/>
              <a:buNone/>
            </a:pPr>
            <a:r>
              <a:rPr lang="en-US" sz="1200" dirty="0" smtClean="0"/>
              <a:t>Pay particular attention to the graphs, charts, and text boxes.</a:t>
            </a:r>
            <a:r>
              <a:rPr lang="en-US" sz="1200" baseline="0" dirty="0" smtClean="0"/>
              <a:t> </a:t>
            </a:r>
            <a:endParaRPr lang="en-US" sz="1200" dirty="0" smtClean="0"/>
          </a:p>
          <a:p>
            <a:pPr lvl="0"/>
            <a:r>
              <a:rPr lang="en-US" sz="1200" dirty="0" smtClean="0"/>
              <a:t>Consider that attendees will print in black and white or </a:t>
            </a:r>
            <a:r>
              <a:rPr lang="en-US" sz="1200" dirty="0" err="1" smtClean="0"/>
              <a:t>grayscale</a:t>
            </a:r>
            <a:r>
              <a:rPr lang="en-US" sz="1200" dirty="0" smtClean="0"/>
              <a:t>. Run a test print to make sure your colors work when printed in pure black and white and </a:t>
            </a:r>
            <a:r>
              <a:rPr lang="en-US" sz="1200" dirty="0" err="1" smtClean="0"/>
              <a:t>grayscale</a:t>
            </a:r>
            <a:r>
              <a:rPr lang="en-US" sz="1200" dirty="0" smtClean="0"/>
              <a:t>.</a:t>
            </a:r>
          </a:p>
          <a:p>
            <a:pPr lvl="0">
              <a:buFontTx/>
              <a:buNone/>
            </a:pPr>
            <a:endParaRPr lang="en-US" sz="1200" dirty="0" smtClean="0"/>
          </a:p>
          <a:p>
            <a:pPr lvl="0">
              <a:buFontTx/>
              <a:buNone/>
            </a:pPr>
            <a:r>
              <a:rPr lang="en-US" sz="1200" b="1" dirty="0" smtClean="0"/>
              <a:t>Graphics, tables, and graphs</a:t>
            </a:r>
          </a:p>
          <a:p>
            <a:pPr lvl="0"/>
            <a:r>
              <a:rPr lang="en-US" sz="1200" dirty="0" smtClean="0"/>
              <a:t>Keep it simple: If possible, use consistent, non-distracting styles and colors.</a:t>
            </a:r>
          </a:p>
          <a:p>
            <a:pPr lvl="0"/>
            <a:r>
              <a:rPr lang="en-US" sz="1200" dirty="0" smtClean="0"/>
              <a:t>Label all graphs and tables.</a:t>
            </a:r>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EC6EAC7D-5A89-47C2-8ABA-56C9C2DEF7A4}"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nSpc>
                <a:spcPct val="80000"/>
              </a:lnSpc>
            </a:pPr>
            <a:r>
              <a:rPr lang="en-US" dirty="0" smtClean="0"/>
              <a:t>Give a brief overview of the presentation.</a:t>
            </a:r>
            <a:r>
              <a:rPr lang="en-US" baseline="0" dirty="0" smtClean="0"/>
              <a:t> D</a:t>
            </a:r>
            <a:r>
              <a:rPr lang="en-US" dirty="0" smtClean="0"/>
              <a:t>escribe the major focus of the presentation and why it is important.</a:t>
            </a:r>
          </a:p>
          <a:p>
            <a:pPr>
              <a:lnSpc>
                <a:spcPct val="80000"/>
              </a:lnSpc>
            </a:pPr>
            <a:r>
              <a:rPr lang="en-US" dirty="0" smtClean="0"/>
              <a:t>Introduce each of the major topics.</a:t>
            </a:r>
          </a:p>
          <a:p>
            <a:r>
              <a:rPr lang="en-US" dirty="0" smtClean="0"/>
              <a:t>To provide a road map for the audience, you</a:t>
            </a:r>
            <a:r>
              <a:rPr lang="en-US" baseline="0" dirty="0" smtClean="0"/>
              <a:t> can </a:t>
            </a:r>
            <a:r>
              <a:rPr lang="en-US" dirty="0" smtClean="0"/>
              <a:t>repeat this Overview slide throughout the presentation, highlighting the particular topic you will discuss next.</a:t>
            </a:r>
          </a:p>
        </p:txBody>
      </p:sp>
      <p:sp>
        <p:nvSpPr>
          <p:cNvPr id="4" name="Slide Number Placeholder 3"/>
          <p:cNvSpPr>
            <a:spLocks noGrp="1"/>
          </p:cNvSpPr>
          <p:nvPr>
            <p:ph type="sldNum" sz="quarter" idx="10"/>
          </p:nvPr>
        </p:nvSpPr>
        <p:spPr/>
        <p:txBody>
          <a:bodyPr/>
          <a:lstStyle/>
          <a:p>
            <a:fld id="{EC6EAC7D-5A89-47C2-8ABA-56C9C2DEF7A4}" type="slidenum">
              <a:rPr lang="en-US" smtClean="0"/>
              <a:pPr/>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u="none" kern="1200" dirty="0" smtClean="0">
                <a:solidFill>
                  <a:schemeClr val="tx1"/>
                </a:solidFill>
                <a:effectLst/>
                <a:latin typeface="+mn-lt"/>
                <a:ea typeface="+mn-ea"/>
                <a:cs typeface="+mn-cs"/>
              </a:rPr>
              <a:t>This is another option for an overview using transitions to advance through several slides. </a:t>
            </a:r>
            <a:endParaRPr lang="en-US" u="none" dirty="0"/>
          </a:p>
        </p:txBody>
      </p:sp>
      <p:sp>
        <p:nvSpPr>
          <p:cNvPr id="4" name="Slide Number Placeholder 3"/>
          <p:cNvSpPr>
            <a:spLocks noGrp="1"/>
          </p:cNvSpPr>
          <p:nvPr>
            <p:ph type="sldNum" sz="quarter" idx="10"/>
          </p:nvPr>
        </p:nvSpPr>
        <p:spPr/>
        <p:txBody>
          <a:bodyPr/>
          <a:lstStyle/>
          <a:p>
            <a:fld id="{75693FD4-8F83-4EF7-AC3F-0DC0388986B0}" type="slidenum">
              <a:rPr lang="en-US" smtClean="0"/>
              <a:pPr/>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5693FD4-8F83-4EF7-AC3F-0DC0388986B0}" type="slidenum">
              <a:rPr lang="en-US" smtClean="0"/>
              <a:pPr/>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5693FD4-8F83-4EF7-AC3F-0DC0388986B0}" type="slidenum">
              <a:rPr lang="en-US" smtClean="0"/>
              <a:pPr/>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0" dirty="0" smtClean="0"/>
              <a:t>What</a:t>
            </a:r>
            <a:r>
              <a:rPr lang="en-US" b="0" baseline="0" dirty="0" smtClean="0"/>
              <a:t> will the audience be able to do after this training is complete?</a:t>
            </a:r>
            <a:r>
              <a:rPr lang="en-US" dirty="0" smtClean="0"/>
              <a:t> </a:t>
            </a:r>
            <a:r>
              <a:rPr lang="en-US" sz="1200" kern="1200" dirty="0" smtClean="0">
                <a:solidFill>
                  <a:schemeClr val="tx1"/>
                </a:solidFill>
                <a:effectLst/>
                <a:latin typeface="+mn-lt"/>
                <a:ea typeface="+mn-ea"/>
                <a:cs typeface="+mn-cs"/>
              </a:rPr>
              <a:t>Briefly describe each objective and how the audience will benefit from this presentation.</a:t>
            </a:r>
            <a:endParaRPr lang="en-US" dirty="0" smtClean="0"/>
          </a:p>
        </p:txBody>
      </p:sp>
      <p:sp>
        <p:nvSpPr>
          <p:cNvPr id="4" name="Slide Number Placeholder 3"/>
          <p:cNvSpPr>
            <a:spLocks noGrp="1"/>
          </p:cNvSpPr>
          <p:nvPr>
            <p:ph type="sldNum" sz="quarter" idx="10"/>
          </p:nvPr>
        </p:nvSpPr>
        <p:spPr/>
        <p:txBody>
          <a:bodyPr/>
          <a:lstStyle/>
          <a:p>
            <a:fld id="{EC6EAC7D-5A89-47C2-8ABA-56C9C2DEF7A4}" type="slidenum">
              <a:rPr lang="en-US" smtClean="0"/>
              <a:pPr/>
              <a:t>10</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Use a section header for each of the topics, so there is a clear transition to the audience. </a:t>
            </a:r>
          </a:p>
          <a:p>
            <a:endParaRPr lang="en-US" dirty="0"/>
          </a:p>
        </p:txBody>
      </p:sp>
      <p:sp>
        <p:nvSpPr>
          <p:cNvPr id="4" name="Slide Number Placeholder 3"/>
          <p:cNvSpPr>
            <a:spLocks noGrp="1"/>
          </p:cNvSpPr>
          <p:nvPr>
            <p:ph type="sldNum" sz="quarter" idx="10"/>
          </p:nvPr>
        </p:nvSpPr>
        <p:spPr/>
        <p:txBody>
          <a:bodyPr/>
          <a:lstStyle/>
          <a:p>
            <a:fld id="{75693FD4-8F83-4EF7-AC3F-0DC0388986B0}" type="slidenum">
              <a:rPr lang="en-US" smtClean="0"/>
              <a:pPr/>
              <a:t>11</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Add a case study or</a:t>
            </a:r>
            <a:r>
              <a:rPr lang="en-US" baseline="0" dirty="0" smtClean="0"/>
              <a:t> class simulation to encourage discussion and apply lessons. </a:t>
            </a:r>
            <a:endParaRPr lang="en-US" dirty="0"/>
          </a:p>
        </p:txBody>
      </p:sp>
      <p:sp>
        <p:nvSpPr>
          <p:cNvPr id="4" name="Slide Number Placeholder 3"/>
          <p:cNvSpPr>
            <a:spLocks noGrp="1"/>
          </p:cNvSpPr>
          <p:nvPr>
            <p:ph type="sldNum" sz="quarter" idx="10"/>
          </p:nvPr>
        </p:nvSpPr>
        <p:spPr/>
        <p:txBody>
          <a:bodyPr/>
          <a:lstStyle/>
          <a:p>
            <a:fld id="{75693FD4-8F83-4EF7-AC3F-0DC0388986B0}" type="slidenum">
              <a:rPr lang="en-US" smtClean="0"/>
              <a:pPr/>
              <a:t>13</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Summarize presentation content by restating the important points from the lessons.</a:t>
            </a:r>
          </a:p>
          <a:p>
            <a:r>
              <a:rPr lang="en-US" dirty="0" smtClean="0"/>
              <a:t>What do you want the audience to remember when they leave your </a:t>
            </a:r>
            <a:r>
              <a:rPr lang="en-US" smtClean="0"/>
              <a:t>presentation?</a:t>
            </a:r>
            <a:endParaRPr lang="en-US" dirty="0" smtClean="0"/>
          </a:p>
        </p:txBody>
      </p:sp>
      <p:sp>
        <p:nvSpPr>
          <p:cNvPr id="4" name="Slide Number Placeholder 3"/>
          <p:cNvSpPr>
            <a:spLocks noGrp="1"/>
          </p:cNvSpPr>
          <p:nvPr>
            <p:ph type="sldNum" sz="quarter" idx="10"/>
          </p:nvPr>
        </p:nvSpPr>
        <p:spPr/>
        <p:txBody>
          <a:bodyPr/>
          <a:lstStyle/>
          <a:p>
            <a:fld id="{EC6EAC7D-5A89-47C2-8ABA-56C9C2DEF7A4}" type="slidenum">
              <a:rPr lang="en-US" smtClean="0"/>
              <a:pPr/>
              <a:t>14</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3"/>
          <p:cNvSpPr>
            <a:spLocks noGrp="1" noChangeArrowheads="1"/>
          </p:cNvSpPr>
          <p:nvPr>
            <p:ph type="hdr" sz="quarter"/>
          </p:nvPr>
        </p:nvSpPr>
        <p:spPr>
          <a:noFill/>
        </p:spPr>
        <p:txBody>
          <a:bodyPr/>
          <a:lstStyle/>
          <a:p>
            <a:r>
              <a:rPr lang="en-US" dirty="0" smtClean="0"/>
              <a:t>Microsoft </a:t>
            </a:r>
            <a:r>
              <a:rPr lang="en-US" b="1" dirty="0" smtClean="0"/>
              <a:t>Engineering Excellence</a:t>
            </a:r>
            <a:endParaRPr lang="en-US" dirty="0" smtClean="0"/>
          </a:p>
        </p:txBody>
      </p:sp>
      <p:sp>
        <p:nvSpPr>
          <p:cNvPr id="40963" name="Rectangle 25"/>
          <p:cNvSpPr>
            <a:spLocks noGrp="1" noChangeArrowheads="1"/>
          </p:cNvSpPr>
          <p:nvPr>
            <p:ph type="ftr" sz="quarter" idx="4"/>
          </p:nvPr>
        </p:nvSpPr>
        <p:spPr>
          <a:noFill/>
        </p:spPr>
        <p:txBody>
          <a:bodyPr/>
          <a:lstStyle/>
          <a:p>
            <a:r>
              <a:rPr lang="en-US" dirty="0" smtClean="0"/>
              <a:t>Microsoft Confidential</a:t>
            </a:r>
          </a:p>
        </p:txBody>
      </p:sp>
      <p:sp>
        <p:nvSpPr>
          <p:cNvPr id="40964" name="Rectangle 26"/>
          <p:cNvSpPr>
            <a:spLocks noGrp="1" noChangeArrowheads="1"/>
          </p:cNvSpPr>
          <p:nvPr>
            <p:ph type="sldNum" sz="quarter" idx="5"/>
          </p:nvPr>
        </p:nvSpPr>
        <p:spPr>
          <a:noFill/>
        </p:spPr>
        <p:txBody>
          <a:bodyPr/>
          <a:lstStyle/>
          <a:p>
            <a:fld id="{85CEDE57-F8FE-4B43-B511-2E9F76624F74}" type="slidenum">
              <a:rPr lang="en-US" smtClean="0"/>
              <a:pPr/>
              <a:t>15</a:t>
            </a:fld>
            <a:endParaRPr lang="en-US" dirty="0" smtClean="0"/>
          </a:p>
        </p:txBody>
      </p:sp>
      <p:sp>
        <p:nvSpPr>
          <p:cNvPr id="40965" name="Rectangle 2"/>
          <p:cNvSpPr>
            <a:spLocks noGrp="1" noRot="1" noChangeAspect="1" noChangeArrowheads="1" noTextEdit="1"/>
          </p:cNvSpPr>
          <p:nvPr>
            <p:ph type="sldImg"/>
          </p:nvPr>
        </p:nvSpPr>
        <p:spPr>
          <a:xfrm>
            <a:off x="1157288" y="449263"/>
            <a:ext cx="4541837" cy="3408362"/>
          </a:xfrm>
          <a:ln/>
        </p:spPr>
      </p:sp>
      <p:sp>
        <p:nvSpPr>
          <p:cNvPr id="40966" name="Rectangle 3"/>
          <p:cNvSpPr>
            <a:spLocks noGrp="1" noChangeArrowheads="1"/>
          </p:cNvSpPr>
          <p:nvPr>
            <p:ph type="body" idx="1"/>
          </p:nvPr>
        </p:nvSpPr>
        <p:spPr>
          <a:xfrm>
            <a:off x="307492" y="4139472"/>
            <a:ext cx="6261652" cy="4593861"/>
          </a:xfrm>
          <a:noFill/>
          <a:ln/>
        </p:spPr>
        <p:txBody>
          <a:bodyPr/>
          <a:lstStyle/>
          <a:p>
            <a:pPr>
              <a:buFontTx/>
              <a:buNone/>
            </a:pPr>
            <a:endParaRPr lang="en-US" dirty="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3"/>
          <p:cNvSpPr>
            <a:spLocks noGrp="1" noChangeArrowheads="1"/>
          </p:cNvSpPr>
          <p:nvPr>
            <p:ph type="hdr" sz="quarter"/>
          </p:nvPr>
        </p:nvSpPr>
        <p:spPr>
          <a:noFill/>
        </p:spPr>
        <p:txBody>
          <a:bodyPr/>
          <a:lstStyle/>
          <a:p>
            <a:r>
              <a:rPr lang="en-US" dirty="0" smtClean="0"/>
              <a:t>Microsoft </a:t>
            </a:r>
            <a:r>
              <a:rPr lang="en-US" b="1" dirty="0" smtClean="0"/>
              <a:t>Engineering Excellence</a:t>
            </a:r>
            <a:endParaRPr lang="en-US" dirty="0" smtClean="0"/>
          </a:p>
        </p:txBody>
      </p:sp>
      <p:sp>
        <p:nvSpPr>
          <p:cNvPr id="41987" name="Rectangle 25"/>
          <p:cNvSpPr>
            <a:spLocks noGrp="1" noChangeArrowheads="1"/>
          </p:cNvSpPr>
          <p:nvPr>
            <p:ph type="ftr" sz="quarter" idx="4"/>
          </p:nvPr>
        </p:nvSpPr>
        <p:spPr>
          <a:noFill/>
        </p:spPr>
        <p:txBody>
          <a:bodyPr/>
          <a:lstStyle/>
          <a:p>
            <a:r>
              <a:rPr lang="en-US" dirty="0" smtClean="0"/>
              <a:t>Microsoft Confidential</a:t>
            </a:r>
          </a:p>
        </p:txBody>
      </p:sp>
      <p:sp>
        <p:nvSpPr>
          <p:cNvPr id="41988" name="Rectangle 26"/>
          <p:cNvSpPr>
            <a:spLocks noGrp="1" noChangeArrowheads="1"/>
          </p:cNvSpPr>
          <p:nvPr>
            <p:ph type="sldNum" sz="quarter" idx="5"/>
          </p:nvPr>
        </p:nvSpPr>
        <p:spPr>
          <a:noFill/>
        </p:spPr>
        <p:txBody>
          <a:bodyPr/>
          <a:lstStyle/>
          <a:p>
            <a:fld id="{B2B44A5F-6CE4-493C-A0D7-6834FF76660C}" type="slidenum">
              <a:rPr lang="en-US" smtClean="0"/>
              <a:pPr/>
              <a:t>26</a:t>
            </a:fld>
            <a:endParaRPr lang="en-US" dirty="0" smtClean="0"/>
          </a:p>
        </p:txBody>
      </p:sp>
      <p:sp>
        <p:nvSpPr>
          <p:cNvPr id="41989" name="Rectangle 2"/>
          <p:cNvSpPr>
            <a:spLocks noGrp="1" noRot="1" noChangeAspect="1" noChangeArrowheads="1" noTextEdit="1"/>
          </p:cNvSpPr>
          <p:nvPr>
            <p:ph type="sldImg"/>
          </p:nvPr>
        </p:nvSpPr>
        <p:spPr>
          <a:xfrm>
            <a:off x="1143000" y="450850"/>
            <a:ext cx="4572000" cy="3429000"/>
          </a:xfrm>
          <a:ln/>
        </p:spPr>
      </p:sp>
      <p:sp>
        <p:nvSpPr>
          <p:cNvPr id="41990" name="Rectangle 3"/>
          <p:cNvSpPr>
            <a:spLocks noGrp="1" noChangeArrowheads="1"/>
          </p:cNvSpPr>
          <p:nvPr>
            <p:ph type="body" idx="1"/>
          </p:nvPr>
        </p:nvSpPr>
        <p:spPr>
          <a:xfrm>
            <a:off x="307492" y="4130104"/>
            <a:ext cx="6261652" cy="4554823"/>
          </a:xfrm>
          <a:noFill/>
          <a:ln/>
        </p:spPr>
        <p:txBody>
          <a:bodyPr/>
          <a:lstStyle/>
          <a:p>
            <a:pPr>
              <a:buFontTx/>
              <a:buNone/>
            </a:pPr>
            <a:endParaRPr lang="en-US" dirty="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3"/>
          <p:cNvSpPr>
            <a:spLocks noGrp="1" noChangeArrowheads="1"/>
          </p:cNvSpPr>
          <p:nvPr>
            <p:ph type="hdr" sz="quarter"/>
          </p:nvPr>
        </p:nvSpPr>
        <p:spPr>
          <a:noFill/>
        </p:spPr>
        <p:txBody>
          <a:bodyPr/>
          <a:lstStyle/>
          <a:p>
            <a:r>
              <a:rPr lang="en-US" dirty="0" smtClean="0"/>
              <a:t>Microsoft </a:t>
            </a:r>
            <a:r>
              <a:rPr lang="en-US" b="1" dirty="0" smtClean="0"/>
              <a:t>Engineering Excellence</a:t>
            </a:r>
            <a:endParaRPr lang="en-US" dirty="0" smtClean="0"/>
          </a:p>
        </p:txBody>
      </p:sp>
      <p:sp>
        <p:nvSpPr>
          <p:cNvPr id="43011" name="Rectangle 25"/>
          <p:cNvSpPr>
            <a:spLocks noGrp="1" noChangeArrowheads="1"/>
          </p:cNvSpPr>
          <p:nvPr>
            <p:ph type="ftr" sz="quarter" idx="4"/>
          </p:nvPr>
        </p:nvSpPr>
        <p:spPr>
          <a:noFill/>
        </p:spPr>
        <p:txBody>
          <a:bodyPr/>
          <a:lstStyle/>
          <a:p>
            <a:r>
              <a:rPr lang="en-US" dirty="0" smtClean="0"/>
              <a:t>Microsoft Confidential</a:t>
            </a:r>
          </a:p>
        </p:txBody>
      </p:sp>
      <p:sp>
        <p:nvSpPr>
          <p:cNvPr id="43012" name="Rectangle 26"/>
          <p:cNvSpPr>
            <a:spLocks noGrp="1" noChangeArrowheads="1"/>
          </p:cNvSpPr>
          <p:nvPr>
            <p:ph type="sldNum" sz="quarter" idx="5"/>
          </p:nvPr>
        </p:nvSpPr>
        <p:spPr>
          <a:noFill/>
        </p:spPr>
        <p:txBody>
          <a:bodyPr/>
          <a:lstStyle/>
          <a:p>
            <a:fld id="{B5FF76F4-FC11-42FE-9D94-04E3E6D16C06}" type="slidenum">
              <a:rPr lang="en-US" smtClean="0"/>
              <a:pPr/>
              <a:t>27</a:t>
            </a:fld>
            <a:endParaRPr lang="en-US" dirty="0" smtClean="0"/>
          </a:p>
        </p:txBody>
      </p:sp>
      <p:sp>
        <p:nvSpPr>
          <p:cNvPr id="43013" name="Rectangle 2"/>
          <p:cNvSpPr>
            <a:spLocks noGrp="1" noRot="1" noChangeAspect="1" noChangeArrowheads="1" noTextEdit="1"/>
          </p:cNvSpPr>
          <p:nvPr>
            <p:ph type="sldImg"/>
          </p:nvPr>
        </p:nvSpPr>
        <p:spPr>
          <a:xfrm>
            <a:off x="1143000" y="450850"/>
            <a:ext cx="4572000" cy="3429000"/>
          </a:xfrm>
          <a:ln/>
        </p:spPr>
      </p:sp>
      <p:sp>
        <p:nvSpPr>
          <p:cNvPr id="43014" name="Rectangle 3"/>
          <p:cNvSpPr>
            <a:spLocks noGrp="1" noChangeArrowheads="1"/>
          </p:cNvSpPr>
          <p:nvPr>
            <p:ph type="body" idx="1"/>
          </p:nvPr>
        </p:nvSpPr>
        <p:spPr>
          <a:xfrm>
            <a:off x="307492" y="4130103"/>
            <a:ext cx="6261652" cy="4603230"/>
          </a:xfrm>
          <a:noFill/>
          <a:ln/>
        </p:spPr>
        <p:txBody>
          <a:bodyPr/>
          <a:lstStyle/>
          <a:p>
            <a:r>
              <a:rPr lang="en-US" dirty="0" smtClean="0"/>
              <a:t>Is your presentation as crisp as possible? Consider moving extra content to the appendix.</a:t>
            </a:r>
          </a:p>
          <a:p>
            <a:r>
              <a:rPr lang="en-US" dirty="0" smtClean="0"/>
              <a:t>Use appendix slides to store content that you might want to refer to during the Question slide or that may be useful for attendees to investigate deeper in the future.</a:t>
            </a:r>
          </a:p>
          <a:p>
            <a:pPr>
              <a:buFontTx/>
              <a:buNone/>
            </a:pPr>
            <a:endParaRPr lang="en-US" dirty="0" smtClean="0"/>
          </a:p>
          <a:p>
            <a:endParaRPr lang="en-US" dirty="0" smtClean="0"/>
          </a:p>
          <a:p>
            <a:endParaRPr lang="en-US" dirty="0" smtClean="0"/>
          </a:p>
          <a:p>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e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3543" y="0"/>
            <a:ext cx="9100457" cy="6879771"/>
          </a:xfrm>
          <a:prstGeom prst="rect">
            <a:avLst/>
          </a:prstGeom>
        </p:spPr>
      </p:pic>
      <p:sp>
        <p:nvSpPr>
          <p:cNvPr id="2" name="Title 1"/>
          <p:cNvSpPr>
            <a:spLocks noGrp="1"/>
          </p:cNvSpPr>
          <p:nvPr>
            <p:ph type="ctrTitle" hasCustomPrompt="1"/>
          </p:nvPr>
        </p:nvSpPr>
        <p:spPr>
          <a:xfrm>
            <a:off x="2590800" y="2286000"/>
            <a:ext cx="6180224" cy="1470025"/>
          </a:xfrm>
        </p:spPr>
        <p:txBody>
          <a:bodyPr anchor="t"/>
          <a:lstStyle>
            <a:lvl1pPr algn="r">
              <a:defRPr b="1" cap="small" baseline="0">
                <a:solidFill>
                  <a:srgbClr val="003300"/>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3962400" y="4038600"/>
            <a:ext cx="4772528" cy="990600"/>
          </a:xfrm>
        </p:spPr>
        <p:txBody>
          <a:bodyPr>
            <a:normAutofit/>
          </a:bodyPr>
          <a:lstStyle>
            <a:lvl1pPr marL="0" indent="0" algn="r">
              <a:buNone/>
              <a:defRPr sz="2000" b="0">
                <a:solidFill>
                  <a:schemeClr val="tx1"/>
                </a:solidFill>
                <a:latin typeface="Georgia"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pic>
        <p:nvPicPr>
          <p:cNvPr id="7" name="Picture 6"/>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0" y="1251"/>
            <a:ext cx="3721618" cy="6858000"/>
          </a:xfrm>
          <a:prstGeom prst="rect">
            <a:avLst/>
          </a:prstGeom>
        </p:spPr>
      </p:pic>
      <p:sp>
        <p:nvSpPr>
          <p:cNvPr id="10" name="Picture Placeholder 9"/>
          <p:cNvSpPr>
            <a:spLocks noGrp="1"/>
          </p:cNvSpPr>
          <p:nvPr>
            <p:ph type="pic" sz="quarter" idx="13" hasCustomPrompt="1"/>
          </p:nvPr>
        </p:nvSpPr>
        <p:spPr>
          <a:xfrm>
            <a:off x="6858000" y="5105400"/>
            <a:ext cx="1828800" cy="990600"/>
          </a:xfrm>
        </p:spPr>
        <p:txBody>
          <a:bodyPr>
            <a:normAutofit/>
          </a:bodyPr>
          <a:lstStyle>
            <a:lvl1pPr marL="0" indent="0" algn="ctr">
              <a:buNone/>
              <a:defRPr sz="2000" baseline="0"/>
            </a:lvl1pPr>
          </a:lstStyle>
          <a:p>
            <a:r>
              <a:rPr lang="en-US" dirty="0" smtClean="0"/>
              <a:t>Company Logo</a:t>
            </a:r>
            <a:endParaRPr lang="en-US" dirty="0"/>
          </a:p>
        </p:txBody>
      </p:sp>
    </p:spTree>
  </p:cSld>
  <p:clrMapOvr>
    <a:masterClrMapping/>
  </p:clrMapOvr>
  <p:transition xmlns:p14="http://schemas.microsoft.com/office/powerpoint/2010/main" spd="slow">
    <p:wipe dir="d"/>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3543" y="0"/>
            <a:ext cx="9100457" cy="6879771"/>
          </a:xfrm>
          <a:prstGeom prst="rect">
            <a:avLst/>
          </a:prstGeom>
        </p:spPr>
      </p:pic>
      <p:pic>
        <p:nvPicPr>
          <p:cNvPr id="8" name="Picture 7"/>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rot="5400000">
            <a:off x="3161049" y="-3176815"/>
            <a:ext cx="2819400" cy="9173031"/>
          </a:xfrm>
          <a:prstGeom prst="rect">
            <a:avLst/>
          </a:prstGeom>
        </p:spPr>
      </p:pic>
      <p:sp>
        <p:nvSpPr>
          <p:cNvPr id="2" name="Title 1"/>
          <p:cNvSpPr>
            <a:spLocks noGrp="1"/>
          </p:cNvSpPr>
          <p:nvPr>
            <p:ph type="title" hasCustomPrompt="1"/>
          </p:nvPr>
        </p:nvSpPr>
        <p:spPr>
          <a:xfrm>
            <a:off x="4572000" y="3048000"/>
            <a:ext cx="4343400" cy="1362075"/>
          </a:xfrm>
        </p:spPr>
        <p:txBody>
          <a:bodyPr anchor="b" anchorCtr="0"/>
          <a:lstStyle>
            <a:lvl1pPr algn="l">
              <a:defRPr sz="4000" b="1" cap="small" baseline="0">
                <a:solidFill>
                  <a:srgbClr val="003300"/>
                </a:solidFill>
              </a:defRPr>
            </a:lvl1pPr>
          </a:lstStyle>
          <a:p>
            <a:r>
              <a:rPr lang="en-US" dirty="0" smtClean="0"/>
              <a:t>Click to edit master title style</a:t>
            </a:r>
            <a:endParaRPr lang="en-US" dirty="0"/>
          </a:p>
        </p:txBody>
      </p:sp>
      <p:sp>
        <p:nvSpPr>
          <p:cNvPr id="4" name="Date Placeholder 3"/>
          <p:cNvSpPr>
            <a:spLocks noGrp="1"/>
          </p:cNvSpPr>
          <p:nvPr>
            <p:ph type="dt" sz="half" idx="10"/>
          </p:nvPr>
        </p:nvSpPr>
        <p:spPr/>
        <p:txBody>
          <a:bodyPr/>
          <a:lstStyle/>
          <a:p>
            <a:fld id="{757B281C-5159-4971-8228-52B9A72E9ED2}" type="datetimeFigureOut">
              <a:rPr lang="en-US" smtClean="0"/>
              <a:pPr/>
              <a:t>5/26/21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D6E5A2-EC83-451F-A719-9AC1370DD5CF}" type="slidenum">
              <a:rPr lang="en-US" smtClean="0"/>
              <a:pPr/>
              <a:t>‹#›</a:t>
            </a:fld>
            <a:endParaRPr lang="en-US" dirty="0"/>
          </a:p>
        </p:txBody>
      </p:sp>
      <p:sp>
        <p:nvSpPr>
          <p:cNvPr id="10" name="Picture Placeholder 9"/>
          <p:cNvSpPr>
            <a:spLocks noGrp="1"/>
          </p:cNvSpPr>
          <p:nvPr>
            <p:ph type="pic" sz="quarter" idx="13" hasCustomPrompt="1"/>
          </p:nvPr>
        </p:nvSpPr>
        <p:spPr>
          <a:xfrm>
            <a:off x="6781800" y="5334000"/>
            <a:ext cx="2133600" cy="990600"/>
          </a:xfrm>
        </p:spPr>
        <p:txBody>
          <a:bodyPr>
            <a:normAutofit/>
          </a:bodyPr>
          <a:lstStyle>
            <a:lvl1pPr marL="0" indent="0" algn="ctr">
              <a:buNone/>
              <a:defRPr sz="1800"/>
            </a:lvl1pPr>
          </a:lstStyle>
          <a:p>
            <a:r>
              <a:rPr lang="en-US" dirty="0" smtClean="0"/>
              <a:t>Company Logo</a:t>
            </a:r>
            <a:endParaRPr lang="en-US" dirty="0"/>
          </a:p>
        </p:txBody>
      </p:sp>
    </p:spTree>
  </p:cSld>
  <p:clrMapOvr>
    <a:masterClrMapping/>
  </p:clrMapOvr>
  <p:transition xmlns:p14="http://schemas.microsoft.com/office/powerpoint/2010/main" spd="slow">
    <p:wipe dir="d"/>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62000" y="269632"/>
            <a:ext cx="8077200" cy="1143000"/>
          </a:xfrm>
        </p:spPr>
        <p:txBody>
          <a:bodyPr anchor="ctr" anchorCtr="0"/>
          <a:lstStyle>
            <a:lvl1pPr algn="l">
              <a:defRPr lang="en-US" dirty="0"/>
            </a:lvl1pPr>
          </a:lstStyle>
          <a:p>
            <a:r>
              <a:rPr lang="en-US" dirty="0" smtClean="0"/>
              <a:t>Click To Edit Master Title Style</a:t>
            </a:r>
            <a:endParaRPr lang="en-US" dirty="0"/>
          </a:p>
        </p:txBody>
      </p:sp>
      <p:sp>
        <p:nvSpPr>
          <p:cNvPr id="3" name="Content Placeholder 2"/>
          <p:cNvSpPr>
            <a:spLocks noGrp="1"/>
          </p:cNvSpPr>
          <p:nvPr>
            <p:ph idx="1"/>
          </p:nvPr>
        </p:nvSpPr>
        <p:spPr>
          <a:xfrm>
            <a:off x="762000" y="1596413"/>
            <a:ext cx="8077200" cy="4297363"/>
          </a:xfrm>
        </p:spPr>
        <p:txBody>
          <a:bodyPr>
            <a:normAutofit/>
          </a:bodyPr>
          <a:lstStyle>
            <a:lvl1pPr>
              <a:defRPr sz="3200">
                <a:latin typeface="+mn-lt"/>
              </a:defRPr>
            </a:lvl1pPr>
            <a:lvl2pPr>
              <a:defRPr sz="2800">
                <a:latin typeface="+mn-lt"/>
              </a:defRPr>
            </a:lvl2pPr>
            <a:lvl3pPr>
              <a:defRPr sz="2400">
                <a:latin typeface="+mn-lt"/>
              </a:defRPr>
            </a:lvl3pPr>
            <a:lvl4pPr>
              <a:defRPr sz="2400">
                <a:latin typeface="+mn-lt"/>
              </a:defRPr>
            </a:lvl4pPr>
            <a:lvl5pPr>
              <a:defRPr sz="2400">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57B281C-5159-4971-8228-52B9A72E9ED2}" type="datetimeFigureOut">
              <a:rPr lang="en-US" smtClean="0"/>
              <a:pPr/>
              <a:t>5/26/21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705600" y="6356350"/>
            <a:ext cx="2133600" cy="365125"/>
          </a:xfrm>
        </p:spPr>
        <p:txBody>
          <a:bodyPr/>
          <a:lstStyle/>
          <a:p>
            <a:fld id="{33D6E5A2-EC83-451F-A719-9AC1370DD5CF}" type="slidenum">
              <a:rPr lang="en-US" smtClean="0"/>
              <a:pPr/>
              <a:t>‹#›</a:t>
            </a:fld>
            <a:endParaRPr lang="en-US" dirty="0"/>
          </a:p>
        </p:txBody>
      </p:sp>
    </p:spTree>
  </p:cSld>
  <p:clrMapOvr>
    <a:masterClrMapping/>
  </p:clrMapOvr>
  <p:transition xmlns:p14="http://schemas.microsoft.com/office/powerpoint/2010/main" spd="slow">
    <p:wipe dir="d"/>
  </p:transition>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768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57B281C-5159-4971-8228-52B9A72E9ED2}" type="datetimeFigureOut">
              <a:rPr lang="en-US" smtClean="0"/>
              <a:pPr/>
              <a:t>5/26/21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xmlns:p14="http://schemas.microsoft.com/office/powerpoint/2010/main" spd="slow">
    <p:wipe dir="d"/>
  </p:transition>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858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58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8736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8736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57B281C-5159-4971-8228-52B9A72E9ED2}" type="datetimeFigureOut">
              <a:rPr lang="en-US" smtClean="0"/>
              <a:pPr/>
              <a:t>5/26/21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xmlns:p14="http://schemas.microsoft.com/office/powerpoint/2010/main" spd="slow">
    <p:wipe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036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858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57B281C-5159-4971-8228-52B9A72E9ED2}" type="datetimeFigureOut">
              <a:rPr lang="en-US" smtClean="0"/>
              <a:pPr/>
              <a:t>5/26/21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xmlns:p14="http://schemas.microsoft.com/office/powerpoint/2010/main" spd="slow">
    <p:wipe dir="d"/>
  </p:transition>
  <p:timing>
    <p:tnLst>
      <p:par>
        <p:cTn xmlns:p14="http://schemas.microsoft.com/office/powerpoint/2010/mai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57B281C-5159-4971-8228-52B9A72E9ED2}" type="datetimeFigureOut">
              <a:rPr lang="en-US" smtClean="0"/>
              <a:pPr/>
              <a:t>5/26/21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xmlns:p14="http://schemas.microsoft.com/office/powerpoint/2010/main" spd="slow">
    <p:wipe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57B281C-5159-4971-8228-52B9A72E9ED2}" type="datetimeFigureOut">
              <a:rPr lang="en-US" smtClean="0"/>
              <a:pPr/>
              <a:t>5/26/21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xmlns:p14="http://schemas.microsoft.com/office/powerpoint/2010/main" spd="slow">
    <p:wipe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62000" y="274638"/>
            <a:ext cx="5867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57B281C-5159-4971-8228-52B9A72E9ED2}" type="datetimeFigureOut">
              <a:rPr lang="en-US" smtClean="0"/>
              <a:pPr/>
              <a:t>5/26/21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xmlns:p14="http://schemas.microsoft.com/office/powerpoint/2010/main" spd="slow">
    <p:wipe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57B281C-5159-4971-8228-52B9A72E9ED2}" type="datetimeFigureOut">
              <a:rPr lang="en-US" smtClean="0"/>
              <a:pPr/>
              <a:t>5/26/21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xmlns:p14="http://schemas.microsoft.com/office/powerpoint/2010/main" spd="slow">
    <p:wipe dir="d"/>
  </p:transition>
  <p:timing>
    <p:tnLst>
      <p:par>
        <p:cTn xmlns:p14="http://schemas.microsoft.com/office/powerpoint/2010/mai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B281C-5159-4971-8228-52B9A72E9ED2}" type="datetimeFigureOut">
              <a:rPr lang="en-US" smtClean="0"/>
              <a:pPr/>
              <a:t>5/26/21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xmlns:p14="http://schemas.microsoft.com/office/powerpoint/2010/main" spd="slow">
    <p:wipe dir="d"/>
  </p:transition>
  <p:timing>
    <p:tnLst>
      <p:par>
        <p:cTn xmlns:p14="http://schemas.microsoft.com/office/powerpoint/2010/mai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Background Only">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3543" y="0"/>
            <a:ext cx="9100457" cy="6879771"/>
          </a:xfrm>
          <a:prstGeom prst="rect">
            <a:avLst/>
          </a:prstGeom>
        </p:spPr>
      </p:pic>
      <p:sp>
        <p:nvSpPr>
          <p:cNvPr id="3" name="Date Placeholder 3"/>
          <p:cNvSpPr>
            <a:spLocks noGrp="1"/>
          </p:cNvSpPr>
          <p:nvPr>
            <p:ph type="dt" sz="half" idx="10"/>
          </p:nvPr>
        </p:nvSpPr>
        <p:spPr>
          <a:xfrm>
            <a:off x="762000" y="6356350"/>
            <a:ext cx="2133600" cy="365125"/>
          </a:xfrm>
        </p:spPr>
        <p:txBody>
          <a:bodyPr/>
          <a:lstStyle/>
          <a:p>
            <a:fld id="{757B281C-5159-4971-8228-52B9A72E9ED2}" type="datetimeFigureOut">
              <a:rPr lang="en-US" smtClean="0"/>
              <a:pPr/>
              <a:t>5/26/21</a:t>
            </a:fld>
            <a:endParaRPr lang="en-US" dirty="0"/>
          </a:p>
        </p:txBody>
      </p:sp>
      <p:sp>
        <p:nvSpPr>
          <p:cNvPr id="4" name="Footer Placeholder 4"/>
          <p:cNvSpPr>
            <a:spLocks noGrp="1"/>
          </p:cNvSpPr>
          <p:nvPr>
            <p:ph type="ftr" sz="quarter" idx="11"/>
          </p:nvPr>
        </p:nvSpPr>
        <p:spPr>
          <a:xfrm>
            <a:off x="3352800" y="6356350"/>
            <a:ext cx="2895600" cy="365125"/>
          </a:xfrm>
        </p:spPr>
        <p:txBody>
          <a:bodyPr/>
          <a:lstStyle/>
          <a:p>
            <a:endParaRPr lang="en-US" dirty="0"/>
          </a:p>
        </p:txBody>
      </p:sp>
      <p:sp>
        <p:nvSpPr>
          <p:cNvPr id="5" name="Slide Number Placeholder 5"/>
          <p:cNvSpPr>
            <a:spLocks noGrp="1"/>
          </p:cNvSpPr>
          <p:nvPr>
            <p:ph type="sldNum" sz="quarter" idx="12"/>
          </p:nvPr>
        </p:nvSpPr>
        <p:spPr>
          <a:xfrm>
            <a:off x="6705600" y="6356350"/>
            <a:ext cx="2133600" cy="365125"/>
          </a:xfrm>
        </p:spPr>
        <p:txBody>
          <a:bodyPr/>
          <a:lstStyle/>
          <a:p>
            <a:fld id="{33D6E5A2-EC83-451F-A719-9AC1370DD5CF}" type="slidenum">
              <a:rPr lang="en-US" smtClean="0"/>
              <a:pPr/>
              <a:t>‹#›</a:t>
            </a:fld>
            <a:endParaRPr lang="en-US" dirty="0"/>
          </a:p>
        </p:txBody>
      </p:sp>
    </p:spTree>
  </p:cSld>
  <p:clrMapOvr>
    <a:masterClrMapping/>
  </p:clrMapOvr>
  <p:transition xmlns:p14="http://schemas.microsoft.com/office/powerpoint/2010/main" spd="slow">
    <p:wipe dir="d"/>
  </p:transition>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eg"/><Relationship Id="rId15"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14" cstate="email">
            <a:extLst>
              <a:ext uri="{28A0092B-C50C-407E-A947-70E740481C1C}">
                <a14:useLocalDpi xmlns:a14="http://schemas.microsoft.com/office/drawing/2010/main"/>
              </a:ext>
            </a:extLst>
          </a:blip>
          <a:srcRect/>
          <a:stretch/>
        </p:blipFill>
        <p:spPr>
          <a:xfrm>
            <a:off x="43543" y="0"/>
            <a:ext cx="9100457" cy="6879771"/>
          </a:xfrm>
          <a:prstGeom prst="rect">
            <a:avLst/>
          </a:prstGeom>
        </p:spPr>
      </p:pic>
      <p:sp>
        <p:nvSpPr>
          <p:cNvPr id="2" name="Title Placeholder 1"/>
          <p:cNvSpPr>
            <a:spLocks noGrp="1"/>
          </p:cNvSpPr>
          <p:nvPr>
            <p:ph type="title"/>
          </p:nvPr>
        </p:nvSpPr>
        <p:spPr>
          <a:xfrm>
            <a:off x="762000" y="274638"/>
            <a:ext cx="8077200"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762000" y="1600200"/>
            <a:ext cx="80772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20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B281C-5159-4971-8228-52B9A72E9ED2}" type="datetimeFigureOut">
              <a:rPr lang="en-US" smtClean="0"/>
              <a:pPr/>
              <a:t>5/26/21</a:t>
            </a:fld>
            <a:endParaRPr lang="en-US" dirty="0"/>
          </a:p>
        </p:txBody>
      </p:sp>
      <p:sp>
        <p:nvSpPr>
          <p:cNvPr id="5" name="Footer Placeholder 4"/>
          <p:cNvSpPr>
            <a:spLocks noGrp="1"/>
          </p:cNvSpPr>
          <p:nvPr>
            <p:ph type="ftr" sz="quarter" idx="3"/>
          </p:nvPr>
        </p:nvSpPr>
        <p:spPr>
          <a:xfrm>
            <a:off x="33528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7056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D6E5A2-EC83-451F-A719-9AC1370DD5CF}" type="slidenum">
              <a:rPr lang="en-US" smtClean="0"/>
              <a:pPr/>
              <a:t>‹#›</a:t>
            </a:fld>
            <a:endParaRPr lang="en-US" dirty="0"/>
          </a:p>
        </p:txBody>
      </p:sp>
      <p:pic>
        <p:nvPicPr>
          <p:cNvPr id="8" name="Picture 7"/>
          <p:cNvPicPr>
            <a:picLocks noChangeAspect="1"/>
          </p:cNvPicPr>
          <p:nvPr/>
        </p:nvPicPr>
        <p:blipFill rotWithShape="1">
          <a:blip r:embed="rId15" cstate="email">
            <a:extLst>
              <a:ext uri="{28A0092B-C50C-407E-A947-70E740481C1C}">
                <a14:useLocalDpi xmlns:a14="http://schemas.microsoft.com/office/drawing/2010/main"/>
              </a:ext>
            </a:extLst>
          </a:blip>
          <a:srcRect/>
          <a:stretch/>
        </p:blipFill>
        <p:spPr>
          <a:xfrm>
            <a:off x="-152400" y="-109183"/>
            <a:ext cx="818707" cy="7083189"/>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1" r:id="rId2"/>
    <p:sldLayoutId id="2147483650" r:id="rId3"/>
    <p:sldLayoutId id="2147483652" r:id="rId4"/>
    <p:sldLayoutId id="2147483653" r:id="rId5"/>
    <p:sldLayoutId id="2147483656" r:id="rId6"/>
    <p:sldLayoutId id="2147483657" r:id="rId7"/>
    <p:sldLayoutId id="2147483658" r:id="rId8"/>
    <p:sldLayoutId id="2147483659" r:id="rId9"/>
    <p:sldLayoutId id="2147483654" r:id="rId10"/>
    <p:sldLayoutId id="2147483655" r:id="rId11"/>
    <p:sldLayoutId id="2147483663" r:id="rId12"/>
  </p:sldLayoutIdLst>
  <p:transition xmlns:p14="http://schemas.microsoft.com/office/powerpoint/2010/main" spd="slow">
    <p:wipe dir="d"/>
  </p:transition>
  <p:timing>
    <p:tnLst>
      <p:par>
        <p:cTn xmlns:p14="http://schemas.microsoft.com/office/powerpoint/2010/main" id="1" dur="indefinite" restart="never" nodeType="tmRoot"/>
      </p:par>
    </p:tnLst>
  </p:timing>
  <p:txStyles>
    <p:titleStyle>
      <a:lvl1pPr algn="l" defTabSz="914400" rtl="0" eaLnBrk="1" latinLnBrk="0" hangingPunct="1">
        <a:spcBef>
          <a:spcPct val="0"/>
        </a:spcBef>
        <a:buNone/>
        <a:defRPr lang="en-US" sz="4400" kern="1200" dirty="0" smtClean="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3.xml"/><Relationship Id="rId4" Type="http://schemas.openxmlformats.org/officeDocument/2006/relationships/slideLayout" Target="../slideLayouts/slideLayout1.xml"/><Relationship Id="rId5" Type="http://schemas.openxmlformats.org/officeDocument/2006/relationships/notesSlide" Target="../notesSlides/notesSlide1.xml"/><Relationship Id="rId1" Type="http://schemas.openxmlformats.org/officeDocument/2006/relationships/tags" Target="../tags/tag1.xml"/><Relationship Id="rId2" Type="http://schemas.openxmlformats.org/officeDocument/2006/relationships/tags" Target="../tags/tag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g"/></Relationships>
</file>

<file path=ppt/slides/_rels/slide4.xml.rels><?xml version="1.0" encoding="UTF-8" standalone="yes"?>
<Relationships xmlns="http://schemas.openxmlformats.org/package/2006/relationships"><Relationship Id="rId3" Type="http://schemas.openxmlformats.org/officeDocument/2006/relationships/tags" Target="../tags/tag6.xml"/><Relationship Id="rId4" Type="http://schemas.openxmlformats.org/officeDocument/2006/relationships/slideLayout" Target="../slideLayouts/slideLayout3.xml"/><Relationship Id="rId5" Type="http://schemas.openxmlformats.org/officeDocument/2006/relationships/notesSlide" Target="../notesSlides/notesSlide2.xml"/><Relationship Id="rId1" Type="http://schemas.openxmlformats.org/officeDocument/2006/relationships/tags" Target="../tags/tag4.xml"/><Relationship Id="rId2" Type="http://schemas.openxmlformats.org/officeDocument/2006/relationships/tags" Target="../tags/tag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1" Type="http://schemas.openxmlformats.org/officeDocument/2006/relationships/slideLayout" Target="../slideLayouts/slideLayout12.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tags" Target="../tags/tag9.xml"/><Relationship Id="rId4" Type="http://schemas.openxmlformats.org/officeDocument/2006/relationships/slideLayout" Target="../slideLayouts/slideLayout4.xml"/><Relationship Id="rId5" Type="http://schemas.openxmlformats.org/officeDocument/2006/relationships/notesSlide" Target="../notesSlides/notesSlide6.xml"/><Relationship Id="rId6" Type="http://schemas.openxmlformats.org/officeDocument/2006/relationships/image" Target="../media/image9.jpeg"/><Relationship Id="rId1" Type="http://schemas.openxmlformats.org/officeDocument/2006/relationships/tags" Target="../tags/tag7.xml"/><Relationship Id="rId2" Type="http://schemas.openxmlformats.org/officeDocument/2006/relationships/tags" Target="../tags/tag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tags" Target="../tags/tag12.xml"/><Relationship Id="rId4" Type="http://schemas.openxmlformats.org/officeDocument/2006/relationships/slideLayout" Target="../slideLayouts/slideLayout3.xml"/><Relationship Id="rId5" Type="http://schemas.openxmlformats.org/officeDocument/2006/relationships/notesSlide" Target="../notesSlides/notesSlide8.xml"/><Relationship Id="rId1" Type="http://schemas.openxmlformats.org/officeDocument/2006/relationships/tags" Target="../tags/tag10.xml"/><Relationship Id="rId2" Type="http://schemas.openxmlformats.org/officeDocument/2006/relationships/tags" Target="../tags/tag11.xml"/></Relationships>
</file>

<file path=ppt/slides/_rels/slide14.xml.rels><?xml version="1.0" encoding="UTF-8" standalone="yes"?>
<Relationships xmlns="http://schemas.openxmlformats.org/package/2006/relationships"><Relationship Id="rId3" Type="http://schemas.openxmlformats.org/officeDocument/2006/relationships/tags" Target="../tags/tag15.xml"/><Relationship Id="rId4" Type="http://schemas.openxmlformats.org/officeDocument/2006/relationships/slideLayout" Target="../slideLayouts/slideLayout3.xml"/><Relationship Id="rId5" Type="http://schemas.openxmlformats.org/officeDocument/2006/relationships/notesSlide" Target="../notesSlides/notesSlide9.xml"/><Relationship Id="rId1" Type="http://schemas.openxmlformats.org/officeDocument/2006/relationships/tags" Target="../tags/tag13.xml"/><Relationship Id="rId2" Type="http://schemas.openxmlformats.org/officeDocument/2006/relationships/tags" Target="../tags/tag14.xml"/></Relationships>
</file>

<file path=ppt/slides/_rels/slide15.xml.rels><?xml version="1.0" encoding="UTF-8" standalone="yes"?>
<Relationships xmlns="http://schemas.openxmlformats.org/package/2006/relationships"><Relationship Id="rId3" Type="http://schemas.openxmlformats.org/officeDocument/2006/relationships/tags" Target="../tags/tag18.xml"/><Relationship Id="rId4" Type="http://schemas.openxmlformats.org/officeDocument/2006/relationships/slideLayout" Target="../slideLayouts/slideLayout3.xml"/><Relationship Id="rId5" Type="http://schemas.openxmlformats.org/officeDocument/2006/relationships/notesSlide" Target="../notesSlides/notesSlide10.xml"/><Relationship Id="rId1" Type="http://schemas.openxmlformats.org/officeDocument/2006/relationships/tags" Target="../tags/tag16.xml"/><Relationship Id="rId2" Type="http://schemas.openxmlformats.org/officeDocument/2006/relationships/tags" Target="../tags/tag1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11.xml"/><Relationship Id="rId1" Type="http://schemas.openxmlformats.org/officeDocument/2006/relationships/tags" Target="../tags/tag19.xml"/><Relationship Id="rId2" Type="http://schemas.openxmlformats.org/officeDocument/2006/relationships/tags" Target="../tags/tag20.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12.xml"/><Relationship Id="rId5" Type="http://schemas.openxmlformats.org/officeDocument/2006/relationships/image" Target="../media/image10.png"/><Relationship Id="rId1" Type="http://schemas.openxmlformats.org/officeDocument/2006/relationships/tags" Target="../tags/tag21.xml"/><Relationship Id="rId2" Type="http://schemas.openxmlformats.org/officeDocument/2006/relationships/tags" Target="../tags/tag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custDataLst>
              <p:tags r:id="rId2"/>
            </p:custDataLst>
          </p:nvPr>
        </p:nvSpPr>
        <p:spPr/>
        <p:txBody>
          <a:bodyPr>
            <a:normAutofit/>
          </a:bodyPr>
          <a:lstStyle/>
          <a:p>
            <a:r>
              <a:rPr lang="en-US" dirty="0"/>
              <a:t>PERJANJIAN TIDAK BERNAMA</a:t>
            </a:r>
          </a:p>
        </p:txBody>
      </p:sp>
      <p:sp>
        <p:nvSpPr>
          <p:cNvPr id="3" name="Subtitle 2"/>
          <p:cNvSpPr>
            <a:spLocks noGrp="1"/>
          </p:cNvSpPr>
          <p:nvPr>
            <p:ph type="subTitle" idx="1"/>
            <p:custDataLst>
              <p:tags r:id="rId3"/>
            </p:custDataLst>
          </p:nvPr>
        </p:nvSpPr>
        <p:spPr/>
        <p:txBody>
          <a:bodyPr>
            <a:normAutofit/>
          </a:bodyPr>
          <a:lstStyle/>
          <a:p>
            <a:r>
              <a:rPr lang="en-US" sz="2400" dirty="0"/>
              <a:t>DIBERIKAN DLM MABER PENGWIL DIY 27 MEI 2021</a:t>
            </a:r>
          </a:p>
          <a:p>
            <a:endParaRPr lang="en-US" sz="2400" dirty="0">
              <a:latin typeface="+mn-lt"/>
            </a:endParaRPr>
          </a:p>
        </p:txBody>
      </p:sp>
    </p:spTree>
    <p:custDataLst>
      <p:tags r:id="rId1"/>
    </p:custDataLst>
  </p:cSld>
  <p:clrMapOvr>
    <a:masterClrMapping/>
  </p:clrMapOvr>
  <p:transition xmlns:p14="http://schemas.microsoft.com/office/powerpoint/2010/main" spd="slow">
    <p:randomBar dir="vert"/>
  </p:transitio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43400" y="533400"/>
            <a:ext cx="4572000" cy="5943600"/>
          </a:xfrm>
        </p:spPr>
        <p:txBody>
          <a:bodyPr>
            <a:normAutofit fontScale="90000"/>
          </a:bodyPr>
          <a:lstStyle/>
          <a:p>
            <a:r>
              <a:rPr lang="en-US" sz="3200" dirty="0"/>
              <a:t>CURRICULUM </a:t>
            </a:r>
            <a:r>
              <a:rPr lang="en-US" sz="3200" dirty="0" smtClean="0"/>
              <a:t>VITAE</a:t>
            </a:r>
            <a:br>
              <a:rPr lang="en-US" sz="3200" dirty="0" smtClean="0"/>
            </a:br>
            <a:r>
              <a:rPr lang="en-US" sz="2700" b="0" dirty="0"/>
              <a:t>NAMA 	: IIN SUNY ATMADJA,SH,MH</a:t>
            </a:r>
            <a:br>
              <a:rPr lang="en-US" sz="2700" b="0" dirty="0"/>
            </a:br>
            <a:r>
              <a:rPr lang="en-US" sz="2700" b="0" dirty="0"/>
              <a:t>NOTARIS-PPAT KABUPATEN BANTUL  (1995-SKR)</a:t>
            </a:r>
            <a:br>
              <a:rPr lang="en-US" sz="2700" b="0" dirty="0"/>
            </a:br>
            <a:r>
              <a:rPr lang="en-US" sz="2700" b="0" dirty="0"/>
              <a:t>DOSEN TETAP  : </a:t>
            </a:r>
            <a:r>
              <a:rPr lang="en-US" sz="2700" b="0" dirty="0" smtClean="0"/>
              <a:t/>
            </a:r>
            <a:br>
              <a:rPr lang="en-US" sz="2700" b="0" dirty="0" smtClean="0"/>
            </a:br>
            <a:r>
              <a:rPr lang="en-US" sz="2700" b="0" dirty="0" smtClean="0"/>
              <a:t>FH </a:t>
            </a:r>
            <a:r>
              <a:rPr lang="en-US" sz="2700" b="0" dirty="0"/>
              <a:t>UNIVERSITAS COKROAMINOTO YOGYAKARTA (1983-SKR)</a:t>
            </a:r>
            <a:br>
              <a:rPr lang="en-US" sz="2700" b="0" dirty="0"/>
            </a:br>
            <a:r>
              <a:rPr lang="en-US" sz="2700" b="0" dirty="0"/>
              <a:t>DOSEN TIDAK TETAP :</a:t>
            </a:r>
            <a:br>
              <a:rPr lang="en-US" sz="2700" b="0" dirty="0"/>
            </a:br>
            <a:r>
              <a:rPr lang="en-US" sz="2700" b="0" dirty="0"/>
              <a:t>      - STIE WW ( 2003-2014)</a:t>
            </a:r>
            <a:br>
              <a:rPr lang="en-US" sz="2700" b="0" dirty="0"/>
            </a:br>
            <a:r>
              <a:rPr lang="en-US" sz="2700" b="0" dirty="0"/>
              <a:t>      - MKN FH UGM (2006-SKR)</a:t>
            </a:r>
            <a:br>
              <a:rPr lang="en-US" sz="2700" b="0" dirty="0"/>
            </a:br>
            <a:r>
              <a:rPr lang="en-US" sz="2700" b="0" dirty="0"/>
              <a:t>     -  PRODIKSUS PPAT STPN (2018-SKR)</a:t>
            </a:r>
            <a:br>
              <a:rPr lang="en-US" sz="2700" b="0" dirty="0"/>
            </a:br>
            <a:endParaRPr lang="en-US" sz="2700" b="0" dirty="0">
              <a:solidFill>
                <a:srgbClr val="FF0000"/>
              </a:solidFill>
            </a:endParaRPr>
          </a:p>
        </p:txBody>
      </p:sp>
      <p:pic>
        <p:nvPicPr>
          <p:cNvPr id="6" name="Picture Placeholder 5" descr="PHOTO-2020-08-22-14-18-56.jpg"/>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4762" r="4762"/>
          <a:stretch>
            <a:fillRect/>
          </a:stretch>
        </p:blipFill>
        <p:spPr>
          <a:xfrm>
            <a:off x="457200" y="3048000"/>
            <a:ext cx="2895600" cy="3200400"/>
          </a:xfrm>
        </p:spPr>
      </p:pic>
    </p:spTree>
    <p:extLst>
      <p:ext uri="{BB962C8B-B14F-4D97-AF65-F5344CB8AC3E}">
        <p14:creationId xmlns:p14="http://schemas.microsoft.com/office/powerpoint/2010/main" val="2207146790"/>
      </p:ext>
    </p:extLst>
  </p:cSld>
  <p:clrMapOvr>
    <a:masterClrMapping/>
  </p:clrMapOvr>
  <p:transition xmlns:p14="http://schemas.microsoft.com/office/powerpoint/2010/main" spd="slow">
    <p:cover/>
  </p:transitio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0" y="1219200"/>
            <a:ext cx="4343400" cy="5410200"/>
          </a:xfrm>
        </p:spPr>
        <p:txBody>
          <a:bodyPr>
            <a:normAutofit fontScale="90000"/>
          </a:bodyPr>
          <a:lstStyle/>
          <a:p>
            <a:pPr>
              <a:spcAft>
                <a:spcPts val="600"/>
              </a:spcAft>
            </a:pPr>
            <a:r>
              <a:rPr lang="en-US" sz="3200" dirty="0"/>
              <a:t>KEGIATAN DI </a:t>
            </a:r>
            <a:r>
              <a:rPr lang="en-US" sz="3200" dirty="0" smtClean="0"/>
              <a:t>PERKUMPUL</a:t>
            </a:r>
            <a:br>
              <a:rPr lang="en-US" sz="3200" dirty="0" smtClean="0"/>
            </a:br>
            <a:r>
              <a:rPr lang="en-US" sz="2000" b="0" dirty="0"/>
              <a:t>KETUA PENGDA KABUPATEN BANTUL - INI DAN IPPAT (2002-2015)</a:t>
            </a:r>
            <a:br>
              <a:rPr lang="en-US" sz="2000" b="0" dirty="0"/>
            </a:br>
            <a:r>
              <a:rPr lang="en-US" sz="2000" b="0" dirty="0"/>
              <a:t>WK KETUA PENGWIL DIY -  INI (2004-2016)</a:t>
            </a:r>
            <a:br>
              <a:rPr lang="en-US" sz="2000" b="0" dirty="0"/>
            </a:br>
            <a:r>
              <a:rPr lang="en-US" sz="2000" b="0" dirty="0"/>
              <a:t>WK KETUA PENGWIL DIY -  IPPAT (2006-2014)</a:t>
            </a:r>
            <a:br>
              <a:rPr lang="en-US" sz="2000" b="0" dirty="0"/>
            </a:br>
            <a:r>
              <a:rPr lang="en-US" sz="2000" b="0" dirty="0"/>
              <a:t>PENASEHAT PENGWIL DIY - IPPAT (2014-2019)</a:t>
            </a:r>
            <a:br>
              <a:rPr lang="en-US" sz="2000" b="0" dirty="0"/>
            </a:br>
            <a:r>
              <a:rPr lang="en-US" sz="2000" b="0" dirty="0"/>
              <a:t>WK KETUA PENGWIL DIY - IPPAT (2019-SKR)</a:t>
            </a:r>
            <a:br>
              <a:rPr lang="en-US" sz="2000" b="0" dirty="0"/>
            </a:br>
            <a:r>
              <a:rPr lang="en-US" sz="2000" b="0" dirty="0"/>
              <a:t>WK KETUA MPDN KAB BANTUL (2014-2017)</a:t>
            </a:r>
            <a:br>
              <a:rPr lang="en-US" sz="2000" b="0" dirty="0"/>
            </a:br>
            <a:r>
              <a:rPr lang="en-US" sz="2000" b="0" dirty="0"/>
              <a:t>KETUA MPDN KAB BANTUL ( 2017-2019)</a:t>
            </a:r>
            <a:br>
              <a:rPr lang="en-US" sz="2000" b="0" dirty="0"/>
            </a:br>
            <a:r>
              <a:rPr lang="en-US" sz="2000" b="0" dirty="0"/>
              <a:t>SEKR DKW DIY-INI ( 2016-2019)</a:t>
            </a:r>
            <a:br>
              <a:rPr lang="en-US" sz="2000" b="0" dirty="0"/>
            </a:br>
            <a:r>
              <a:rPr lang="en-US" sz="2000" b="0" dirty="0"/>
              <a:t>ANGGOTA DKW DIY-IN (2019-SKR)</a:t>
            </a:r>
            <a:br>
              <a:rPr lang="en-US" sz="2000" b="0" dirty="0"/>
            </a:br>
            <a:r>
              <a:rPr lang="en-US" sz="2000" b="0" dirty="0"/>
              <a:t>ANGGOTA MKNW DIY (2019-2022)</a:t>
            </a:r>
            <a:br>
              <a:rPr lang="en-US" sz="2000" b="0" dirty="0"/>
            </a:br>
            <a:r>
              <a:rPr lang="en-US" sz="2000" b="0" dirty="0"/>
              <a:t>ANGGOTA MPPW PPAT DIY ( 2019-2022)</a:t>
            </a:r>
            <a:br>
              <a:rPr lang="en-US" sz="2000" b="0" dirty="0"/>
            </a:br>
            <a:endParaRPr lang="en-US" sz="2000" b="0" dirty="0"/>
          </a:p>
        </p:txBody>
      </p:sp>
      <p:pic>
        <p:nvPicPr>
          <p:cNvPr id="4" name="Picture Placeholder 3" descr="PHOTO-2020-08-22-14-18-56.jpg"/>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2326" b="2326"/>
          <a:stretch>
            <a:fillRect/>
          </a:stretch>
        </p:blipFill>
        <p:spPr>
          <a:xfrm>
            <a:off x="457200" y="2971800"/>
            <a:ext cx="3276600" cy="3124200"/>
          </a:xfrm>
        </p:spPr>
      </p:pic>
    </p:spTree>
    <p:extLst>
      <p:ext uri="{BB962C8B-B14F-4D97-AF65-F5344CB8AC3E}">
        <p14:creationId xmlns:p14="http://schemas.microsoft.com/office/powerpoint/2010/main" val="1783071169"/>
      </p:ext>
    </p:extLst>
  </p:cSld>
  <p:clrMapOvr>
    <a:masterClrMapping/>
  </p:clrMapOvr>
  <p:transition xmlns:p14="http://schemas.microsoft.com/office/powerpoint/2010/main" spd="slow">
    <p:pull/>
  </p:transitio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normAutofit/>
          </a:bodyPr>
          <a:lstStyle/>
          <a:p>
            <a:r>
              <a:rPr lang="en-US" sz="3200" dirty="0"/>
              <a:t>PERJANJIAN TIDAK BERNAMA ( INNOMINAAT)</a:t>
            </a:r>
          </a:p>
        </p:txBody>
      </p:sp>
      <p:sp>
        <p:nvSpPr>
          <p:cNvPr id="5" name="Content Placeholder 4"/>
          <p:cNvSpPr>
            <a:spLocks noGrp="1"/>
          </p:cNvSpPr>
          <p:nvPr>
            <p:ph idx="1"/>
            <p:custDataLst>
              <p:tags r:id="rId3"/>
            </p:custDataLst>
          </p:nvPr>
        </p:nvSpPr>
        <p:spPr>
          <a:xfrm>
            <a:off x="762000" y="1596413"/>
            <a:ext cx="8077200" cy="4956787"/>
          </a:xfrm>
        </p:spPr>
        <p:txBody>
          <a:bodyPr>
            <a:normAutofit fontScale="92500" lnSpcReduction="10000"/>
          </a:bodyPr>
          <a:lstStyle/>
          <a:p>
            <a:pPr lvl="0" algn="just"/>
            <a:r>
              <a:rPr lang="en-US" dirty="0"/>
              <a:t>HUKUM PERJANJIAN INNOMINAAT (SPESIALIS) MERUPAKAN BAGIAN DARI HUKUM PERJANJIAN (GENERALIS) BERLAKU ASAS </a:t>
            </a:r>
            <a:r>
              <a:rPr lang="en-US" b="1" i="1" dirty="0"/>
              <a:t>LEX SPECIALIS DEROGAT LEX </a:t>
            </a:r>
            <a:r>
              <a:rPr lang="en-US" b="1" i="1" dirty="0" smtClean="0"/>
              <a:t>GENERALIS</a:t>
            </a:r>
          </a:p>
          <a:p>
            <a:pPr lvl="0" algn="just"/>
            <a:r>
              <a:rPr lang="en-US" dirty="0" smtClean="0"/>
              <a:t>ADALAH PERJANJIAN YG TIDAK DIATUR SECARA KHUSUS BAIK DLM </a:t>
            </a:r>
            <a:r>
              <a:rPr lang="en-US" dirty="0" err="1" smtClean="0"/>
              <a:t>KUHPerdata</a:t>
            </a:r>
            <a:r>
              <a:rPr lang="en-US" dirty="0" smtClean="0"/>
              <a:t> MAUPUN KUHD, PERJANJIAN INI LAHIR DAN TIMBUL SERTA BERKEMBANG DALAM MASYARAKAT ( KEBUTUHAN PEREKONOMIAN DAN BISNIS)</a:t>
            </a:r>
          </a:p>
          <a:p>
            <a:pPr lvl="0" algn="just"/>
            <a:r>
              <a:rPr lang="en-US" dirty="0" smtClean="0"/>
              <a:t>SEBAGAI KONSEKWENSI ADANYA ASAS KEBEBASAN BERKONTRAK</a:t>
            </a:r>
          </a:p>
        </p:txBody>
      </p:sp>
      <p:sp>
        <p:nvSpPr>
          <p:cNvPr id="3" name="TextBox 2"/>
          <p:cNvSpPr txBox="1"/>
          <p:nvPr/>
        </p:nvSpPr>
        <p:spPr>
          <a:xfrm>
            <a:off x="10053556" y="5208744"/>
            <a:ext cx="184666" cy="369332"/>
          </a:xfrm>
          <a:prstGeom prst="rect">
            <a:avLst/>
          </a:prstGeom>
          <a:noFill/>
        </p:spPr>
        <p:txBody>
          <a:bodyPr wrap="none" rtlCol="0">
            <a:spAutoFit/>
          </a:bodyPr>
          <a:lstStyle/>
          <a:p>
            <a:endParaRPr lang="en-US"/>
          </a:p>
        </p:txBody>
      </p:sp>
    </p:spTree>
    <p:custDataLst>
      <p:tags r:id="rId1"/>
    </p:custDataLst>
  </p:cSld>
  <p:clrMapOvr>
    <a:masterClrMapping/>
  </p:clrMapOvr>
  <p:transition xmlns:p14="http://schemas.microsoft.com/office/powerpoint/2010/main" spd="slow">
    <p:wipe dir="d"/>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 calcmode="lin" valueType="num">
                                      <p:cBhvr additive="base">
                                        <p:cTn id="13"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xEl>
                                              <p:pRg st="1" end="1"/>
                                            </p:txEl>
                                          </p:spTgt>
                                        </p:tgtEl>
                                        <p:attrNameLst>
                                          <p:attrName>style.visibility</p:attrName>
                                        </p:attrNameLst>
                                      </p:cBhvr>
                                      <p:to>
                                        <p:strVal val="visible"/>
                                      </p:to>
                                    </p:set>
                                    <p:anim calcmode="lin" valueType="num">
                                      <p:cBhvr additive="base">
                                        <p:cTn id="19"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xEl>
                                              <p:pRg st="2" end="2"/>
                                            </p:txEl>
                                          </p:spTgt>
                                        </p:tgtEl>
                                        <p:attrNameLst>
                                          <p:attrName>style.visibility</p:attrName>
                                        </p:attrNameLst>
                                      </p:cBhvr>
                                      <p:to>
                                        <p:strVal val="visible"/>
                                      </p:to>
                                    </p:set>
                                    <p:anim calcmode="lin" valueType="num">
                                      <p:cBhvr additive="base">
                                        <p:cTn id="25"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914400" y="609600"/>
            <a:ext cx="7467600" cy="5867400"/>
          </a:xfrm>
          <a:prstGeom prst="rect">
            <a:avLst/>
          </a:prstGeom>
          <a:noFill/>
        </p:spPr>
        <p:txBody>
          <a:bodyPr wrap="square" rtlCol="0">
            <a:normAutofit fontScale="92500" lnSpcReduction="20000"/>
          </a:bodyPr>
          <a:lstStyle/>
          <a:p>
            <a:r>
              <a:rPr lang="en-US" sz="3500" b="1" dirty="0" smtClean="0"/>
              <a:t>ASAS </a:t>
            </a:r>
            <a:r>
              <a:rPr lang="en-US" sz="3500" b="1" dirty="0"/>
              <a:t>PERJANJIAN INNOMINAAT </a:t>
            </a:r>
            <a:r>
              <a:rPr lang="en-US" sz="3500" b="1" dirty="0">
                <a:latin typeface="Wingdings"/>
                <a:ea typeface="Wingdings"/>
                <a:cs typeface="Wingdings"/>
                <a:sym typeface="Wingdings"/>
              </a:rPr>
              <a:t></a:t>
            </a:r>
            <a:r>
              <a:rPr lang="en-US" sz="3500" b="1" dirty="0">
                <a:sym typeface="Wingdings"/>
              </a:rPr>
              <a:t> </a:t>
            </a:r>
            <a:r>
              <a:rPr lang="en-US" sz="3500" b="1" dirty="0"/>
              <a:t>BUKU III </a:t>
            </a:r>
            <a:r>
              <a:rPr lang="en-US" sz="3500" b="1" dirty="0" err="1" smtClean="0"/>
              <a:t>KUHPerdata</a:t>
            </a:r>
            <a:endParaRPr lang="en-US" sz="3500" b="1" dirty="0" smtClean="0"/>
          </a:p>
          <a:p>
            <a:pPr marL="457200" indent="-457200">
              <a:buAutoNum type="alphaLcPeriod"/>
            </a:pPr>
            <a:r>
              <a:rPr lang="en-US" sz="3200" dirty="0" err="1"/>
              <a:t>Asas</a:t>
            </a:r>
            <a:r>
              <a:rPr lang="en-US" sz="3200" dirty="0"/>
              <a:t> </a:t>
            </a:r>
            <a:r>
              <a:rPr lang="en-US" sz="3200" dirty="0" err="1"/>
              <a:t>kebebasan</a:t>
            </a:r>
            <a:r>
              <a:rPr lang="en-US" sz="3200" dirty="0"/>
              <a:t> </a:t>
            </a:r>
            <a:r>
              <a:rPr lang="en-US" sz="3200" dirty="0" err="1"/>
              <a:t>berkontrak</a:t>
            </a:r>
            <a:r>
              <a:rPr lang="en-US" sz="3200" dirty="0"/>
              <a:t> (</a:t>
            </a:r>
            <a:r>
              <a:rPr lang="en-US" sz="3200" i="1" dirty="0"/>
              <a:t>freedom of contract</a:t>
            </a:r>
            <a:r>
              <a:rPr lang="en-US" sz="3200" dirty="0"/>
              <a:t>) </a:t>
            </a:r>
          </a:p>
          <a:p>
            <a:pPr marL="457200" indent="-457200">
              <a:buFontTx/>
              <a:buAutoNum type="alphaLcPeriod"/>
            </a:pPr>
            <a:r>
              <a:rPr lang="en-US" sz="3200" dirty="0" err="1"/>
              <a:t>Asas</a:t>
            </a:r>
            <a:r>
              <a:rPr lang="en-US" sz="3200" dirty="0"/>
              <a:t> </a:t>
            </a:r>
            <a:r>
              <a:rPr lang="en-US" sz="3200" dirty="0" err="1"/>
              <a:t>konsensualisme</a:t>
            </a:r>
            <a:r>
              <a:rPr lang="en-US" sz="3200" dirty="0"/>
              <a:t> (</a:t>
            </a:r>
            <a:r>
              <a:rPr lang="en-US" sz="3200" dirty="0" err="1"/>
              <a:t>persesuaian</a:t>
            </a:r>
            <a:r>
              <a:rPr lang="en-US" sz="3200" dirty="0"/>
              <a:t> </a:t>
            </a:r>
            <a:r>
              <a:rPr lang="en-US" sz="3200" dirty="0" err="1"/>
              <a:t>kehendak</a:t>
            </a:r>
            <a:r>
              <a:rPr lang="en-US" sz="3200" dirty="0"/>
              <a:t>)</a:t>
            </a:r>
            <a:br>
              <a:rPr lang="en-US" sz="3200" dirty="0"/>
            </a:br>
            <a:endParaRPr lang="en-US" sz="3200" dirty="0"/>
          </a:p>
          <a:p>
            <a:pPr marL="457200" indent="-457200">
              <a:buFontTx/>
              <a:buAutoNum type="alphaLcPeriod"/>
            </a:pPr>
            <a:r>
              <a:rPr lang="en-US" sz="3200" dirty="0" err="1"/>
              <a:t>Asas</a:t>
            </a:r>
            <a:r>
              <a:rPr lang="en-US" sz="3200" dirty="0"/>
              <a:t> </a:t>
            </a:r>
            <a:r>
              <a:rPr lang="en-US" sz="3200" dirty="0" err="1"/>
              <a:t>kepastian</a:t>
            </a:r>
            <a:r>
              <a:rPr lang="en-US" sz="3200" dirty="0"/>
              <a:t> </a:t>
            </a:r>
            <a:r>
              <a:rPr lang="en-US" sz="3200" dirty="0" err="1"/>
              <a:t>hukum</a:t>
            </a:r>
            <a:r>
              <a:rPr lang="en-US" sz="3200" dirty="0"/>
              <a:t> (</a:t>
            </a:r>
            <a:r>
              <a:rPr lang="en-US" sz="3200" i="1" dirty="0" err="1"/>
              <a:t>pacta</a:t>
            </a:r>
            <a:r>
              <a:rPr lang="en-US" sz="3200" i="1" dirty="0"/>
              <a:t> </a:t>
            </a:r>
            <a:r>
              <a:rPr lang="en-US" sz="3200" i="1" dirty="0" err="1"/>
              <a:t>sunt</a:t>
            </a:r>
            <a:r>
              <a:rPr lang="en-US" sz="3200" i="1" dirty="0"/>
              <a:t> </a:t>
            </a:r>
            <a:r>
              <a:rPr lang="en-US" sz="3200" i="1" dirty="0" err="1"/>
              <a:t>servanda</a:t>
            </a:r>
            <a:r>
              <a:rPr lang="en-US" sz="3200" dirty="0"/>
              <a:t>)</a:t>
            </a:r>
            <a:br>
              <a:rPr lang="en-US" sz="3200" dirty="0"/>
            </a:br>
            <a:endParaRPr lang="en-US" sz="3200" dirty="0"/>
          </a:p>
          <a:p>
            <a:pPr marL="457200" indent="-457200">
              <a:buFontTx/>
              <a:buAutoNum type="alphaLcPeriod"/>
            </a:pPr>
            <a:r>
              <a:rPr lang="en-US" sz="3200" dirty="0" err="1"/>
              <a:t>Asas</a:t>
            </a:r>
            <a:r>
              <a:rPr lang="en-US" sz="3200" dirty="0"/>
              <a:t> </a:t>
            </a:r>
            <a:r>
              <a:rPr lang="en-US" sz="3200" dirty="0" err="1"/>
              <a:t>iktikad</a:t>
            </a:r>
            <a:r>
              <a:rPr lang="en-US" sz="3200" dirty="0"/>
              <a:t> </a:t>
            </a:r>
            <a:r>
              <a:rPr lang="en-US" sz="3200" dirty="0" err="1"/>
              <a:t>baik</a:t>
            </a:r>
            <a:r>
              <a:rPr lang="en-US" sz="3200" dirty="0"/>
              <a:t> (</a:t>
            </a:r>
            <a:r>
              <a:rPr lang="en-US" sz="3200" i="1" dirty="0"/>
              <a:t>geode </a:t>
            </a:r>
            <a:r>
              <a:rPr lang="en-US" sz="3200" i="1" dirty="0" err="1"/>
              <a:t>trouw</a:t>
            </a:r>
            <a:r>
              <a:rPr lang="en-US" sz="3200" dirty="0"/>
              <a:t>)</a:t>
            </a:r>
            <a:br>
              <a:rPr lang="en-US" sz="3200" dirty="0"/>
            </a:br>
            <a:endParaRPr lang="en-US" sz="3200" dirty="0"/>
          </a:p>
          <a:p>
            <a:pPr marL="457200" indent="-457200">
              <a:buFontTx/>
              <a:buAutoNum type="alphaLcPeriod"/>
            </a:pPr>
            <a:r>
              <a:rPr lang="en-US" sz="3200" dirty="0" err="1"/>
              <a:t>Asas</a:t>
            </a:r>
            <a:r>
              <a:rPr lang="en-US" sz="3200" dirty="0"/>
              <a:t> </a:t>
            </a:r>
            <a:r>
              <a:rPr lang="en-US" sz="3200" dirty="0" err="1"/>
              <a:t>kepribadian</a:t>
            </a:r>
            <a:r>
              <a:rPr lang="en-US" sz="3200" dirty="0"/>
              <a:t> (</a:t>
            </a:r>
            <a:r>
              <a:rPr lang="en-US" sz="3200" dirty="0" err="1"/>
              <a:t>personalia</a:t>
            </a:r>
            <a:r>
              <a:rPr lang="en-US" sz="3200" dirty="0"/>
              <a:t>)</a:t>
            </a:r>
            <a:br>
              <a:rPr lang="en-US" sz="3200" dirty="0"/>
            </a:br>
            <a:endParaRPr lang="en-US" sz="3200" dirty="0"/>
          </a:p>
          <a:p>
            <a:endParaRPr lang="en-US" sz="3200" dirty="0"/>
          </a:p>
        </p:txBody>
      </p:sp>
      <p:pic>
        <p:nvPicPr>
          <p:cNvPr id="12" name="Picture 1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686800" y="153404"/>
            <a:ext cx="7649466" cy="16229596"/>
          </a:xfrm>
          <a:prstGeom prst="rect">
            <a:avLst/>
          </a:prstGeom>
        </p:spPr>
      </p:pic>
    </p:spTree>
  </p:cSld>
  <p:clrMapOvr>
    <a:masterClrMapping/>
  </p:clrMapOvr>
  <p:transition xmlns:p14="http://schemas.microsoft.com/office/powerpoint/2010/main" spd="slow">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362200" y="381000"/>
            <a:ext cx="6172200" cy="5791200"/>
          </a:xfrm>
          <a:prstGeom prst="rect">
            <a:avLst/>
          </a:prstGeom>
          <a:noFill/>
        </p:spPr>
        <p:txBody>
          <a:bodyPr wrap="square" rtlCol="0">
            <a:normAutofit lnSpcReduction="10000"/>
          </a:bodyPr>
          <a:lstStyle/>
          <a:p>
            <a:r>
              <a:rPr lang="en-US" sz="3200" dirty="0" smtClean="0"/>
              <a:t>DASAR HUKUM</a:t>
            </a:r>
          </a:p>
          <a:p>
            <a:pPr>
              <a:spcAft>
                <a:spcPts val="200"/>
              </a:spcAft>
              <a:buAutoNum type="arabicPeriod"/>
            </a:pPr>
            <a:r>
              <a:rPr lang="en-US" sz="3200" dirty="0" smtClean="0"/>
              <a:t> </a:t>
            </a:r>
            <a:r>
              <a:rPr lang="en-US" sz="2800" dirty="0" err="1" smtClean="0"/>
              <a:t>Pasal</a:t>
            </a:r>
            <a:r>
              <a:rPr lang="en-US" sz="2800" dirty="0" smtClean="0"/>
              <a:t> 1319 </a:t>
            </a:r>
            <a:r>
              <a:rPr lang="en-US" sz="2800" dirty="0" err="1" smtClean="0"/>
              <a:t>KUHPerdata</a:t>
            </a:r>
            <a:endParaRPr lang="en-US" sz="2800" dirty="0" smtClean="0"/>
          </a:p>
          <a:p>
            <a:pPr>
              <a:spcAft>
                <a:spcPts val="200"/>
              </a:spcAft>
            </a:pPr>
            <a:r>
              <a:rPr lang="en-US" sz="2800" dirty="0" err="1" smtClean="0"/>
              <a:t>Semua</a:t>
            </a:r>
            <a:r>
              <a:rPr lang="en-US" sz="2800" dirty="0" smtClean="0"/>
              <a:t> </a:t>
            </a:r>
            <a:r>
              <a:rPr lang="en-US" sz="2800" dirty="0" err="1" smtClean="0"/>
              <a:t>Perjanjian</a:t>
            </a:r>
            <a:r>
              <a:rPr lang="en-US" sz="2800" dirty="0" smtClean="0"/>
              <a:t> </a:t>
            </a:r>
            <a:r>
              <a:rPr lang="en-US" sz="2800" dirty="0" err="1" smtClean="0"/>
              <a:t>Baik</a:t>
            </a:r>
            <a:r>
              <a:rPr lang="en-US" sz="2800" dirty="0" smtClean="0"/>
              <a:t> </a:t>
            </a:r>
            <a:r>
              <a:rPr lang="en-US" sz="2800" dirty="0" err="1" smtClean="0"/>
              <a:t>yg</a:t>
            </a:r>
            <a:r>
              <a:rPr lang="en-US" sz="2800" dirty="0" smtClean="0"/>
              <a:t> </a:t>
            </a:r>
            <a:r>
              <a:rPr lang="en-US" sz="2800" dirty="0" err="1" smtClean="0"/>
              <a:t>mempunyai</a:t>
            </a:r>
            <a:r>
              <a:rPr lang="en-US" sz="2800" dirty="0" smtClean="0"/>
              <a:t> </a:t>
            </a:r>
            <a:r>
              <a:rPr lang="en-US" sz="2800" dirty="0" err="1" smtClean="0"/>
              <a:t>Nama</a:t>
            </a:r>
            <a:r>
              <a:rPr lang="en-US" sz="2800" dirty="0" smtClean="0"/>
              <a:t> </a:t>
            </a:r>
            <a:r>
              <a:rPr lang="en-US" sz="2800" dirty="0" err="1" smtClean="0"/>
              <a:t>Khusus</a:t>
            </a:r>
            <a:r>
              <a:rPr lang="en-US" sz="2800" dirty="0" smtClean="0"/>
              <a:t> </a:t>
            </a:r>
            <a:r>
              <a:rPr lang="en-US" sz="2800" dirty="0" err="1" smtClean="0"/>
              <a:t>Maupun</a:t>
            </a:r>
            <a:r>
              <a:rPr lang="en-US" sz="2800" dirty="0" smtClean="0"/>
              <a:t> </a:t>
            </a:r>
            <a:r>
              <a:rPr lang="en-US" sz="2800" dirty="0" err="1" smtClean="0"/>
              <a:t>Yg</a:t>
            </a:r>
            <a:r>
              <a:rPr lang="en-US" sz="2800" dirty="0" smtClean="0"/>
              <a:t> </a:t>
            </a:r>
            <a:r>
              <a:rPr lang="en-US" sz="2800" dirty="0" err="1" smtClean="0"/>
              <a:t>Tidak</a:t>
            </a:r>
            <a:r>
              <a:rPr lang="en-US" sz="2800" dirty="0" smtClean="0"/>
              <a:t> </a:t>
            </a:r>
            <a:r>
              <a:rPr lang="en-US" sz="2800" dirty="0" err="1" smtClean="0"/>
              <a:t>Dikenal</a:t>
            </a:r>
            <a:r>
              <a:rPr lang="en-US" sz="2800" dirty="0" smtClean="0"/>
              <a:t> dg </a:t>
            </a:r>
            <a:r>
              <a:rPr lang="en-US" sz="2800" dirty="0" err="1" smtClean="0"/>
              <a:t>suatu</a:t>
            </a:r>
            <a:r>
              <a:rPr lang="en-US" sz="2800" dirty="0" smtClean="0"/>
              <a:t> </a:t>
            </a:r>
            <a:r>
              <a:rPr lang="en-US" sz="2800" dirty="0" err="1" smtClean="0"/>
              <a:t>nama</a:t>
            </a:r>
            <a:r>
              <a:rPr lang="en-US" sz="2800" dirty="0" smtClean="0"/>
              <a:t> </a:t>
            </a:r>
            <a:r>
              <a:rPr lang="en-US" sz="2800" dirty="0" err="1" smtClean="0"/>
              <a:t>tertentu</a:t>
            </a:r>
            <a:r>
              <a:rPr lang="en-US" sz="2800" dirty="0" smtClean="0"/>
              <a:t> </a:t>
            </a:r>
            <a:r>
              <a:rPr lang="en-US" sz="2800" dirty="0" err="1" smtClean="0"/>
              <a:t>tunduk</a:t>
            </a:r>
            <a:r>
              <a:rPr lang="en-US" sz="2800" dirty="0" smtClean="0"/>
              <a:t> </a:t>
            </a:r>
            <a:r>
              <a:rPr lang="en-US" sz="2800" dirty="0" err="1" smtClean="0"/>
              <a:t>pada</a:t>
            </a:r>
            <a:r>
              <a:rPr lang="en-US" sz="2800" dirty="0" smtClean="0"/>
              <a:t> </a:t>
            </a:r>
            <a:r>
              <a:rPr lang="en-US" sz="2800" dirty="0" err="1" smtClean="0"/>
              <a:t>peraturan</a:t>
            </a:r>
            <a:r>
              <a:rPr lang="en-US" sz="2800" dirty="0" smtClean="0"/>
              <a:t> </a:t>
            </a:r>
            <a:r>
              <a:rPr lang="en-US" sz="2800" dirty="0" err="1" smtClean="0"/>
              <a:t>umum</a:t>
            </a:r>
            <a:r>
              <a:rPr lang="en-US" sz="2800" dirty="0" smtClean="0"/>
              <a:t> yang </a:t>
            </a:r>
            <a:r>
              <a:rPr lang="en-US" sz="2800" dirty="0" err="1" smtClean="0"/>
              <a:t>termuat</a:t>
            </a:r>
            <a:r>
              <a:rPr lang="en-US" sz="2800" dirty="0" smtClean="0"/>
              <a:t> </a:t>
            </a:r>
            <a:r>
              <a:rPr lang="en-US" sz="2800" dirty="0" err="1" smtClean="0"/>
              <a:t>dalam</a:t>
            </a:r>
            <a:r>
              <a:rPr lang="en-US" sz="2800" dirty="0" smtClean="0"/>
              <a:t> </a:t>
            </a:r>
            <a:r>
              <a:rPr lang="en-US" sz="2800" dirty="0" err="1" smtClean="0"/>
              <a:t>bab</a:t>
            </a:r>
            <a:r>
              <a:rPr lang="en-US" sz="2800" dirty="0" smtClean="0"/>
              <a:t> </a:t>
            </a:r>
            <a:r>
              <a:rPr lang="en-US" sz="2800" dirty="0" err="1" smtClean="0"/>
              <a:t>ini</a:t>
            </a:r>
            <a:r>
              <a:rPr lang="en-US" sz="2800" dirty="0" smtClean="0"/>
              <a:t> </a:t>
            </a:r>
            <a:r>
              <a:rPr lang="en-US" sz="2800" dirty="0" err="1" smtClean="0"/>
              <a:t>dan</a:t>
            </a:r>
            <a:r>
              <a:rPr lang="en-US" sz="2800" dirty="0" smtClean="0"/>
              <a:t> </a:t>
            </a:r>
            <a:r>
              <a:rPr lang="en-US" sz="2800" dirty="0" err="1" smtClean="0"/>
              <a:t>bab</a:t>
            </a:r>
            <a:r>
              <a:rPr lang="en-US" sz="2800" dirty="0" smtClean="0"/>
              <a:t> </a:t>
            </a:r>
            <a:r>
              <a:rPr lang="en-US" sz="2800" dirty="0" err="1" smtClean="0"/>
              <a:t>yg</a:t>
            </a:r>
            <a:r>
              <a:rPr lang="en-US" sz="2800" dirty="0" smtClean="0"/>
              <a:t> lain</a:t>
            </a:r>
          </a:p>
          <a:p>
            <a:pPr>
              <a:spcAft>
                <a:spcPts val="200"/>
              </a:spcAft>
            </a:pPr>
            <a:r>
              <a:rPr lang="en-US" sz="2800" dirty="0" smtClean="0"/>
              <a:t>2. </a:t>
            </a:r>
            <a:r>
              <a:rPr lang="en-US" sz="2800" dirty="0" err="1" smtClean="0"/>
              <a:t>Pasal</a:t>
            </a:r>
            <a:r>
              <a:rPr lang="en-US" sz="2800" dirty="0" smtClean="0"/>
              <a:t> 1338 </a:t>
            </a:r>
            <a:r>
              <a:rPr lang="en-US" sz="2800" dirty="0" err="1" smtClean="0"/>
              <a:t>ayat</a:t>
            </a:r>
            <a:r>
              <a:rPr lang="en-US" sz="2800" dirty="0" smtClean="0"/>
              <a:t> (1) </a:t>
            </a:r>
            <a:r>
              <a:rPr lang="en-US" sz="2800" dirty="0" err="1" smtClean="0"/>
              <a:t>KUHPerdata</a:t>
            </a:r>
            <a:endParaRPr lang="en-US" sz="2800" dirty="0" smtClean="0"/>
          </a:p>
          <a:p>
            <a:pPr>
              <a:spcAft>
                <a:spcPts val="200"/>
              </a:spcAft>
            </a:pPr>
            <a:r>
              <a:rPr lang="en-US" sz="2800" dirty="0" err="1" smtClean="0"/>
              <a:t>Semua</a:t>
            </a:r>
            <a:r>
              <a:rPr lang="en-US" sz="2800" dirty="0" smtClean="0"/>
              <a:t> </a:t>
            </a:r>
            <a:r>
              <a:rPr lang="en-US" sz="2800" dirty="0" err="1" smtClean="0"/>
              <a:t>Perjanjian</a:t>
            </a:r>
            <a:r>
              <a:rPr lang="en-US" sz="2800" dirty="0" smtClean="0"/>
              <a:t> yang </a:t>
            </a:r>
            <a:r>
              <a:rPr lang="en-US" sz="2800" dirty="0" err="1" smtClean="0"/>
              <a:t>dibuat</a:t>
            </a:r>
            <a:r>
              <a:rPr lang="en-US" sz="2800" dirty="0" smtClean="0"/>
              <a:t> </a:t>
            </a:r>
            <a:r>
              <a:rPr lang="en-US" sz="2800" dirty="0" err="1" smtClean="0"/>
              <a:t>secara</a:t>
            </a:r>
            <a:r>
              <a:rPr lang="en-US" sz="2800" dirty="0" smtClean="0"/>
              <a:t> </a:t>
            </a:r>
            <a:r>
              <a:rPr lang="en-US" sz="2800" dirty="0" err="1" smtClean="0"/>
              <a:t>sah</a:t>
            </a:r>
            <a:r>
              <a:rPr lang="en-US" sz="2800" dirty="0" smtClean="0"/>
              <a:t> </a:t>
            </a:r>
            <a:r>
              <a:rPr lang="en-US" sz="2800" dirty="0" err="1" smtClean="0"/>
              <a:t>berdasarkan</a:t>
            </a:r>
            <a:r>
              <a:rPr lang="en-US" sz="2800" dirty="0" smtClean="0"/>
              <a:t> </a:t>
            </a:r>
            <a:r>
              <a:rPr lang="en-US" sz="2800" dirty="0" err="1" smtClean="0"/>
              <a:t>persetujuan</a:t>
            </a:r>
            <a:r>
              <a:rPr lang="en-US" sz="2800" dirty="0" smtClean="0"/>
              <a:t> </a:t>
            </a:r>
            <a:r>
              <a:rPr lang="en-US" sz="2800" dirty="0" err="1" smtClean="0"/>
              <a:t>atau</a:t>
            </a:r>
            <a:r>
              <a:rPr lang="en-US" sz="2800" dirty="0" smtClean="0"/>
              <a:t> </a:t>
            </a:r>
            <a:r>
              <a:rPr lang="en-US" sz="2800" dirty="0" err="1" smtClean="0"/>
              <a:t>kesepakatan</a:t>
            </a:r>
            <a:r>
              <a:rPr lang="en-US" sz="2800" dirty="0" smtClean="0"/>
              <a:t> </a:t>
            </a:r>
            <a:r>
              <a:rPr lang="en-US" sz="2800" dirty="0" err="1" smtClean="0"/>
              <a:t>berlaku</a:t>
            </a:r>
            <a:r>
              <a:rPr lang="en-US" sz="2800" dirty="0" smtClean="0"/>
              <a:t> </a:t>
            </a:r>
            <a:r>
              <a:rPr lang="en-US" sz="2800" dirty="0" err="1" smtClean="0"/>
              <a:t>sebagai</a:t>
            </a:r>
            <a:r>
              <a:rPr lang="en-US" sz="2800" dirty="0" smtClean="0"/>
              <a:t> </a:t>
            </a:r>
            <a:r>
              <a:rPr lang="en-US" sz="2800" dirty="0" err="1" smtClean="0"/>
              <a:t>undang</a:t>
            </a:r>
            <a:r>
              <a:rPr lang="en-US" sz="2800" dirty="0" smtClean="0"/>
              <a:t> </a:t>
            </a:r>
            <a:r>
              <a:rPr lang="en-US" sz="2800" dirty="0" err="1" smtClean="0"/>
              <a:t>undang</a:t>
            </a:r>
            <a:r>
              <a:rPr lang="en-US" sz="2800" dirty="0" smtClean="0"/>
              <a:t> </a:t>
            </a:r>
            <a:r>
              <a:rPr lang="en-US" sz="2800" dirty="0" err="1" smtClean="0"/>
              <a:t>bagi</a:t>
            </a:r>
            <a:r>
              <a:rPr lang="en-US" sz="2800" dirty="0" smtClean="0"/>
              <a:t> </a:t>
            </a:r>
            <a:r>
              <a:rPr lang="en-US" sz="2800" dirty="0" err="1" smtClean="0"/>
              <a:t>para</a:t>
            </a:r>
            <a:r>
              <a:rPr lang="en-US" sz="2800" dirty="0" smtClean="0"/>
              <a:t> </a:t>
            </a:r>
            <a:r>
              <a:rPr lang="en-US" sz="2800" dirty="0" err="1" smtClean="0"/>
              <a:t>pihak</a:t>
            </a:r>
            <a:r>
              <a:rPr lang="en-US" sz="2800" dirty="0" smtClean="0"/>
              <a:t> </a:t>
            </a:r>
            <a:r>
              <a:rPr lang="en-US" sz="2800" dirty="0" err="1" smtClean="0"/>
              <a:t>yg</a:t>
            </a:r>
            <a:r>
              <a:rPr lang="en-US" sz="2800" dirty="0" smtClean="0"/>
              <a:t> </a:t>
            </a:r>
            <a:r>
              <a:rPr lang="en-US" sz="2800" dirty="0" err="1" smtClean="0"/>
              <a:t>membuatnya</a:t>
            </a:r>
            <a:r>
              <a:rPr lang="en-US" sz="2800" dirty="0" smtClean="0"/>
              <a:t> ( </a:t>
            </a:r>
            <a:r>
              <a:rPr lang="en-US" sz="2800" dirty="0" err="1" smtClean="0"/>
              <a:t>asas</a:t>
            </a:r>
            <a:r>
              <a:rPr lang="en-US" sz="2800" dirty="0" smtClean="0"/>
              <a:t> </a:t>
            </a:r>
            <a:r>
              <a:rPr lang="en-US" sz="2800" dirty="0" err="1" smtClean="0"/>
              <a:t>pacta</a:t>
            </a:r>
            <a:r>
              <a:rPr lang="en-US" sz="2800" dirty="0" smtClean="0"/>
              <a:t> </a:t>
            </a:r>
            <a:r>
              <a:rPr lang="en-US" sz="2800" dirty="0" err="1" smtClean="0"/>
              <a:t>sunt</a:t>
            </a:r>
            <a:r>
              <a:rPr lang="en-US" sz="2800" dirty="0" smtClean="0"/>
              <a:t> </a:t>
            </a:r>
            <a:r>
              <a:rPr lang="en-US" sz="2800" dirty="0" err="1" smtClean="0"/>
              <a:t>servanda</a:t>
            </a:r>
            <a:r>
              <a:rPr lang="en-US" sz="2800" dirty="0" smtClean="0"/>
              <a:t>)</a:t>
            </a:r>
          </a:p>
          <a:p>
            <a:pPr>
              <a:spcAft>
                <a:spcPts val="200"/>
              </a:spcAft>
            </a:pPr>
            <a:r>
              <a:rPr lang="en-US"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endParaRPr lang="en-US" sz="2800" dirty="0"/>
          </a:p>
        </p:txBody>
      </p:sp>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63332" y="-6858000"/>
            <a:ext cx="7765662" cy="16476125"/>
          </a:xfrm>
          <a:prstGeom prst="rect">
            <a:avLst/>
          </a:prstGeom>
        </p:spPr>
      </p:pic>
      <p:pic>
        <p:nvPicPr>
          <p:cNvPr id="13" name="Picture 12"/>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rot="20753331" flipH="1">
            <a:off x="-316180" y="3775286"/>
            <a:ext cx="2895600" cy="3390489"/>
          </a:xfrm>
          <a:prstGeom prst="rect">
            <a:avLst/>
          </a:prstGeom>
        </p:spPr>
      </p:pic>
    </p:spTree>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143001" y="381000"/>
            <a:ext cx="7848600" cy="6096000"/>
          </a:xfrm>
          <a:prstGeom prst="rect">
            <a:avLst/>
          </a:prstGeom>
          <a:noFill/>
        </p:spPr>
        <p:txBody>
          <a:bodyPr wrap="square" rtlCol="0">
            <a:normAutofit/>
          </a:bodyPr>
          <a:lstStyle/>
          <a:p>
            <a:r>
              <a:rPr lang="en-US" sz="4000" b="1" dirty="0"/>
              <a:t>DASAR HUKUM –TERUSAN…….</a:t>
            </a:r>
            <a:r>
              <a:rPr lang="en-US" sz="4000" b="1" dirty="0" smtClean="0"/>
              <a:t>.</a:t>
            </a:r>
          </a:p>
          <a:p>
            <a:r>
              <a:rPr lang="en-US" sz="3200" dirty="0"/>
              <a:t>3. . </a:t>
            </a:r>
            <a:r>
              <a:rPr lang="en-US" sz="3200" dirty="0" err="1"/>
              <a:t>Pasal</a:t>
            </a:r>
            <a:r>
              <a:rPr lang="en-US" sz="3200" dirty="0"/>
              <a:t> 1320 </a:t>
            </a:r>
            <a:r>
              <a:rPr lang="en-US" sz="3200" dirty="0" err="1"/>
              <a:t>KUHPerdata</a:t>
            </a:r>
            <a:endParaRPr lang="en-US" sz="3200" dirty="0"/>
          </a:p>
          <a:p>
            <a:r>
              <a:rPr lang="en-US" sz="3200" dirty="0"/>
              <a:t>    </a:t>
            </a:r>
            <a:r>
              <a:rPr lang="en-US" sz="3200" dirty="0" err="1"/>
              <a:t>Adanya</a:t>
            </a:r>
            <a:r>
              <a:rPr lang="en-US" sz="3200" dirty="0"/>
              <a:t> </a:t>
            </a:r>
            <a:r>
              <a:rPr lang="en-US" sz="3200" dirty="0" err="1"/>
              <a:t>Kesepakatan</a:t>
            </a:r>
            <a:r>
              <a:rPr lang="en-US" sz="3200" dirty="0"/>
              <a:t>, </a:t>
            </a:r>
            <a:r>
              <a:rPr lang="en-US" sz="3200" dirty="0" err="1"/>
              <a:t>Kecakapan</a:t>
            </a:r>
            <a:r>
              <a:rPr lang="en-US" sz="3200" dirty="0"/>
              <a:t>, </a:t>
            </a:r>
            <a:r>
              <a:rPr lang="en-US" sz="3200" dirty="0" err="1"/>
              <a:t>Obyek</a:t>
            </a:r>
            <a:r>
              <a:rPr lang="en-US" sz="3200" dirty="0"/>
              <a:t> </a:t>
            </a:r>
            <a:r>
              <a:rPr lang="en-US" sz="3200" dirty="0" err="1"/>
              <a:t>Tertentu</a:t>
            </a:r>
            <a:r>
              <a:rPr lang="en-US" sz="3200" dirty="0"/>
              <a:t>, </a:t>
            </a:r>
            <a:r>
              <a:rPr lang="en-US" sz="3200" dirty="0" err="1"/>
              <a:t>Sebab</a:t>
            </a:r>
            <a:r>
              <a:rPr lang="en-US" sz="3200" dirty="0"/>
              <a:t> </a:t>
            </a:r>
            <a:r>
              <a:rPr lang="en-US" sz="3200" dirty="0" err="1"/>
              <a:t>yg</a:t>
            </a:r>
            <a:r>
              <a:rPr lang="en-US" sz="3200" dirty="0"/>
              <a:t> Halal</a:t>
            </a:r>
          </a:p>
          <a:p>
            <a:r>
              <a:rPr lang="en-US" sz="3200" dirty="0" smtClean="0"/>
              <a:t>4</a:t>
            </a:r>
            <a:r>
              <a:rPr lang="en-US" sz="3200" dirty="0"/>
              <a:t>. . </a:t>
            </a:r>
            <a:r>
              <a:rPr lang="en-US" sz="3200" dirty="0" err="1"/>
              <a:t>Putusan</a:t>
            </a:r>
            <a:r>
              <a:rPr lang="en-US" sz="3200" dirty="0"/>
              <a:t> MA REG.131K/PDT/1987 </a:t>
            </a:r>
            <a:r>
              <a:rPr lang="en-US" sz="3200" dirty="0" err="1"/>
              <a:t>Tgl</a:t>
            </a:r>
            <a:r>
              <a:rPr lang="en-US" sz="3200" dirty="0"/>
              <a:t> 14 November 1988 . LEMBAGA – LEMBAGA BARU DALAM SISTEM HUKUM INDONESIA DIKARENAKAN DALAM PRAKTIK BANYAK DIPERGUNAKAN SEHARI-HARI DI INDONESIA MAKA PENGADILAN MENGAKUI KEABSAHANNYA</a:t>
            </a:r>
          </a:p>
        </p:txBody>
      </p:sp>
    </p:spTree>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3" presetClass="entr" presetSubtype="0" fill="hold" grpId="1"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
                                        <p:tgtEl>
                                          <p:spTgt spid="7"/>
                                        </p:tgtEl>
                                      </p:cBhvr>
                                    </p:animEffect>
                                    <p:anim calcmode="lin" valueType="num">
                                      <p:cBhvr>
                                        <p:cTn id="13" dur="400" fill="hold"/>
                                        <p:tgtEl>
                                          <p:spTgt spid="7"/>
                                        </p:tgtEl>
                                        <p:attrNameLst>
                                          <p:attrName>ppt_x</p:attrName>
                                        </p:attrNameLst>
                                      </p:cBhvr>
                                      <p:tavLst>
                                        <p:tav tm="0">
                                          <p:val>
                                            <p:strVal val="#ppt_x"/>
                                          </p:val>
                                        </p:tav>
                                        <p:tav tm="100000">
                                          <p:val>
                                            <p:strVal val="#ppt_x"/>
                                          </p:val>
                                        </p:tav>
                                      </p:tavLst>
                                    </p:anim>
                                    <p:anim calcmode="lin" valueType="num">
                                      <p:cBhvr>
                                        <p:cTn id="14" dur="400" fill="hold"/>
                                        <p:tgtEl>
                                          <p:spTgt spid="7"/>
                                        </p:tgtEl>
                                        <p:attrNameLst>
                                          <p:attrName>ppt_y</p:attrName>
                                        </p:attrNameLst>
                                      </p:cBhvr>
                                      <p:tavLst>
                                        <p:tav tm="0">
                                          <p:val>
                                            <p:strVal val="#ppt_y+0.31"/>
                                          </p:val>
                                        </p:tav>
                                        <p:tav tm="100000">
                                          <p:val>
                                            <p:strVal val="#ppt_y+0.31"/>
                                          </p:val>
                                        </p:tav>
                                      </p:tavLst>
                                    </p:anim>
                                    <p:anim calcmode="lin" valueType="num">
                                      <p:cBhvr>
                                        <p:cTn id="15" dur="600" decel="50000" fill="hold">
                                          <p:stCondLst>
                                            <p:cond delay="400"/>
                                          </p:stCondLst>
                                        </p:cTn>
                                        <p:tgtEl>
                                          <p:spTgt spid="7"/>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6" dur="600" decel="50000" fill="hold">
                                          <p:stCondLst>
                                            <p:cond delay="400"/>
                                          </p:stCondLst>
                                        </p:cTn>
                                        <p:tgtEl>
                                          <p:spTgt spid="7"/>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74638"/>
            <a:ext cx="8077200" cy="6354762"/>
          </a:xfrm>
        </p:spPr>
        <p:txBody>
          <a:bodyPr>
            <a:normAutofit fontScale="90000"/>
          </a:bodyPr>
          <a:lstStyle/>
          <a:p>
            <a:r>
              <a:rPr lang="en-US" sz="3200" b="1" dirty="0"/>
              <a:t>HUBUNGAN NOTARIS DG PERJANJIAN </a:t>
            </a:r>
            <a:r>
              <a:rPr lang="en-US" sz="3200" b="1" dirty="0" smtClean="0"/>
              <a:t>INNOMINNAT</a:t>
            </a:r>
            <a:r>
              <a:rPr lang="en-US" sz="3200" dirty="0" smtClean="0"/>
              <a:t/>
            </a:r>
            <a:br>
              <a:rPr lang="en-US" sz="3200" dirty="0" smtClean="0"/>
            </a:br>
            <a:r>
              <a:rPr lang="en-US" sz="3200" b="1" i="1" dirty="0" err="1"/>
              <a:t>Pasal</a:t>
            </a:r>
            <a:r>
              <a:rPr lang="en-US" sz="3200" b="1" i="1" dirty="0"/>
              <a:t> 15 </a:t>
            </a:r>
            <a:r>
              <a:rPr lang="en-US" sz="3200" b="1" i="1" dirty="0" err="1"/>
              <a:t>Ayat</a:t>
            </a:r>
            <a:r>
              <a:rPr lang="en-US" sz="3200" b="1" i="1" dirty="0"/>
              <a:t> (1) UUJNP</a:t>
            </a:r>
            <a:br>
              <a:rPr lang="en-US" sz="3200" b="1" i="1" dirty="0"/>
            </a:br>
            <a:r>
              <a:rPr lang="en-US" sz="3200" dirty="0" err="1"/>
              <a:t>Notaris</a:t>
            </a:r>
            <a:r>
              <a:rPr lang="en-US" sz="3200" dirty="0"/>
              <a:t> </a:t>
            </a:r>
            <a:r>
              <a:rPr lang="en-US" sz="3200" dirty="0" err="1"/>
              <a:t>berwenang</a:t>
            </a:r>
            <a:r>
              <a:rPr lang="en-US" sz="3200" dirty="0"/>
              <a:t> </a:t>
            </a:r>
            <a:r>
              <a:rPr lang="en-US" sz="3200" dirty="0" err="1"/>
              <a:t>membuat</a:t>
            </a:r>
            <a:r>
              <a:rPr lang="en-US" sz="3200" dirty="0"/>
              <a:t> </a:t>
            </a:r>
            <a:r>
              <a:rPr lang="en-US" sz="3200" dirty="0" err="1"/>
              <a:t>akta</a:t>
            </a:r>
            <a:r>
              <a:rPr lang="en-US" sz="3200" dirty="0"/>
              <a:t> </a:t>
            </a:r>
            <a:r>
              <a:rPr lang="en-US" sz="3200" dirty="0" err="1"/>
              <a:t>autentik</a:t>
            </a:r>
            <a:r>
              <a:rPr lang="en-US" sz="3200" dirty="0"/>
              <a:t> </a:t>
            </a:r>
            <a:r>
              <a:rPr lang="en-US" sz="3200" dirty="0" err="1"/>
              <a:t>mengenai</a:t>
            </a:r>
            <a:r>
              <a:rPr lang="en-US" sz="3200" dirty="0"/>
              <a:t> </a:t>
            </a:r>
            <a:r>
              <a:rPr lang="en-US" sz="3200" dirty="0" err="1"/>
              <a:t>semua</a:t>
            </a:r>
            <a:r>
              <a:rPr lang="en-US" sz="3200" dirty="0"/>
              <a:t> </a:t>
            </a:r>
            <a:r>
              <a:rPr lang="en-US" sz="3200" dirty="0" err="1"/>
              <a:t>perbuatan</a:t>
            </a:r>
            <a:r>
              <a:rPr lang="en-US" sz="3200" dirty="0"/>
              <a:t>, </a:t>
            </a:r>
            <a:r>
              <a:rPr lang="en-US" sz="3200" dirty="0" err="1"/>
              <a:t>perjanjian</a:t>
            </a:r>
            <a:r>
              <a:rPr lang="en-US" sz="3200" dirty="0"/>
              <a:t>, </a:t>
            </a:r>
            <a:r>
              <a:rPr lang="en-US" sz="3200" dirty="0" err="1"/>
              <a:t>dan</a:t>
            </a:r>
            <a:r>
              <a:rPr lang="en-US" sz="3200" dirty="0"/>
              <a:t> </a:t>
            </a:r>
            <a:r>
              <a:rPr lang="en-US" sz="3200" dirty="0" err="1"/>
              <a:t>penetapan</a:t>
            </a:r>
            <a:r>
              <a:rPr lang="en-US" sz="3200" dirty="0"/>
              <a:t> yang </a:t>
            </a:r>
            <a:r>
              <a:rPr lang="en-US" sz="3200" dirty="0" err="1"/>
              <a:t>diharuskan</a:t>
            </a:r>
            <a:r>
              <a:rPr lang="en-US" sz="3200" dirty="0"/>
              <a:t> </a:t>
            </a:r>
            <a:r>
              <a:rPr lang="en-US" sz="3200" dirty="0" err="1"/>
              <a:t>oleh</a:t>
            </a:r>
            <a:r>
              <a:rPr lang="en-US" sz="3200" dirty="0"/>
              <a:t> </a:t>
            </a:r>
            <a:r>
              <a:rPr lang="en-US" sz="3200" dirty="0" err="1"/>
              <a:t>peraturan</a:t>
            </a:r>
            <a:r>
              <a:rPr lang="en-US" sz="3200" dirty="0"/>
              <a:t> </a:t>
            </a:r>
            <a:r>
              <a:rPr lang="en-US" sz="3200" dirty="0" err="1"/>
              <a:t>perundang-undangan</a:t>
            </a:r>
            <a:r>
              <a:rPr lang="en-US" sz="3200" dirty="0"/>
              <a:t> </a:t>
            </a:r>
            <a:r>
              <a:rPr lang="en-US" sz="3200" dirty="0" err="1"/>
              <a:t>dan</a:t>
            </a:r>
            <a:r>
              <a:rPr lang="en-US" sz="3200" dirty="0"/>
              <a:t>/</a:t>
            </a:r>
            <a:r>
              <a:rPr lang="en-US" sz="3200" dirty="0" err="1"/>
              <a:t>atau</a:t>
            </a:r>
            <a:r>
              <a:rPr lang="en-US" sz="3200" dirty="0"/>
              <a:t> yang </a:t>
            </a:r>
            <a:r>
              <a:rPr lang="en-US" sz="3200" dirty="0" err="1"/>
              <a:t>dikehendaki</a:t>
            </a:r>
            <a:r>
              <a:rPr lang="en-US" sz="3200" dirty="0"/>
              <a:t> </a:t>
            </a:r>
            <a:r>
              <a:rPr lang="en-US" sz="3200" dirty="0" err="1"/>
              <a:t>oleh</a:t>
            </a:r>
            <a:r>
              <a:rPr lang="en-US" sz="3200" dirty="0"/>
              <a:t> yang </a:t>
            </a:r>
            <a:r>
              <a:rPr lang="en-US" sz="3200" dirty="0" err="1"/>
              <a:t>berkepentingan</a:t>
            </a:r>
            <a:r>
              <a:rPr lang="en-US" sz="3200" dirty="0"/>
              <a:t> </a:t>
            </a:r>
            <a:r>
              <a:rPr lang="en-US" sz="3200" dirty="0" err="1"/>
              <a:t>untuk</a:t>
            </a:r>
            <a:r>
              <a:rPr lang="en-US" sz="3200" dirty="0"/>
              <a:t> </a:t>
            </a:r>
            <a:r>
              <a:rPr lang="en-US" sz="3200" dirty="0" err="1"/>
              <a:t>dinyatakan</a:t>
            </a:r>
            <a:r>
              <a:rPr lang="en-US" sz="3200" dirty="0"/>
              <a:t> </a:t>
            </a:r>
            <a:r>
              <a:rPr lang="en-US" sz="3200" dirty="0" err="1"/>
              <a:t>dalam</a:t>
            </a:r>
            <a:r>
              <a:rPr lang="en-US" sz="3200" dirty="0"/>
              <a:t> </a:t>
            </a:r>
            <a:r>
              <a:rPr lang="en-US" sz="3200" dirty="0" err="1"/>
              <a:t>Akta</a:t>
            </a:r>
            <a:r>
              <a:rPr lang="en-US" sz="3200" dirty="0"/>
              <a:t> </a:t>
            </a:r>
            <a:r>
              <a:rPr lang="en-US" sz="3200" dirty="0" err="1"/>
              <a:t>autentik</a:t>
            </a:r>
            <a:r>
              <a:rPr lang="en-US" sz="3200" dirty="0"/>
              <a:t>, </a:t>
            </a:r>
            <a:r>
              <a:rPr lang="en-US" sz="3200" dirty="0" err="1"/>
              <a:t>menjamin</a:t>
            </a:r>
            <a:r>
              <a:rPr lang="en-US" sz="3200" dirty="0"/>
              <a:t> </a:t>
            </a:r>
            <a:r>
              <a:rPr lang="en-US" sz="3200" dirty="0" err="1"/>
              <a:t>kepastian</a:t>
            </a:r>
            <a:r>
              <a:rPr lang="en-US" sz="3200" dirty="0"/>
              <a:t> </a:t>
            </a:r>
            <a:r>
              <a:rPr lang="en-US" sz="3200" dirty="0" err="1"/>
              <a:t>tanggal</a:t>
            </a:r>
            <a:r>
              <a:rPr lang="en-US" sz="3200" dirty="0"/>
              <a:t> </a:t>
            </a:r>
            <a:r>
              <a:rPr lang="en-US" sz="3200" dirty="0" err="1"/>
              <a:t>pembuatan</a:t>
            </a:r>
            <a:r>
              <a:rPr lang="en-US" sz="3200" dirty="0"/>
              <a:t> </a:t>
            </a:r>
            <a:r>
              <a:rPr lang="en-US" sz="3200" dirty="0" err="1"/>
              <a:t>Akta</a:t>
            </a:r>
            <a:r>
              <a:rPr lang="en-US" sz="3200" dirty="0"/>
              <a:t>, </a:t>
            </a:r>
            <a:r>
              <a:rPr lang="en-US" sz="3200" dirty="0" err="1"/>
              <a:t>menyimpan</a:t>
            </a:r>
            <a:r>
              <a:rPr lang="en-US" sz="3200" dirty="0"/>
              <a:t> </a:t>
            </a:r>
            <a:r>
              <a:rPr lang="en-US" sz="3200" dirty="0" err="1"/>
              <a:t>Akta</a:t>
            </a:r>
            <a:r>
              <a:rPr lang="en-US" sz="3200" dirty="0"/>
              <a:t>, </a:t>
            </a:r>
            <a:r>
              <a:rPr lang="en-US" sz="3200" dirty="0" err="1"/>
              <a:t>memberikan</a:t>
            </a:r>
            <a:r>
              <a:rPr lang="en-US" sz="3200" dirty="0"/>
              <a:t> </a:t>
            </a:r>
            <a:r>
              <a:rPr lang="en-US" sz="3200" dirty="0" err="1"/>
              <a:t>grosse</a:t>
            </a:r>
            <a:r>
              <a:rPr lang="en-US" sz="3200" dirty="0"/>
              <a:t>, </a:t>
            </a:r>
            <a:r>
              <a:rPr lang="en-US" sz="3200" dirty="0" err="1"/>
              <a:t>salinan</a:t>
            </a:r>
            <a:r>
              <a:rPr lang="en-US" sz="3200" dirty="0"/>
              <a:t> </a:t>
            </a:r>
            <a:r>
              <a:rPr lang="en-US" sz="3200" dirty="0" err="1"/>
              <a:t>dan</a:t>
            </a:r>
            <a:r>
              <a:rPr lang="en-US" sz="3200" dirty="0"/>
              <a:t> </a:t>
            </a:r>
            <a:r>
              <a:rPr lang="en-US" sz="3200" dirty="0" err="1"/>
              <a:t>kutipan</a:t>
            </a:r>
            <a:r>
              <a:rPr lang="en-US" sz="3200" dirty="0"/>
              <a:t> </a:t>
            </a:r>
            <a:r>
              <a:rPr lang="en-US" sz="3200" dirty="0" err="1"/>
              <a:t>Akta</a:t>
            </a:r>
            <a:r>
              <a:rPr lang="en-US" sz="3200" dirty="0"/>
              <a:t>, </a:t>
            </a:r>
            <a:r>
              <a:rPr lang="en-US" sz="3200" dirty="0" err="1"/>
              <a:t>semuanya</a:t>
            </a:r>
            <a:r>
              <a:rPr lang="en-US" sz="3200" dirty="0"/>
              <a:t> </a:t>
            </a:r>
            <a:r>
              <a:rPr lang="en-US" sz="3200" dirty="0" err="1"/>
              <a:t>itu</a:t>
            </a:r>
            <a:r>
              <a:rPr lang="en-US" sz="3200" dirty="0"/>
              <a:t> </a:t>
            </a:r>
            <a:r>
              <a:rPr lang="en-US" sz="3200" dirty="0" err="1"/>
              <a:t>sepanjang</a:t>
            </a:r>
            <a:r>
              <a:rPr lang="en-US" sz="3200" dirty="0"/>
              <a:t> </a:t>
            </a:r>
            <a:r>
              <a:rPr lang="en-US" sz="3200" dirty="0" err="1"/>
              <a:t>pembuatan</a:t>
            </a:r>
            <a:r>
              <a:rPr lang="en-US" sz="3200" dirty="0"/>
              <a:t> </a:t>
            </a:r>
            <a:r>
              <a:rPr lang="en-US" sz="3200" dirty="0" err="1"/>
              <a:t>Akta</a:t>
            </a:r>
            <a:r>
              <a:rPr lang="en-US" sz="3200" dirty="0"/>
              <a:t> </a:t>
            </a:r>
            <a:r>
              <a:rPr lang="en-US" sz="3200" dirty="0" err="1"/>
              <a:t>itu</a:t>
            </a:r>
            <a:r>
              <a:rPr lang="en-US" sz="3200" dirty="0"/>
              <a:t> </a:t>
            </a:r>
            <a:r>
              <a:rPr lang="en-US" sz="3200" dirty="0" err="1"/>
              <a:t>tidak</a:t>
            </a:r>
            <a:r>
              <a:rPr lang="en-US" sz="3200" dirty="0"/>
              <a:t> </a:t>
            </a:r>
            <a:r>
              <a:rPr lang="en-US" sz="3200" dirty="0" err="1"/>
              <a:t>juga</a:t>
            </a:r>
            <a:r>
              <a:rPr lang="en-US" sz="3200" dirty="0"/>
              <a:t> </a:t>
            </a:r>
            <a:r>
              <a:rPr lang="en-US" sz="3200" dirty="0" err="1"/>
              <a:t>ditugaskan</a:t>
            </a:r>
            <a:r>
              <a:rPr lang="en-US" sz="3200" dirty="0"/>
              <a:t> </a:t>
            </a:r>
            <a:r>
              <a:rPr lang="en-US" sz="3200" dirty="0" err="1"/>
              <a:t>atau</a:t>
            </a:r>
            <a:r>
              <a:rPr lang="en-US" sz="3200" dirty="0"/>
              <a:t> </a:t>
            </a:r>
            <a:r>
              <a:rPr lang="en-US" sz="3200" dirty="0" err="1"/>
              <a:t>dikecualikan</a:t>
            </a:r>
            <a:r>
              <a:rPr lang="en-US" sz="3200" dirty="0"/>
              <a:t> </a:t>
            </a:r>
            <a:r>
              <a:rPr lang="en-US" sz="3200" dirty="0" err="1"/>
              <a:t>kepada</a:t>
            </a:r>
            <a:r>
              <a:rPr lang="en-US" sz="3200" dirty="0"/>
              <a:t> </a:t>
            </a:r>
            <a:r>
              <a:rPr lang="en-US" sz="3200" dirty="0" err="1"/>
              <a:t>pejabat</a:t>
            </a:r>
            <a:r>
              <a:rPr lang="en-US" sz="3200" dirty="0"/>
              <a:t> lain </a:t>
            </a:r>
            <a:r>
              <a:rPr lang="en-US" sz="3200" dirty="0" err="1"/>
              <a:t>atau</a:t>
            </a:r>
            <a:r>
              <a:rPr lang="en-US" sz="3200" dirty="0"/>
              <a:t> orang lain yang </a:t>
            </a:r>
            <a:r>
              <a:rPr lang="en-US" sz="3200" dirty="0" err="1"/>
              <a:t>ditetapkan</a:t>
            </a:r>
            <a:r>
              <a:rPr lang="en-US" sz="3200" dirty="0"/>
              <a:t> </a:t>
            </a:r>
            <a:r>
              <a:rPr lang="en-US" sz="3200" dirty="0" err="1"/>
              <a:t>oleh</a:t>
            </a:r>
            <a:r>
              <a:rPr lang="en-US" sz="3200" dirty="0"/>
              <a:t> </a:t>
            </a:r>
            <a:r>
              <a:rPr lang="en-US" sz="3200" dirty="0" err="1"/>
              <a:t>undang-undang</a:t>
            </a:r>
            <a:r>
              <a:rPr lang="en-US" sz="3200" dirty="0"/>
              <a:t>.</a:t>
            </a:r>
            <a:br>
              <a:rPr lang="en-US" sz="3200" dirty="0"/>
            </a:br>
            <a:endParaRPr lang="en-US" sz="3200" dirty="0"/>
          </a:p>
        </p:txBody>
      </p:sp>
    </p:spTree>
    <p:extLst>
      <p:ext uri="{BB962C8B-B14F-4D97-AF65-F5344CB8AC3E}">
        <p14:creationId xmlns:p14="http://schemas.microsoft.com/office/powerpoint/2010/main" val="1897906199"/>
      </p:ext>
    </p:extLst>
  </p:cSld>
  <p:clrMapOvr>
    <a:masterClrMapping/>
  </p:clrMapOvr>
  <p:transition xmlns:p14="http://schemas.microsoft.com/office/powerpoint/2010/main" spd="slow">
    <p:wipe dir="d"/>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74638"/>
            <a:ext cx="8077200" cy="6278562"/>
          </a:xfrm>
        </p:spPr>
        <p:txBody>
          <a:bodyPr>
            <a:normAutofit fontScale="90000"/>
          </a:bodyPr>
          <a:lstStyle/>
          <a:p>
            <a:pPr marL="0" indent="0"/>
            <a:r>
              <a:rPr lang="en-US" sz="3600" b="1" dirty="0"/>
              <a:t>HUBUNGAN NOTARIS DG PERJANJIAN INNOMINNAT-</a:t>
            </a:r>
            <a:r>
              <a:rPr lang="en-US" sz="3600" b="1" dirty="0" err="1" smtClean="0"/>
              <a:t>Lanjutan</a:t>
            </a:r>
            <a:r>
              <a:rPr lang="en-US" sz="3600" b="1" dirty="0" smtClean="0"/>
              <a:t/>
            </a:r>
            <a:br>
              <a:rPr lang="en-US" sz="3600" b="1" dirty="0" smtClean="0"/>
            </a:br>
            <a:r>
              <a:rPr lang="en-US" sz="3200" b="1" i="1" dirty="0" err="1"/>
              <a:t>Pasal</a:t>
            </a:r>
            <a:r>
              <a:rPr lang="en-US" sz="3200" b="1" i="1" dirty="0"/>
              <a:t> 1 </a:t>
            </a:r>
            <a:r>
              <a:rPr lang="en-US" sz="3200" b="1" i="1" dirty="0" err="1"/>
              <a:t>Angka</a:t>
            </a:r>
            <a:r>
              <a:rPr lang="en-US" sz="3200" b="1" i="1" dirty="0"/>
              <a:t> 1 </a:t>
            </a:r>
            <a:r>
              <a:rPr lang="en-US" sz="3200" b="1" i="1" dirty="0" err="1"/>
              <a:t>dan</a:t>
            </a:r>
            <a:r>
              <a:rPr lang="en-US" sz="3200" b="1" i="1" dirty="0"/>
              <a:t> 7 UUJNP</a:t>
            </a:r>
            <a:br>
              <a:rPr lang="en-US" sz="3200" b="1" i="1" dirty="0"/>
            </a:br>
            <a:r>
              <a:rPr lang="en-US" sz="3200" dirty="0"/>
              <a:t>- </a:t>
            </a:r>
            <a:r>
              <a:rPr lang="en-US" sz="3200" dirty="0" err="1"/>
              <a:t>Notaris</a:t>
            </a:r>
            <a:r>
              <a:rPr lang="en-US" sz="3200" dirty="0"/>
              <a:t> </a:t>
            </a:r>
            <a:r>
              <a:rPr lang="en-US" sz="3200" dirty="0" err="1"/>
              <a:t>adalah</a:t>
            </a:r>
            <a:r>
              <a:rPr lang="en-US" sz="3200" dirty="0"/>
              <a:t> </a:t>
            </a:r>
            <a:r>
              <a:rPr lang="en-US" sz="3200" dirty="0" err="1"/>
              <a:t>pejabat</a:t>
            </a:r>
            <a:r>
              <a:rPr lang="en-US" sz="3200" dirty="0"/>
              <a:t> </a:t>
            </a:r>
            <a:r>
              <a:rPr lang="en-US" sz="3200" dirty="0" err="1"/>
              <a:t>umum</a:t>
            </a:r>
            <a:r>
              <a:rPr lang="en-US" sz="3200" dirty="0"/>
              <a:t> yang </a:t>
            </a:r>
            <a:r>
              <a:rPr lang="en-US" sz="3200" dirty="0" err="1"/>
              <a:t>berwenang</a:t>
            </a:r>
            <a:r>
              <a:rPr lang="en-US" sz="3200" dirty="0"/>
              <a:t> </a:t>
            </a:r>
            <a:r>
              <a:rPr lang="en-US" sz="3200" dirty="0" err="1"/>
              <a:t>untuk</a:t>
            </a:r>
            <a:r>
              <a:rPr lang="en-US" sz="3200" dirty="0"/>
              <a:t> </a:t>
            </a:r>
            <a:r>
              <a:rPr lang="en-US" sz="3200" dirty="0" err="1"/>
              <a:t>membuat</a:t>
            </a:r>
            <a:r>
              <a:rPr lang="en-US" sz="3200" dirty="0"/>
              <a:t> </a:t>
            </a:r>
            <a:r>
              <a:rPr lang="en-US" sz="3200" dirty="0" err="1"/>
              <a:t>akta</a:t>
            </a:r>
            <a:r>
              <a:rPr lang="en-US" sz="3200" dirty="0"/>
              <a:t> </a:t>
            </a:r>
            <a:r>
              <a:rPr lang="en-US" sz="3200" dirty="0" err="1"/>
              <a:t>autentik</a:t>
            </a:r>
            <a:r>
              <a:rPr lang="en-US" sz="3200" dirty="0"/>
              <a:t> </a:t>
            </a:r>
            <a:r>
              <a:rPr lang="en-US" sz="3200" dirty="0" err="1"/>
              <a:t>dan</a:t>
            </a:r>
            <a:r>
              <a:rPr lang="en-US" sz="3200" dirty="0"/>
              <a:t> </a:t>
            </a:r>
            <a:r>
              <a:rPr lang="en-US" sz="3200" dirty="0" err="1"/>
              <a:t>memiliki</a:t>
            </a:r>
            <a:r>
              <a:rPr lang="en-US" sz="3200" dirty="0"/>
              <a:t> </a:t>
            </a:r>
            <a:r>
              <a:rPr lang="en-US" sz="3200" dirty="0" err="1"/>
              <a:t>kewenangan</a:t>
            </a:r>
            <a:r>
              <a:rPr lang="en-US" sz="3200" dirty="0"/>
              <a:t> </a:t>
            </a:r>
            <a:r>
              <a:rPr lang="en-US" sz="3200" dirty="0" err="1"/>
              <a:t>lainnya</a:t>
            </a:r>
            <a:r>
              <a:rPr lang="en-US" sz="3200" dirty="0"/>
              <a:t> </a:t>
            </a:r>
            <a:r>
              <a:rPr lang="en-US" sz="3200" dirty="0" err="1"/>
              <a:t>sebagaimana</a:t>
            </a:r>
            <a:r>
              <a:rPr lang="en-US" sz="3200" dirty="0"/>
              <a:t> </a:t>
            </a:r>
            <a:r>
              <a:rPr lang="en-US" sz="3200" dirty="0" err="1"/>
              <a:t>dimaksud</a:t>
            </a:r>
            <a:r>
              <a:rPr lang="en-US" sz="3200" dirty="0"/>
              <a:t> </a:t>
            </a:r>
            <a:r>
              <a:rPr lang="en-US" sz="3200" dirty="0" err="1"/>
              <a:t>dalam</a:t>
            </a:r>
            <a:r>
              <a:rPr lang="en-US" sz="3200" dirty="0"/>
              <a:t> </a:t>
            </a:r>
            <a:r>
              <a:rPr lang="en-US" sz="3200" dirty="0" err="1"/>
              <a:t>Undang</a:t>
            </a:r>
            <a:r>
              <a:rPr lang="en-US" sz="3200" dirty="0"/>
              <a:t>- </a:t>
            </a:r>
            <a:r>
              <a:rPr lang="en-US" sz="3200" dirty="0" err="1"/>
              <a:t>Undang</a:t>
            </a:r>
            <a:r>
              <a:rPr lang="en-US" sz="3200" dirty="0"/>
              <a:t> </a:t>
            </a:r>
            <a:r>
              <a:rPr lang="en-US" sz="3200" dirty="0" err="1"/>
              <a:t>ini</a:t>
            </a:r>
            <a:r>
              <a:rPr lang="en-US" sz="3200" dirty="0"/>
              <a:t> </a:t>
            </a:r>
            <a:r>
              <a:rPr lang="en-US" sz="3200" dirty="0" err="1"/>
              <a:t>atau</a:t>
            </a:r>
            <a:r>
              <a:rPr lang="en-US" sz="3200" dirty="0"/>
              <a:t> </a:t>
            </a:r>
            <a:r>
              <a:rPr lang="en-US" sz="3200" dirty="0" err="1"/>
              <a:t>berdasarkan</a:t>
            </a:r>
            <a:r>
              <a:rPr lang="en-US" sz="3200" dirty="0"/>
              <a:t> </a:t>
            </a:r>
            <a:r>
              <a:rPr lang="en-US" sz="3200" dirty="0" err="1"/>
              <a:t>undang-undang</a:t>
            </a:r>
            <a:r>
              <a:rPr lang="en-US" sz="3200" dirty="0"/>
              <a:t> </a:t>
            </a:r>
            <a:r>
              <a:rPr lang="en-US" sz="3200" dirty="0" err="1"/>
              <a:t>lainnya</a:t>
            </a:r>
            <a:r>
              <a:rPr lang="en-US" sz="3200" dirty="0"/>
              <a:t>. </a:t>
            </a:r>
            <a:br>
              <a:rPr lang="en-US" sz="3200" dirty="0"/>
            </a:br>
            <a:r>
              <a:rPr lang="en-US" sz="3200" dirty="0"/>
              <a:t>- </a:t>
            </a:r>
            <a:r>
              <a:rPr lang="en-US" sz="3200" dirty="0" err="1"/>
              <a:t>Akta</a:t>
            </a:r>
            <a:r>
              <a:rPr lang="en-US" sz="3200" dirty="0"/>
              <a:t> </a:t>
            </a:r>
            <a:r>
              <a:rPr lang="en-US" sz="3200" dirty="0" err="1"/>
              <a:t>Notaris</a:t>
            </a:r>
            <a:r>
              <a:rPr lang="en-US" sz="3200" dirty="0"/>
              <a:t> yang </a:t>
            </a:r>
            <a:r>
              <a:rPr lang="en-US" sz="3200" dirty="0" err="1"/>
              <a:t>selanjutnya</a:t>
            </a:r>
            <a:r>
              <a:rPr lang="en-US" sz="3200" dirty="0"/>
              <a:t> </a:t>
            </a:r>
            <a:r>
              <a:rPr lang="en-US" sz="3200" dirty="0" err="1"/>
              <a:t>disebut</a:t>
            </a:r>
            <a:r>
              <a:rPr lang="en-US" sz="3200" dirty="0"/>
              <a:t> </a:t>
            </a:r>
            <a:r>
              <a:rPr lang="en-US" sz="3200" dirty="0" err="1"/>
              <a:t>Akta</a:t>
            </a:r>
            <a:r>
              <a:rPr lang="en-US" sz="3200" dirty="0"/>
              <a:t> </a:t>
            </a:r>
            <a:r>
              <a:rPr lang="en-US" sz="3200" dirty="0" err="1"/>
              <a:t>adalah</a:t>
            </a:r>
            <a:r>
              <a:rPr lang="en-US" sz="3200" dirty="0"/>
              <a:t> </a:t>
            </a:r>
            <a:r>
              <a:rPr lang="en-US" sz="3200" dirty="0" err="1"/>
              <a:t>akta</a:t>
            </a:r>
            <a:r>
              <a:rPr lang="en-US" sz="3200" dirty="0"/>
              <a:t> </a:t>
            </a:r>
            <a:r>
              <a:rPr lang="en-US" sz="3200" dirty="0" err="1"/>
              <a:t>autentik</a:t>
            </a:r>
            <a:r>
              <a:rPr lang="en-US" sz="3200" dirty="0"/>
              <a:t> yang </a:t>
            </a:r>
            <a:r>
              <a:rPr lang="en-US" sz="3200" dirty="0" err="1"/>
              <a:t>dibuat</a:t>
            </a:r>
            <a:r>
              <a:rPr lang="en-US" sz="3200" dirty="0"/>
              <a:t> </a:t>
            </a:r>
            <a:r>
              <a:rPr lang="en-US" sz="3200" dirty="0" err="1"/>
              <a:t>oleh</a:t>
            </a:r>
            <a:r>
              <a:rPr lang="en-US" sz="3200" dirty="0"/>
              <a:t> </a:t>
            </a:r>
            <a:r>
              <a:rPr lang="en-US" sz="3200" dirty="0" err="1"/>
              <a:t>atau</a:t>
            </a:r>
            <a:r>
              <a:rPr lang="en-US" sz="3200" dirty="0"/>
              <a:t> di </a:t>
            </a:r>
            <a:r>
              <a:rPr lang="en-US" sz="3200" dirty="0" err="1"/>
              <a:t>hadapan</a:t>
            </a:r>
            <a:r>
              <a:rPr lang="en-US" sz="3200" dirty="0"/>
              <a:t> </a:t>
            </a:r>
            <a:r>
              <a:rPr lang="en-US" sz="3200" dirty="0" err="1"/>
              <a:t>Notaris</a:t>
            </a:r>
            <a:r>
              <a:rPr lang="en-US" sz="3200" dirty="0"/>
              <a:t> </a:t>
            </a:r>
            <a:r>
              <a:rPr lang="en-US" sz="3200" dirty="0" err="1"/>
              <a:t>menurut</a:t>
            </a:r>
            <a:r>
              <a:rPr lang="en-US" sz="3200" dirty="0"/>
              <a:t> </a:t>
            </a:r>
            <a:r>
              <a:rPr lang="en-US" sz="3200" dirty="0" err="1"/>
              <a:t>bentuk</a:t>
            </a:r>
            <a:r>
              <a:rPr lang="en-US" sz="3200" dirty="0"/>
              <a:t> </a:t>
            </a:r>
            <a:r>
              <a:rPr lang="en-US" sz="3200" dirty="0" err="1"/>
              <a:t>dan</a:t>
            </a:r>
            <a:r>
              <a:rPr lang="en-US" sz="3200" dirty="0"/>
              <a:t> </a:t>
            </a:r>
            <a:r>
              <a:rPr lang="en-US" sz="3200" dirty="0" err="1"/>
              <a:t>tata</a:t>
            </a:r>
            <a:r>
              <a:rPr lang="en-US" sz="3200" dirty="0"/>
              <a:t> </a:t>
            </a:r>
            <a:r>
              <a:rPr lang="en-US" sz="3200" dirty="0" err="1"/>
              <a:t>cara</a:t>
            </a:r>
            <a:r>
              <a:rPr lang="en-US" sz="3200" dirty="0"/>
              <a:t> yang </a:t>
            </a:r>
            <a:r>
              <a:rPr lang="en-US" sz="3200" dirty="0" err="1"/>
              <a:t>ditetapkan</a:t>
            </a:r>
            <a:r>
              <a:rPr lang="en-US" sz="3200" dirty="0"/>
              <a:t> </a:t>
            </a:r>
            <a:r>
              <a:rPr lang="en-US" sz="3200" dirty="0" err="1"/>
              <a:t>dalam</a:t>
            </a:r>
            <a:r>
              <a:rPr lang="en-US" sz="3200" dirty="0"/>
              <a:t> </a:t>
            </a:r>
            <a:r>
              <a:rPr lang="en-US" sz="3200" dirty="0" err="1"/>
              <a:t>Undang-Undang</a:t>
            </a:r>
            <a:r>
              <a:rPr lang="en-US" sz="3200" dirty="0"/>
              <a:t> </a:t>
            </a:r>
            <a:r>
              <a:rPr lang="en-US" sz="3200" dirty="0" err="1"/>
              <a:t>ini</a:t>
            </a:r>
            <a:r>
              <a:rPr lang="en-US" sz="3200" dirty="0"/>
              <a:t>. </a:t>
            </a:r>
            <a:br>
              <a:rPr lang="en-US" sz="3200" dirty="0"/>
            </a:br>
            <a:endParaRPr lang="en-US" sz="3200" dirty="0"/>
          </a:p>
        </p:txBody>
      </p:sp>
    </p:spTree>
    <p:extLst>
      <p:ext uri="{BB962C8B-B14F-4D97-AF65-F5344CB8AC3E}">
        <p14:creationId xmlns:p14="http://schemas.microsoft.com/office/powerpoint/2010/main" val="1192759794"/>
      </p:ext>
    </p:extLst>
  </p:cSld>
  <p:clrMapOvr>
    <a:masterClrMapping/>
  </p:clrMapOvr>
  <p:transition xmlns:p14="http://schemas.microsoft.com/office/powerpoint/2010/main" spd="slow">
    <p:wipe dir="d"/>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838200" y="306168"/>
            <a:ext cx="8077200" cy="1143000"/>
          </a:xfrm>
        </p:spPr>
        <p:txBody>
          <a:bodyPr>
            <a:normAutofit fontScale="90000"/>
          </a:bodyPr>
          <a:lstStyle/>
          <a:p>
            <a:r>
              <a:rPr lang="en-US" dirty="0"/>
              <a:t>MACAM MACAM PERJANJIAN INNOMINAAT </a:t>
            </a:r>
            <a:r>
              <a:rPr lang="en-US" dirty="0" smtClean="0"/>
              <a:t>AL :</a:t>
            </a:r>
            <a:endParaRPr lang="en-US" dirty="0"/>
          </a:p>
        </p:txBody>
      </p:sp>
      <p:sp>
        <p:nvSpPr>
          <p:cNvPr id="3" name="Content Placeholder 2"/>
          <p:cNvSpPr>
            <a:spLocks noGrp="1"/>
          </p:cNvSpPr>
          <p:nvPr>
            <p:ph sz="half" idx="1"/>
            <p:custDataLst>
              <p:tags r:id="rId3"/>
            </p:custDataLst>
          </p:nvPr>
        </p:nvSpPr>
        <p:spPr>
          <a:xfrm>
            <a:off x="838200" y="1524000"/>
            <a:ext cx="4495800" cy="5029200"/>
          </a:xfrm>
        </p:spPr>
        <p:txBody>
          <a:bodyPr>
            <a:normAutofit fontScale="85000" lnSpcReduction="10000"/>
          </a:bodyPr>
          <a:lstStyle/>
          <a:p>
            <a:r>
              <a:rPr lang="en-US" sz="3600" dirty="0"/>
              <a:t>PERJANJIAN SEWA BELI (LEASING)</a:t>
            </a:r>
          </a:p>
          <a:p>
            <a:r>
              <a:rPr lang="en-US" sz="3600" dirty="0"/>
              <a:t>PERJANJIAN KONSINYASI</a:t>
            </a:r>
          </a:p>
          <a:p>
            <a:r>
              <a:rPr lang="en-US" sz="3600" dirty="0"/>
              <a:t>PERJANJIAN FRANCHICE (WARALABA)</a:t>
            </a:r>
          </a:p>
          <a:p>
            <a:r>
              <a:rPr lang="en-US" sz="3600" dirty="0"/>
              <a:t>PERJANJIAN KONTRAK KARYA</a:t>
            </a:r>
          </a:p>
          <a:p>
            <a:r>
              <a:rPr lang="en-US" sz="3600" dirty="0"/>
              <a:t>PERJANJIAN KERJASAMA OPERASIONAL (KSO)</a:t>
            </a:r>
          </a:p>
          <a:p>
            <a:r>
              <a:rPr lang="en-US" sz="3600" dirty="0"/>
              <a:t>DLL</a:t>
            </a:r>
          </a:p>
          <a:p>
            <a:endParaRPr lang="en-US" sz="3600" dirty="0"/>
          </a:p>
        </p:txBody>
      </p:sp>
      <p:pic>
        <p:nvPicPr>
          <p:cNvPr id="5" name="Picture 4"/>
          <p:cNvPicPr>
            <a:picLocks noChangeAspect="1"/>
          </p:cNvPicPr>
          <p:nvPr/>
        </p:nvPicPr>
        <p:blipFill>
          <a:blip r:embed="rId6"/>
          <a:stretch>
            <a:fillRect/>
          </a:stretch>
        </p:blipFill>
        <p:spPr>
          <a:xfrm>
            <a:off x="6172200" y="1600200"/>
            <a:ext cx="2590800" cy="3657600"/>
          </a:xfrm>
          <a:prstGeom prst="rect">
            <a:avLst/>
          </a:prstGeom>
        </p:spPr>
      </p:pic>
    </p:spTree>
    <p:custDataLst>
      <p:tags r:id="rId1"/>
    </p:custDataLst>
  </p:cSld>
  <p:clrMapOvr>
    <a:masterClrMapping/>
  </p:clrMapOvr>
  <p:transition xmlns:p14="http://schemas.microsoft.com/office/powerpoint/2010/main" spd="slow">
    <p:wipe dir="d"/>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1000"/>
                                        <p:tgtEl>
                                          <p:spTgt spid="3">
                                            <p:txEl>
                                              <p:pRg st="4" end="4"/>
                                            </p:txEl>
                                          </p:spTgt>
                                        </p:tgtEl>
                                      </p:cBhvr>
                                    </p:animEffect>
                                    <p:anim calcmode="lin" valueType="num">
                                      <p:cBhvr>
                                        <p:cTn id="2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1000"/>
                                        <p:tgtEl>
                                          <p:spTgt spid="3">
                                            <p:txEl>
                                              <p:pRg st="5" end="5"/>
                                            </p:txEl>
                                          </p:spTgt>
                                        </p:tgtEl>
                                      </p:cBhvr>
                                    </p:animEffect>
                                    <p:anim calcmode="lin" valueType="num">
                                      <p:cBhvr>
                                        <p:cTn id="3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2"/>
                                        </p:tgtEl>
                                        <p:attrNameLst>
                                          <p:attrName>style.visibility</p:attrName>
                                        </p:attrNameLst>
                                      </p:cBhvr>
                                      <p:to>
                                        <p:strVal val="visible"/>
                                      </p:to>
                                    </p:set>
                                    <p:animEffect transition="in" filter="fade">
                                      <p:cBhvr>
                                        <p:cTn id="39" dur="1000"/>
                                        <p:tgtEl>
                                          <p:spTgt spid="2"/>
                                        </p:tgtEl>
                                      </p:cBhvr>
                                    </p:animEffect>
                                    <p:anim calcmode="lin" valueType="num">
                                      <p:cBhvr>
                                        <p:cTn id="40" dur="1000" fill="hold"/>
                                        <p:tgtEl>
                                          <p:spTgt spid="2"/>
                                        </p:tgtEl>
                                        <p:attrNameLst>
                                          <p:attrName>ppt_x</p:attrName>
                                        </p:attrNameLst>
                                      </p:cBhvr>
                                      <p:tavLst>
                                        <p:tav tm="0">
                                          <p:val>
                                            <p:strVal val="#ppt_x"/>
                                          </p:val>
                                        </p:tav>
                                        <p:tav tm="100000">
                                          <p:val>
                                            <p:strVal val="#ppt_x"/>
                                          </p:val>
                                        </p:tav>
                                      </p:tavLst>
                                    </p:anim>
                                    <p:anim calcmode="lin" valueType="num">
                                      <p:cBhvr>
                                        <p:cTn id="41" dur="900" decel="100000" fill="hold"/>
                                        <p:tgtEl>
                                          <p:spTgt spid="2"/>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9" presetClass="entr" presetSubtype="0" decel="100000" fill="hold" grpId="1" nodeType="clickEffect">
                                  <p:stCondLst>
                                    <p:cond delay="0"/>
                                  </p:stCondLst>
                                  <p:childTnLst>
                                    <p:set>
                                      <p:cBhvr>
                                        <p:cTn id="46" dur="1" fill="hold">
                                          <p:stCondLst>
                                            <p:cond delay="0"/>
                                          </p:stCondLst>
                                        </p:cTn>
                                        <p:tgtEl>
                                          <p:spTgt spid="3">
                                            <p:txEl>
                                              <p:pRg st="0" end="0"/>
                                            </p:txEl>
                                          </p:spTgt>
                                        </p:tgtEl>
                                        <p:attrNameLst>
                                          <p:attrName>style.visibility</p:attrName>
                                        </p:attrNameLst>
                                      </p:cBhvr>
                                      <p:to>
                                        <p:strVal val="visible"/>
                                      </p:to>
                                    </p:set>
                                    <p:anim calcmode="lin" valueType="num">
                                      <p:cBhvr>
                                        <p:cTn id="4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48" dur="500" fill="hold"/>
                                        <p:tgtEl>
                                          <p:spTgt spid="3">
                                            <p:txEl>
                                              <p:pRg st="0" end="0"/>
                                            </p:txEl>
                                          </p:spTgt>
                                        </p:tgtEl>
                                        <p:attrNameLst>
                                          <p:attrName>ppt_h</p:attrName>
                                        </p:attrNameLst>
                                      </p:cBhvr>
                                      <p:tavLst>
                                        <p:tav tm="0">
                                          <p:val>
                                            <p:fltVal val="0"/>
                                          </p:val>
                                        </p:tav>
                                        <p:tav tm="100000">
                                          <p:val>
                                            <p:strVal val="#ppt_h"/>
                                          </p:val>
                                        </p:tav>
                                      </p:tavLst>
                                    </p:anim>
                                    <p:anim calcmode="lin" valueType="num">
                                      <p:cBhvr>
                                        <p:cTn id="49" dur="500" fill="hold"/>
                                        <p:tgtEl>
                                          <p:spTgt spid="3">
                                            <p:txEl>
                                              <p:pRg st="0" end="0"/>
                                            </p:txEl>
                                          </p:spTgt>
                                        </p:tgtEl>
                                        <p:attrNameLst>
                                          <p:attrName>style.rotation</p:attrName>
                                        </p:attrNameLst>
                                      </p:cBhvr>
                                      <p:tavLst>
                                        <p:tav tm="0">
                                          <p:val>
                                            <p:fltVal val="360"/>
                                          </p:val>
                                        </p:tav>
                                        <p:tav tm="100000">
                                          <p:val>
                                            <p:fltVal val="0"/>
                                          </p:val>
                                        </p:tav>
                                      </p:tavLst>
                                    </p:anim>
                                    <p:animEffect transition="in" filter="fade">
                                      <p:cBhvr>
                                        <p:cTn id="50" dur="500"/>
                                        <p:tgtEl>
                                          <p:spTgt spid="3">
                                            <p:txEl>
                                              <p:pRg st="0" end="0"/>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49" presetClass="entr" presetSubtype="0" decel="100000" fill="hold" grpId="1" nodeType="clickEffect">
                                  <p:stCondLst>
                                    <p:cond delay="0"/>
                                  </p:stCondLst>
                                  <p:childTnLst>
                                    <p:set>
                                      <p:cBhvr>
                                        <p:cTn id="54" dur="1" fill="hold">
                                          <p:stCondLst>
                                            <p:cond delay="0"/>
                                          </p:stCondLst>
                                        </p:cTn>
                                        <p:tgtEl>
                                          <p:spTgt spid="3">
                                            <p:txEl>
                                              <p:pRg st="1" end="1"/>
                                            </p:txEl>
                                          </p:spTgt>
                                        </p:tgtEl>
                                        <p:attrNameLst>
                                          <p:attrName>style.visibility</p:attrName>
                                        </p:attrNameLst>
                                      </p:cBhvr>
                                      <p:to>
                                        <p:strVal val="visible"/>
                                      </p:to>
                                    </p:set>
                                    <p:anim calcmode="lin" valueType="num">
                                      <p:cBhvr>
                                        <p:cTn id="55"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56" dur="500" fill="hold"/>
                                        <p:tgtEl>
                                          <p:spTgt spid="3">
                                            <p:txEl>
                                              <p:pRg st="1" end="1"/>
                                            </p:txEl>
                                          </p:spTgt>
                                        </p:tgtEl>
                                        <p:attrNameLst>
                                          <p:attrName>ppt_h</p:attrName>
                                        </p:attrNameLst>
                                      </p:cBhvr>
                                      <p:tavLst>
                                        <p:tav tm="0">
                                          <p:val>
                                            <p:fltVal val="0"/>
                                          </p:val>
                                        </p:tav>
                                        <p:tav tm="100000">
                                          <p:val>
                                            <p:strVal val="#ppt_h"/>
                                          </p:val>
                                        </p:tav>
                                      </p:tavLst>
                                    </p:anim>
                                    <p:anim calcmode="lin" valueType="num">
                                      <p:cBhvr>
                                        <p:cTn id="57" dur="500" fill="hold"/>
                                        <p:tgtEl>
                                          <p:spTgt spid="3">
                                            <p:txEl>
                                              <p:pRg st="1" end="1"/>
                                            </p:txEl>
                                          </p:spTgt>
                                        </p:tgtEl>
                                        <p:attrNameLst>
                                          <p:attrName>style.rotation</p:attrName>
                                        </p:attrNameLst>
                                      </p:cBhvr>
                                      <p:tavLst>
                                        <p:tav tm="0">
                                          <p:val>
                                            <p:fltVal val="360"/>
                                          </p:val>
                                        </p:tav>
                                        <p:tav tm="100000">
                                          <p:val>
                                            <p:fltVal val="0"/>
                                          </p:val>
                                        </p:tav>
                                      </p:tavLst>
                                    </p:anim>
                                    <p:animEffect transition="in" filter="fade">
                                      <p:cBhvr>
                                        <p:cTn id="58" dur="500"/>
                                        <p:tgtEl>
                                          <p:spTgt spid="3">
                                            <p:txEl>
                                              <p:pRg st="1" end="1"/>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49" presetClass="entr" presetSubtype="0" decel="100000" fill="hold" grpId="1" nodeType="clickEffect">
                                  <p:stCondLst>
                                    <p:cond delay="0"/>
                                  </p:stCondLst>
                                  <p:childTnLst>
                                    <p:set>
                                      <p:cBhvr>
                                        <p:cTn id="62" dur="1" fill="hold">
                                          <p:stCondLst>
                                            <p:cond delay="0"/>
                                          </p:stCondLst>
                                        </p:cTn>
                                        <p:tgtEl>
                                          <p:spTgt spid="3">
                                            <p:txEl>
                                              <p:pRg st="2" end="2"/>
                                            </p:txEl>
                                          </p:spTgt>
                                        </p:tgtEl>
                                        <p:attrNameLst>
                                          <p:attrName>style.visibility</p:attrName>
                                        </p:attrNameLst>
                                      </p:cBhvr>
                                      <p:to>
                                        <p:strVal val="visible"/>
                                      </p:to>
                                    </p:set>
                                    <p:anim calcmode="lin" valueType="num">
                                      <p:cBhvr>
                                        <p:cTn id="63"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64" dur="500" fill="hold"/>
                                        <p:tgtEl>
                                          <p:spTgt spid="3">
                                            <p:txEl>
                                              <p:pRg st="2" end="2"/>
                                            </p:txEl>
                                          </p:spTgt>
                                        </p:tgtEl>
                                        <p:attrNameLst>
                                          <p:attrName>ppt_h</p:attrName>
                                        </p:attrNameLst>
                                      </p:cBhvr>
                                      <p:tavLst>
                                        <p:tav tm="0">
                                          <p:val>
                                            <p:fltVal val="0"/>
                                          </p:val>
                                        </p:tav>
                                        <p:tav tm="100000">
                                          <p:val>
                                            <p:strVal val="#ppt_h"/>
                                          </p:val>
                                        </p:tav>
                                      </p:tavLst>
                                    </p:anim>
                                    <p:anim calcmode="lin" valueType="num">
                                      <p:cBhvr>
                                        <p:cTn id="65" dur="500" fill="hold"/>
                                        <p:tgtEl>
                                          <p:spTgt spid="3">
                                            <p:txEl>
                                              <p:pRg st="2" end="2"/>
                                            </p:txEl>
                                          </p:spTgt>
                                        </p:tgtEl>
                                        <p:attrNameLst>
                                          <p:attrName>style.rotation</p:attrName>
                                        </p:attrNameLst>
                                      </p:cBhvr>
                                      <p:tavLst>
                                        <p:tav tm="0">
                                          <p:val>
                                            <p:fltVal val="360"/>
                                          </p:val>
                                        </p:tav>
                                        <p:tav tm="100000">
                                          <p:val>
                                            <p:fltVal val="0"/>
                                          </p:val>
                                        </p:tav>
                                      </p:tavLst>
                                    </p:anim>
                                    <p:animEffect transition="in" filter="fade">
                                      <p:cBhvr>
                                        <p:cTn id="66" dur="500"/>
                                        <p:tgtEl>
                                          <p:spTgt spid="3">
                                            <p:txEl>
                                              <p:pRg st="2" end="2"/>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49" presetClass="entr" presetSubtype="0" decel="100000" fill="hold" grpId="1" nodeType="clickEffect">
                                  <p:stCondLst>
                                    <p:cond delay="0"/>
                                  </p:stCondLst>
                                  <p:childTnLst>
                                    <p:set>
                                      <p:cBhvr>
                                        <p:cTn id="70" dur="1" fill="hold">
                                          <p:stCondLst>
                                            <p:cond delay="0"/>
                                          </p:stCondLst>
                                        </p:cTn>
                                        <p:tgtEl>
                                          <p:spTgt spid="3">
                                            <p:txEl>
                                              <p:pRg st="3" end="3"/>
                                            </p:txEl>
                                          </p:spTgt>
                                        </p:tgtEl>
                                        <p:attrNameLst>
                                          <p:attrName>style.visibility</p:attrName>
                                        </p:attrNameLst>
                                      </p:cBhvr>
                                      <p:to>
                                        <p:strVal val="visible"/>
                                      </p:to>
                                    </p:set>
                                    <p:anim calcmode="lin" valueType="num">
                                      <p:cBhvr>
                                        <p:cTn id="71"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72" dur="500" fill="hold"/>
                                        <p:tgtEl>
                                          <p:spTgt spid="3">
                                            <p:txEl>
                                              <p:pRg st="3" end="3"/>
                                            </p:txEl>
                                          </p:spTgt>
                                        </p:tgtEl>
                                        <p:attrNameLst>
                                          <p:attrName>ppt_h</p:attrName>
                                        </p:attrNameLst>
                                      </p:cBhvr>
                                      <p:tavLst>
                                        <p:tav tm="0">
                                          <p:val>
                                            <p:fltVal val="0"/>
                                          </p:val>
                                        </p:tav>
                                        <p:tav tm="100000">
                                          <p:val>
                                            <p:strVal val="#ppt_h"/>
                                          </p:val>
                                        </p:tav>
                                      </p:tavLst>
                                    </p:anim>
                                    <p:anim calcmode="lin" valueType="num">
                                      <p:cBhvr>
                                        <p:cTn id="73" dur="500" fill="hold"/>
                                        <p:tgtEl>
                                          <p:spTgt spid="3">
                                            <p:txEl>
                                              <p:pRg st="3" end="3"/>
                                            </p:txEl>
                                          </p:spTgt>
                                        </p:tgtEl>
                                        <p:attrNameLst>
                                          <p:attrName>style.rotation</p:attrName>
                                        </p:attrNameLst>
                                      </p:cBhvr>
                                      <p:tavLst>
                                        <p:tav tm="0">
                                          <p:val>
                                            <p:fltVal val="360"/>
                                          </p:val>
                                        </p:tav>
                                        <p:tav tm="100000">
                                          <p:val>
                                            <p:fltVal val="0"/>
                                          </p:val>
                                        </p:tav>
                                      </p:tavLst>
                                    </p:anim>
                                    <p:animEffect transition="in" filter="fade">
                                      <p:cBhvr>
                                        <p:cTn id="74" dur="500"/>
                                        <p:tgtEl>
                                          <p:spTgt spid="3">
                                            <p:txEl>
                                              <p:pRg st="3" end="3"/>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49" presetClass="entr" presetSubtype="0" decel="100000" fill="hold" grpId="1" nodeType="clickEffect">
                                  <p:stCondLst>
                                    <p:cond delay="0"/>
                                  </p:stCondLst>
                                  <p:childTnLst>
                                    <p:set>
                                      <p:cBhvr>
                                        <p:cTn id="78" dur="1" fill="hold">
                                          <p:stCondLst>
                                            <p:cond delay="0"/>
                                          </p:stCondLst>
                                        </p:cTn>
                                        <p:tgtEl>
                                          <p:spTgt spid="3">
                                            <p:txEl>
                                              <p:pRg st="4" end="4"/>
                                            </p:txEl>
                                          </p:spTgt>
                                        </p:tgtEl>
                                        <p:attrNameLst>
                                          <p:attrName>style.visibility</p:attrName>
                                        </p:attrNameLst>
                                      </p:cBhvr>
                                      <p:to>
                                        <p:strVal val="visible"/>
                                      </p:to>
                                    </p:set>
                                    <p:anim calcmode="lin" valueType="num">
                                      <p:cBhvr>
                                        <p:cTn id="79"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80" dur="500" fill="hold"/>
                                        <p:tgtEl>
                                          <p:spTgt spid="3">
                                            <p:txEl>
                                              <p:pRg st="4" end="4"/>
                                            </p:txEl>
                                          </p:spTgt>
                                        </p:tgtEl>
                                        <p:attrNameLst>
                                          <p:attrName>ppt_h</p:attrName>
                                        </p:attrNameLst>
                                      </p:cBhvr>
                                      <p:tavLst>
                                        <p:tav tm="0">
                                          <p:val>
                                            <p:fltVal val="0"/>
                                          </p:val>
                                        </p:tav>
                                        <p:tav tm="100000">
                                          <p:val>
                                            <p:strVal val="#ppt_h"/>
                                          </p:val>
                                        </p:tav>
                                      </p:tavLst>
                                    </p:anim>
                                    <p:anim calcmode="lin" valueType="num">
                                      <p:cBhvr>
                                        <p:cTn id="81" dur="500" fill="hold"/>
                                        <p:tgtEl>
                                          <p:spTgt spid="3">
                                            <p:txEl>
                                              <p:pRg st="4" end="4"/>
                                            </p:txEl>
                                          </p:spTgt>
                                        </p:tgtEl>
                                        <p:attrNameLst>
                                          <p:attrName>style.rotation</p:attrName>
                                        </p:attrNameLst>
                                      </p:cBhvr>
                                      <p:tavLst>
                                        <p:tav tm="0">
                                          <p:val>
                                            <p:fltVal val="360"/>
                                          </p:val>
                                        </p:tav>
                                        <p:tav tm="100000">
                                          <p:val>
                                            <p:fltVal val="0"/>
                                          </p:val>
                                        </p:tav>
                                      </p:tavLst>
                                    </p:anim>
                                    <p:animEffect transition="in" filter="fade">
                                      <p:cBhvr>
                                        <p:cTn id="82" dur="500"/>
                                        <p:tgtEl>
                                          <p:spTgt spid="3">
                                            <p:txEl>
                                              <p:pRg st="4" end="4"/>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49" presetClass="entr" presetSubtype="0" decel="100000" fill="hold" grpId="1" nodeType="clickEffect">
                                  <p:stCondLst>
                                    <p:cond delay="0"/>
                                  </p:stCondLst>
                                  <p:childTnLst>
                                    <p:set>
                                      <p:cBhvr>
                                        <p:cTn id="86" dur="1" fill="hold">
                                          <p:stCondLst>
                                            <p:cond delay="0"/>
                                          </p:stCondLst>
                                        </p:cTn>
                                        <p:tgtEl>
                                          <p:spTgt spid="3">
                                            <p:txEl>
                                              <p:pRg st="5" end="5"/>
                                            </p:txEl>
                                          </p:spTgt>
                                        </p:tgtEl>
                                        <p:attrNameLst>
                                          <p:attrName>style.visibility</p:attrName>
                                        </p:attrNameLst>
                                      </p:cBhvr>
                                      <p:to>
                                        <p:strVal val="visible"/>
                                      </p:to>
                                    </p:set>
                                    <p:anim calcmode="lin" valueType="num">
                                      <p:cBhvr>
                                        <p:cTn id="87"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88" dur="500" fill="hold"/>
                                        <p:tgtEl>
                                          <p:spTgt spid="3">
                                            <p:txEl>
                                              <p:pRg st="5" end="5"/>
                                            </p:txEl>
                                          </p:spTgt>
                                        </p:tgtEl>
                                        <p:attrNameLst>
                                          <p:attrName>ppt_h</p:attrName>
                                        </p:attrNameLst>
                                      </p:cBhvr>
                                      <p:tavLst>
                                        <p:tav tm="0">
                                          <p:val>
                                            <p:fltVal val="0"/>
                                          </p:val>
                                        </p:tav>
                                        <p:tav tm="100000">
                                          <p:val>
                                            <p:strVal val="#ppt_h"/>
                                          </p:val>
                                        </p:tav>
                                      </p:tavLst>
                                    </p:anim>
                                    <p:anim calcmode="lin" valueType="num">
                                      <p:cBhvr>
                                        <p:cTn id="89" dur="500" fill="hold"/>
                                        <p:tgtEl>
                                          <p:spTgt spid="3">
                                            <p:txEl>
                                              <p:pRg st="5" end="5"/>
                                            </p:txEl>
                                          </p:spTgt>
                                        </p:tgtEl>
                                        <p:attrNameLst>
                                          <p:attrName>style.rotation</p:attrName>
                                        </p:attrNameLst>
                                      </p:cBhvr>
                                      <p:tavLst>
                                        <p:tav tm="0">
                                          <p:val>
                                            <p:fltVal val="360"/>
                                          </p:val>
                                        </p:tav>
                                        <p:tav tm="100000">
                                          <p:val>
                                            <p:fltVal val="0"/>
                                          </p:val>
                                        </p:tav>
                                      </p:tavLst>
                                    </p:anim>
                                    <p:animEffect transition="in" filter="fade">
                                      <p:cBhvr>
                                        <p:cTn id="90" dur="500"/>
                                        <p:tgtEl>
                                          <p:spTgt spid="3">
                                            <p:txEl>
                                              <p:pRg st="5" end="5"/>
                                            </p:txEl>
                                          </p:spTgt>
                                        </p:tgtEl>
                                      </p:cBhvr>
                                    </p:animEffect>
                                  </p:childTnLst>
                                </p:cTn>
                              </p:par>
                            </p:childTnLst>
                          </p:cTn>
                        </p:par>
                      </p:childTnLst>
                    </p:cTn>
                  </p:par>
                  <p:par>
                    <p:cTn id="91" fill="hold">
                      <p:stCondLst>
                        <p:cond delay="indefinite"/>
                      </p:stCondLst>
                      <p:childTnLst>
                        <p:par>
                          <p:cTn id="92" fill="hold">
                            <p:stCondLst>
                              <p:cond delay="0"/>
                            </p:stCondLst>
                            <p:childTnLst>
                              <p:par>
                                <p:cTn id="93" presetID="49" presetClass="entr" presetSubtype="0" decel="100000" fill="hold" nodeType="clickEffect">
                                  <p:stCondLst>
                                    <p:cond delay="0"/>
                                  </p:stCondLst>
                                  <p:childTnLst>
                                    <p:set>
                                      <p:cBhvr>
                                        <p:cTn id="94" dur="1" fill="hold">
                                          <p:stCondLst>
                                            <p:cond delay="0"/>
                                          </p:stCondLst>
                                        </p:cTn>
                                        <p:tgtEl>
                                          <p:spTgt spid="5"/>
                                        </p:tgtEl>
                                        <p:attrNameLst>
                                          <p:attrName>style.visibility</p:attrName>
                                        </p:attrNameLst>
                                      </p:cBhvr>
                                      <p:to>
                                        <p:strVal val="visible"/>
                                      </p:to>
                                    </p:set>
                                    <p:anim calcmode="lin" valueType="num">
                                      <p:cBhvr>
                                        <p:cTn id="95" dur="500" fill="hold"/>
                                        <p:tgtEl>
                                          <p:spTgt spid="5"/>
                                        </p:tgtEl>
                                        <p:attrNameLst>
                                          <p:attrName>ppt_w</p:attrName>
                                        </p:attrNameLst>
                                      </p:cBhvr>
                                      <p:tavLst>
                                        <p:tav tm="0">
                                          <p:val>
                                            <p:fltVal val="0"/>
                                          </p:val>
                                        </p:tav>
                                        <p:tav tm="100000">
                                          <p:val>
                                            <p:strVal val="#ppt_w"/>
                                          </p:val>
                                        </p:tav>
                                      </p:tavLst>
                                    </p:anim>
                                    <p:anim calcmode="lin" valueType="num">
                                      <p:cBhvr>
                                        <p:cTn id="96" dur="500" fill="hold"/>
                                        <p:tgtEl>
                                          <p:spTgt spid="5"/>
                                        </p:tgtEl>
                                        <p:attrNameLst>
                                          <p:attrName>ppt_h</p:attrName>
                                        </p:attrNameLst>
                                      </p:cBhvr>
                                      <p:tavLst>
                                        <p:tav tm="0">
                                          <p:val>
                                            <p:fltVal val="0"/>
                                          </p:val>
                                        </p:tav>
                                        <p:tav tm="100000">
                                          <p:val>
                                            <p:strVal val="#ppt_h"/>
                                          </p:val>
                                        </p:tav>
                                      </p:tavLst>
                                    </p:anim>
                                    <p:anim calcmode="lin" valueType="num">
                                      <p:cBhvr>
                                        <p:cTn id="97" dur="500" fill="hold"/>
                                        <p:tgtEl>
                                          <p:spTgt spid="5"/>
                                        </p:tgtEl>
                                        <p:attrNameLst>
                                          <p:attrName>style.rotation</p:attrName>
                                        </p:attrNameLst>
                                      </p:cBhvr>
                                      <p:tavLst>
                                        <p:tav tm="0">
                                          <p:val>
                                            <p:fltVal val="360"/>
                                          </p:val>
                                        </p:tav>
                                        <p:tav tm="100000">
                                          <p:val>
                                            <p:fltVal val="0"/>
                                          </p:val>
                                        </p:tav>
                                      </p:tavLst>
                                    </p:anim>
                                    <p:animEffect transition="in" filter="fade">
                                      <p:cBhvr>
                                        <p:cTn id="9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3" grpI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7400" y="1143000"/>
            <a:ext cx="6858000" cy="5562600"/>
          </a:xfrm>
        </p:spPr>
        <p:txBody>
          <a:bodyPr>
            <a:normAutofit/>
          </a:bodyPr>
          <a:lstStyle/>
          <a:p>
            <a:r>
              <a:rPr lang="en-US" sz="3600" dirty="0" smtClean="0"/>
              <a:t>FRANCHISE (WARALABA)</a:t>
            </a:r>
            <a:br>
              <a:rPr lang="en-US" sz="3600" dirty="0" smtClean="0"/>
            </a:br>
            <a:r>
              <a:rPr lang="en-US" sz="2400" i="1" dirty="0" smtClean="0"/>
              <a:t>FRANCHISE</a:t>
            </a:r>
            <a:r>
              <a:rPr lang="en-US" sz="2400" dirty="0" smtClean="0"/>
              <a:t> </a:t>
            </a:r>
            <a:r>
              <a:rPr lang="en-US" sz="2400" dirty="0"/>
              <a:t>(</a:t>
            </a:r>
            <a:r>
              <a:rPr lang="en-US" sz="2400" dirty="0" err="1"/>
              <a:t>Prancis</a:t>
            </a:r>
            <a:r>
              <a:rPr lang="en-US" sz="2400" dirty="0"/>
              <a:t>), yang </a:t>
            </a:r>
            <a:r>
              <a:rPr lang="en-US" sz="2400" dirty="0" err="1"/>
              <a:t>berarti</a:t>
            </a:r>
            <a:r>
              <a:rPr lang="en-US" sz="2400" dirty="0"/>
              <a:t> </a:t>
            </a:r>
            <a:r>
              <a:rPr lang="en-US" sz="2400" dirty="0" err="1"/>
              <a:t>kejujuran</a:t>
            </a:r>
            <a:r>
              <a:rPr lang="en-US" sz="2400" dirty="0"/>
              <a:t> </a:t>
            </a:r>
            <a:r>
              <a:rPr lang="en-US" sz="2400" dirty="0" err="1"/>
              <a:t>atau</a:t>
            </a:r>
            <a:r>
              <a:rPr lang="en-US" sz="2400" dirty="0"/>
              <a:t> </a:t>
            </a:r>
            <a:r>
              <a:rPr lang="en-US" sz="2400" dirty="0" err="1" smtClean="0"/>
              <a:t>kebebasan</a:t>
            </a:r>
            <a:r>
              <a:rPr lang="en-US" sz="2400" dirty="0" smtClean="0"/>
              <a:t> </a:t>
            </a:r>
            <a:r>
              <a:rPr lang="en-US" sz="2400" dirty="0" smtClean="0">
                <a:latin typeface="Wingdings"/>
                <a:ea typeface="Wingdings"/>
                <a:cs typeface="Wingdings"/>
                <a:sym typeface="Wingdings"/>
              </a:rPr>
              <a:t></a:t>
            </a:r>
            <a:r>
              <a:rPr lang="en-US" sz="2400" dirty="0" smtClean="0"/>
              <a:t>JUJUR/BEBAS  </a:t>
            </a:r>
            <a:r>
              <a:rPr lang="en-US" sz="2400" dirty="0" err="1" smtClean="0"/>
              <a:t>untuk</a:t>
            </a:r>
            <a:r>
              <a:rPr lang="en-US" sz="2400" dirty="0" smtClean="0"/>
              <a:t> </a:t>
            </a:r>
            <a:r>
              <a:rPr lang="en-US" sz="2400" dirty="0" err="1"/>
              <a:t>menjual</a:t>
            </a:r>
            <a:r>
              <a:rPr lang="en-US" sz="2400" dirty="0"/>
              <a:t> </a:t>
            </a:r>
            <a:r>
              <a:rPr lang="en-US" sz="2400" dirty="0" err="1"/>
              <a:t>jasa</a:t>
            </a:r>
            <a:r>
              <a:rPr lang="en-US" sz="2400" dirty="0"/>
              <a:t> </a:t>
            </a:r>
            <a:r>
              <a:rPr lang="en-US" sz="2400" dirty="0" err="1"/>
              <a:t>atau</a:t>
            </a:r>
            <a:r>
              <a:rPr lang="en-US" sz="2400" dirty="0"/>
              <a:t> </a:t>
            </a:r>
            <a:r>
              <a:rPr lang="en-US" sz="2400" dirty="0" err="1"/>
              <a:t>layanan</a:t>
            </a:r>
            <a:r>
              <a:rPr lang="en-US" sz="2400" dirty="0"/>
              <a:t> </a:t>
            </a:r>
            <a:r>
              <a:rPr lang="en-US" sz="2400" dirty="0" smtClean="0"/>
              <a:t>, </a:t>
            </a:r>
            <a:r>
              <a:rPr lang="en-US" sz="2400" dirty="0" err="1" smtClean="0"/>
              <a:t>memberikan</a:t>
            </a:r>
            <a:r>
              <a:rPr lang="en-US" sz="2400" dirty="0" smtClean="0"/>
              <a:t>  </a:t>
            </a:r>
            <a:r>
              <a:rPr lang="en-US" sz="2400" dirty="0" err="1"/>
              <a:t>lisensi</a:t>
            </a:r>
            <a:r>
              <a:rPr lang="en-US" sz="2400" dirty="0"/>
              <a:t> </a:t>
            </a:r>
            <a:r>
              <a:rPr lang="en-US" sz="2400" dirty="0" err="1"/>
              <a:t>untuk</a:t>
            </a:r>
            <a:r>
              <a:rPr lang="en-US" sz="2400" dirty="0"/>
              <a:t> </a:t>
            </a:r>
            <a:r>
              <a:rPr lang="en-US" sz="2400" dirty="0" err="1"/>
              <a:t>menggunakan</a:t>
            </a:r>
            <a:r>
              <a:rPr lang="en-US" sz="2400" dirty="0"/>
              <a:t> </a:t>
            </a:r>
            <a:r>
              <a:rPr lang="en-US" sz="2400" dirty="0" err="1"/>
              <a:t>mereknya</a:t>
            </a:r>
            <a:r>
              <a:rPr lang="en-US" sz="2400" dirty="0"/>
              <a:t>, </a:t>
            </a:r>
            <a:r>
              <a:rPr lang="en-US" sz="2400" dirty="0" err="1"/>
              <a:t>resep</a:t>
            </a:r>
            <a:r>
              <a:rPr lang="en-US" sz="2400" dirty="0"/>
              <a:t> </a:t>
            </a:r>
            <a:r>
              <a:rPr lang="en-US" sz="2400" dirty="0" err="1"/>
              <a:t>rahasia</a:t>
            </a:r>
            <a:r>
              <a:rPr lang="en-US" sz="2400" dirty="0"/>
              <a:t> </a:t>
            </a:r>
            <a:r>
              <a:rPr lang="en-US" sz="2400" dirty="0" err="1"/>
              <a:t>mereka</a:t>
            </a:r>
            <a:r>
              <a:rPr lang="en-US" sz="2400" dirty="0"/>
              <a:t> </a:t>
            </a:r>
            <a:r>
              <a:rPr lang="en-US" sz="2400" dirty="0" err="1"/>
              <a:t>atau</a:t>
            </a:r>
            <a:r>
              <a:rPr lang="en-US" sz="2400" dirty="0"/>
              <a:t> </a:t>
            </a:r>
            <a:r>
              <a:rPr lang="en-US" sz="2400" dirty="0" err="1"/>
              <a:t>sistem</a:t>
            </a:r>
            <a:r>
              <a:rPr lang="en-US" sz="2400" dirty="0"/>
              <a:t> </a:t>
            </a:r>
            <a:r>
              <a:rPr lang="en-US" sz="2400" dirty="0" err="1"/>
              <a:t>manajemen</a:t>
            </a:r>
            <a:r>
              <a:rPr lang="en-US" sz="2400" dirty="0"/>
              <a:t> </a:t>
            </a:r>
            <a:r>
              <a:rPr lang="en-US" sz="2400" dirty="0" err="1"/>
              <a:t>mereka</a:t>
            </a:r>
            <a:r>
              <a:rPr lang="en-US" sz="2400" dirty="0"/>
              <a:t>, </a:t>
            </a:r>
            <a:r>
              <a:rPr lang="en-US" sz="2400" dirty="0" err="1"/>
              <a:t>peralatan</a:t>
            </a:r>
            <a:r>
              <a:rPr lang="en-US" sz="2400" dirty="0"/>
              <a:t> </a:t>
            </a:r>
            <a:r>
              <a:rPr lang="en-US" sz="2400" dirty="0" err="1"/>
              <a:t>serta</a:t>
            </a:r>
            <a:r>
              <a:rPr lang="en-US" sz="2400" dirty="0"/>
              <a:t> </a:t>
            </a:r>
            <a:r>
              <a:rPr lang="en-US" sz="2400" dirty="0" err="1"/>
              <a:t>bahan</a:t>
            </a:r>
            <a:r>
              <a:rPr lang="en-US" sz="2400" dirty="0"/>
              <a:t> </a:t>
            </a:r>
            <a:r>
              <a:rPr lang="en-US" sz="2400" dirty="0" err="1"/>
              <a:t>baku</a:t>
            </a:r>
            <a:r>
              <a:rPr lang="en-US" sz="2400" dirty="0"/>
              <a:t> </a:t>
            </a:r>
            <a:r>
              <a:rPr lang="en-US" sz="2400" dirty="0" err="1"/>
              <a:t>untuk</a:t>
            </a:r>
            <a:r>
              <a:rPr lang="en-US" sz="2400" dirty="0"/>
              <a:t> </a:t>
            </a:r>
            <a:r>
              <a:rPr lang="en-US" sz="2400" dirty="0" err="1"/>
              <a:t>usaha</a:t>
            </a:r>
            <a:r>
              <a:rPr lang="en-US" sz="2400" dirty="0"/>
              <a:t> </a:t>
            </a:r>
            <a:r>
              <a:rPr lang="en-US" sz="2400" dirty="0" err="1"/>
              <a:t>awal</a:t>
            </a:r>
            <a:r>
              <a:rPr lang="en-US" sz="2400" dirty="0"/>
              <a:t> </a:t>
            </a:r>
            <a:r>
              <a:rPr lang="en-US" sz="2400" dirty="0" smtClean="0"/>
              <a:t> </a:t>
            </a:r>
            <a:br>
              <a:rPr lang="en-US" sz="2400" dirty="0" smtClean="0"/>
            </a:br>
            <a:r>
              <a:rPr lang="en-US" sz="2400" i="1" dirty="0" smtClean="0"/>
              <a:t>WARALABA</a:t>
            </a:r>
            <a:r>
              <a:rPr lang="en-US" sz="2400" dirty="0" smtClean="0"/>
              <a:t> </a:t>
            </a:r>
            <a:r>
              <a:rPr lang="en-US" sz="2400" dirty="0" err="1"/>
              <a:t>Dalam</a:t>
            </a:r>
            <a:r>
              <a:rPr lang="en-US" sz="2400" dirty="0"/>
              <a:t> </a:t>
            </a:r>
            <a:r>
              <a:rPr lang="en-US" sz="2400" dirty="0" err="1"/>
              <a:t>bahasa</a:t>
            </a:r>
            <a:r>
              <a:rPr lang="en-US" sz="2400" dirty="0"/>
              <a:t> Indonesia, </a:t>
            </a:r>
            <a:r>
              <a:rPr lang="en-US" sz="2400" dirty="0" err="1"/>
              <a:t>wara</a:t>
            </a:r>
            <a:r>
              <a:rPr lang="en-US" sz="2400" dirty="0"/>
              <a:t>=</a:t>
            </a:r>
            <a:r>
              <a:rPr lang="en-US" sz="2400" dirty="0" err="1"/>
              <a:t>lebih</a:t>
            </a:r>
            <a:r>
              <a:rPr lang="en-US" sz="2400" dirty="0"/>
              <a:t>, </a:t>
            </a:r>
            <a:r>
              <a:rPr lang="en-US" sz="2400" dirty="0" err="1"/>
              <a:t>laba</a:t>
            </a:r>
            <a:r>
              <a:rPr lang="en-US" sz="2400" dirty="0"/>
              <a:t>= </a:t>
            </a:r>
            <a:r>
              <a:rPr lang="en-US" sz="2400" dirty="0" err="1"/>
              <a:t>untung</a:t>
            </a:r>
            <a:r>
              <a:rPr lang="en-US" sz="2400" dirty="0"/>
              <a:t> </a:t>
            </a:r>
            <a:r>
              <a:rPr lang="en-US" sz="2400" dirty="0" smtClean="0">
                <a:latin typeface="Wingdings"/>
                <a:ea typeface="Wingdings"/>
                <a:cs typeface="Wingdings"/>
                <a:sym typeface="Wingdings"/>
              </a:rPr>
              <a:t></a:t>
            </a:r>
            <a:r>
              <a:rPr lang="en-US" sz="2400" dirty="0" err="1" smtClean="0"/>
              <a:t>jadi</a:t>
            </a:r>
            <a:r>
              <a:rPr lang="en-US" sz="2400" dirty="0" smtClean="0"/>
              <a:t> </a:t>
            </a:r>
            <a:r>
              <a:rPr lang="en-US" sz="2400" dirty="0" err="1"/>
              <a:t>berarti</a:t>
            </a:r>
            <a:r>
              <a:rPr lang="en-US" sz="2400" dirty="0"/>
              <a:t> </a:t>
            </a:r>
            <a:r>
              <a:rPr lang="en-US" sz="2400" dirty="0" err="1"/>
              <a:t>lebih</a:t>
            </a:r>
            <a:r>
              <a:rPr lang="en-US" sz="2400" dirty="0"/>
              <a:t> </a:t>
            </a:r>
            <a:r>
              <a:rPr lang="en-US" sz="2400" dirty="0" err="1"/>
              <a:t>untung</a:t>
            </a:r>
            <a:r>
              <a:rPr lang="en-US" sz="2400" dirty="0"/>
              <a:t> </a:t>
            </a:r>
            <a:r>
              <a:rPr lang="en-US" sz="2400" dirty="0" smtClean="0">
                <a:latin typeface="Wingdings"/>
                <a:ea typeface="Wingdings"/>
                <a:cs typeface="Wingdings"/>
                <a:sym typeface="Wingdings"/>
              </a:rPr>
              <a:t></a:t>
            </a:r>
            <a:r>
              <a:rPr lang="en-US" sz="2400" dirty="0" smtClean="0"/>
              <a:t> </a:t>
            </a:r>
            <a:r>
              <a:rPr lang="en-US" sz="2400" dirty="0" err="1"/>
              <a:t>Merupakan</a:t>
            </a:r>
            <a:r>
              <a:rPr lang="en-US" sz="2400" dirty="0"/>
              <a:t> format </a:t>
            </a:r>
            <a:r>
              <a:rPr lang="en-US" sz="2400" dirty="0" err="1"/>
              <a:t>bisnis</a:t>
            </a:r>
            <a:r>
              <a:rPr lang="en-US" sz="2400" dirty="0"/>
              <a:t> yang </a:t>
            </a:r>
            <a:r>
              <a:rPr lang="en-US" sz="2400" dirty="0" err="1"/>
              <a:t>dipandang</a:t>
            </a:r>
            <a:r>
              <a:rPr lang="en-US" sz="2400" dirty="0"/>
              <a:t> </a:t>
            </a:r>
            <a:r>
              <a:rPr lang="en-US" sz="2400" dirty="0" err="1"/>
              <a:t>risiko</a:t>
            </a:r>
            <a:r>
              <a:rPr lang="en-US" sz="2400" dirty="0"/>
              <a:t> </a:t>
            </a:r>
            <a:r>
              <a:rPr lang="en-US" sz="2400" dirty="0" err="1"/>
              <a:t>kegagalannya</a:t>
            </a:r>
            <a:r>
              <a:rPr lang="en-US" sz="2400" dirty="0"/>
              <a:t> </a:t>
            </a:r>
            <a:r>
              <a:rPr lang="en-US" sz="2400" dirty="0" err="1"/>
              <a:t>lebih</a:t>
            </a:r>
            <a:r>
              <a:rPr lang="en-US" sz="2400" dirty="0"/>
              <a:t> </a:t>
            </a:r>
            <a:r>
              <a:rPr lang="en-US" sz="2400" dirty="0" err="1"/>
              <a:t>kecil</a:t>
            </a:r>
            <a:r>
              <a:rPr lang="en-US" sz="2400" dirty="0"/>
              <a:t> </a:t>
            </a:r>
            <a:r>
              <a:rPr lang="en-US" sz="2400" dirty="0" err="1"/>
              <a:t>ketimbang</a:t>
            </a:r>
            <a:r>
              <a:rPr lang="en-US" sz="2400" dirty="0"/>
              <a:t> </a:t>
            </a:r>
            <a:r>
              <a:rPr lang="en-US" sz="2400" dirty="0" err="1"/>
              <a:t>mendirikan</a:t>
            </a:r>
            <a:r>
              <a:rPr lang="en-US" sz="2400" dirty="0"/>
              <a:t> </a:t>
            </a:r>
            <a:r>
              <a:rPr lang="en-US" sz="2400" dirty="0" err="1"/>
              <a:t>sebuah</a:t>
            </a:r>
            <a:r>
              <a:rPr lang="en-US" sz="2400" dirty="0"/>
              <a:t> </a:t>
            </a:r>
            <a:r>
              <a:rPr lang="en-US" sz="2400" dirty="0" err="1"/>
              <a:t>usaha</a:t>
            </a:r>
            <a:r>
              <a:rPr lang="en-US" sz="2400" dirty="0"/>
              <a:t> </a:t>
            </a:r>
            <a:r>
              <a:rPr lang="en-US" sz="2400" dirty="0" err="1"/>
              <a:t>baru</a:t>
            </a:r>
            <a:r>
              <a:rPr lang="en-US" sz="2400" dirty="0"/>
              <a:t> </a:t>
            </a:r>
            <a:r>
              <a:rPr lang="en-US" sz="2400" dirty="0" smtClean="0"/>
              <a:t>DAN  </a:t>
            </a:r>
            <a:r>
              <a:rPr lang="en-US" sz="2400" dirty="0" err="1"/>
              <a:t>Dipandang</a:t>
            </a:r>
            <a:r>
              <a:rPr lang="en-US" sz="2400" dirty="0"/>
              <a:t> </a:t>
            </a:r>
            <a:r>
              <a:rPr lang="en-US" sz="2400" dirty="0" err="1"/>
              <a:t>lebih</a:t>
            </a:r>
            <a:r>
              <a:rPr lang="en-US" sz="2400" dirty="0"/>
              <a:t> </a:t>
            </a:r>
            <a:r>
              <a:rPr lang="en-US" sz="2400" dirty="0" err="1"/>
              <a:t>mudah</a:t>
            </a:r>
            <a:r>
              <a:rPr lang="en-US" sz="2400" dirty="0"/>
              <a:t> </a:t>
            </a:r>
            <a:r>
              <a:rPr lang="en-US" sz="2400" dirty="0" err="1"/>
              <a:t>daripada</a:t>
            </a:r>
            <a:r>
              <a:rPr lang="en-US" sz="2400" dirty="0"/>
              <a:t> </a:t>
            </a:r>
            <a:r>
              <a:rPr lang="en-US" sz="2400" dirty="0" err="1"/>
              <a:t>memulai</a:t>
            </a:r>
            <a:r>
              <a:rPr lang="en-US" sz="2400" dirty="0"/>
              <a:t> </a:t>
            </a:r>
            <a:r>
              <a:rPr lang="en-US" sz="2400" dirty="0" err="1"/>
              <a:t>dari</a:t>
            </a:r>
            <a:r>
              <a:rPr lang="en-US" sz="2400" dirty="0"/>
              <a:t> </a:t>
            </a:r>
            <a:r>
              <a:rPr lang="en-US" sz="2400" dirty="0" err="1"/>
              <a:t>nol</a:t>
            </a:r>
            <a:r>
              <a:rPr lang="en-US" sz="2400" dirty="0"/>
              <a:t> </a:t>
            </a:r>
            <a:endParaRPr lang="en-US" sz="2400" b="0" dirty="0"/>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1600200"/>
            <a:ext cx="7391400" cy="5105400"/>
          </a:xfrm>
        </p:spPr>
        <p:txBody>
          <a:bodyPr>
            <a:normAutofit/>
          </a:bodyPr>
          <a:lstStyle/>
          <a:p>
            <a:r>
              <a:rPr lang="en-US" sz="3600" dirty="0" smtClean="0"/>
              <a:t>PERJANJIAN FRANCHISE</a:t>
            </a:r>
            <a:br>
              <a:rPr lang="en-US" sz="3600" dirty="0" smtClean="0"/>
            </a:br>
            <a:r>
              <a:rPr lang="en-US" sz="3600" dirty="0" smtClean="0"/>
              <a:t> (WARALABA) </a:t>
            </a:r>
            <a:br>
              <a:rPr lang="en-US" sz="3600" dirty="0" smtClean="0"/>
            </a:br>
            <a:r>
              <a:rPr lang="en-US" sz="2800" b="0" dirty="0" smtClean="0"/>
              <a:t>ADALAH PERJANJIAN ANTARA FRANCHISOR ( PEMILIK MERK, TEKNOLOGI,SISTEM,PRODUKSI,PEMASARAN/PENJUALAN,MANAGEMENT PERUSAHAAN DLL) DENGAN FRANSHISE ( PERORANGAN/BADAN HUKUM YG INGIN MEMAMFAATKAN APA YG DIMILIKI FRANCHISOR)</a:t>
            </a:r>
            <a:endParaRPr lang="en-US" sz="2800" b="0" dirty="0"/>
          </a:p>
        </p:txBody>
      </p:sp>
    </p:spTree>
    <p:extLst>
      <p:ext uri="{BB962C8B-B14F-4D97-AF65-F5344CB8AC3E}">
        <p14:creationId xmlns:p14="http://schemas.microsoft.com/office/powerpoint/2010/main" val="3424420515"/>
      </p:ext>
    </p:extLst>
  </p:cSld>
  <p:clrMapOvr>
    <a:masterClrMapping/>
  </p:clrMapOvr>
  <p:transition xmlns:p14="http://schemas.microsoft.com/office/powerpoint/2010/main" spd="slow">
    <p:wipe dir="d"/>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838200" y="304800"/>
            <a:ext cx="4267200" cy="1143000"/>
          </a:xfrm>
        </p:spPr>
        <p:txBody>
          <a:bodyPr/>
          <a:lstStyle/>
          <a:p>
            <a:r>
              <a:rPr lang="en-US" dirty="0" smtClean="0"/>
              <a:t>KEUNTUNGAN</a:t>
            </a:r>
            <a:endParaRPr lang="en-US" sz="3200" dirty="0"/>
          </a:p>
        </p:txBody>
      </p:sp>
      <p:sp>
        <p:nvSpPr>
          <p:cNvPr id="3" name="Content Placeholder 2"/>
          <p:cNvSpPr>
            <a:spLocks noGrp="1"/>
          </p:cNvSpPr>
          <p:nvPr>
            <p:ph idx="1"/>
            <p:custDataLst>
              <p:tags r:id="rId3"/>
            </p:custDataLst>
          </p:nvPr>
        </p:nvSpPr>
        <p:spPr>
          <a:xfrm>
            <a:off x="838200" y="1524000"/>
            <a:ext cx="8001000" cy="5105400"/>
          </a:xfrm>
        </p:spPr>
        <p:txBody>
          <a:bodyPr>
            <a:normAutofit fontScale="92500" lnSpcReduction="10000"/>
          </a:bodyPr>
          <a:lstStyle/>
          <a:p>
            <a:pPr marL="0" indent="0">
              <a:buNone/>
            </a:pPr>
            <a:r>
              <a:rPr lang="en-US" sz="2400" b="1" dirty="0" smtClean="0"/>
              <a:t>BAGI FRANCHISOR :</a:t>
            </a:r>
          </a:p>
          <a:p>
            <a:r>
              <a:rPr lang="en-US" sz="2400" dirty="0"/>
              <a:t>MENDAPAT SUMBER MODAL BARU;</a:t>
            </a:r>
          </a:p>
          <a:p>
            <a:r>
              <a:rPr lang="en-US" sz="2400" dirty="0"/>
              <a:t>MENGEMBANGKAN BISNIS TANPA MENGINVESTASIKAN </a:t>
            </a:r>
            <a:r>
              <a:rPr lang="en-US" sz="2400" dirty="0" smtClean="0"/>
              <a:t>UANG FRANCHISOR </a:t>
            </a:r>
            <a:r>
              <a:rPr lang="en-US" sz="2400" dirty="0"/>
              <a:t>SENDIRI DAN DENGAN RISIKO FINANSIAL YANG KECIL;</a:t>
            </a:r>
          </a:p>
          <a:p>
            <a:r>
              <a:rPr lang="en-US" sz="2400" dirty="0"/>
              <a:t>PERLUASAN PASAR;</a:t>
            </a:r>
          </a:p>
          <a:p>
            <a:r>
              <a:rPr lang="en-US" sz="2400" dirty="0"/>
              <a:t>ADANYA DISTRIBUTOR YANG MEMILIKI MOTIVASI.</a:t>
            </a:r>
          </a:p>
          <a:p>
            <a:pPr marL="0" indent="0">
              <a:buNone/>
            </a:pPr>
            <a:r>
              <a:rPr lang="en-US" sz="2400" b="1" dirty="0" smtClean="0"/>
              <a:t>BAGI </a:t>
            </a:r>
            <a:r>
              <a:rPr lang="en-US" sz="2400" b="1" dirty="0" smtClean="0"/>
              <a:t>FRANCHISEE </a:t>
            </a:r>
            <a:r>
              <a:rPr lang="en-US" sz="2400" b="1" dirty="0" smtClean="0"/>
              <a:t>:</a:t>
            </a:r>
          </a:p>
          <a:p>
            <a:r>
              <a:rPr lang="en-US" sz="2400" dirty="0"/>
              <a:t>MEMILIKI AKSES PRODUK DAN PENGALAMAN YANG DIMILIKI FRANCHISOR;</a:t>
            </a:r>
          </a:p>
          <a:p>
            <a:r>
              <a:rPr lang="en-US" sz="2400" dirty="0"/>
              <a:t>DAPAT MENGGUNAKAN MEREK TERKENAL DAN STANDAR KUALITAS FRANCHISOR YANG POPULAR;</a:t>
            </a:r>
          </a:p>
          <a:p>
            <a:r>
              <a:rPr lang="en-US" sz="2400" dirty="0"/>
              <a:t>MENERIMA SEMUA RINCIAN DOKUMEN PENTING TENTANG SISTEM PRODUKSI, PEMASARAN, DAN PEMBUKUANNYA.</a:t>
            </a:r>
          </a:p>
          <a:p>
            <a:endParaRPr lang="en-US" sz="2400" dirty="0"/>
          </a:p>
          <a:p>
            <a:pPr marL="0" indent="0">
              <a:buNone/>
            </a:pPr>
            <a:endParaRPr lang="en-US" sz="2400" dirty="0"/>
          </a:p>
        </p:txBody>
      </p:sp>
    </p:spTree>
    <p:custDataLst>
      <p:tags r:id="rId1"/>
    </p:custDataLst>
  </p:cSld>
  <p:clrMapOvr>
    <a:masterClrMapping/>
  </p:clrMapOvr>
  <p:transition xmlns:p14="http://schemas.microsoft.com/office/powerpoint/2010/main" spd="slow">
    <p:wipe dir="d"/>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ppt_y</p:attrName>
                                        </p:attrNameLst>
                                      </p:cBhvr>
                                      <p:tavLst>
                                        <p:tav tm="0">
                                          <p:val>
                                            <p:strVal val="#ppt_y+#ppt_h*1.125000"/>
                                          </p:val>
                                        </p:tav>
                                        <p:tav tm="100000">
                                          <p:val>
                                            <p:strVal val="#ppt_y"/>
                                          </p:val>
                                        </p:tav>
                                      </p:tavLst>
                                    </p:anim>
                                    <p:animEffect transition="in" filter="wipe(up)">
                                      <p:cBhvr>
                                        <p:cTn id="8" dur="500"/>
                                        <p:tgtEl>
                                          <p:spTgt spid="2"/>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p:tgtEl>
                                          <p:spTgt spid="3">
                                            <p:txEl>
                                              <p:pRg st="0" end="0"/>
                                            </p:txEl>
                                          </p:spTgt>
                                        </p:tgtEl>
                                        <p:attrNameLst>
                                          <p:attrName>ppt_y</p:attrName>
                                        </p:attrNameLst>
                                      </p:cBhvr>
                                      <p:tavLst>
                                        <p:tav tm="0">
                                          <p:val>
                                            <p:strVal val="#ppt_y+#ppt_h*1.125000"/>
                                          </p:val>
                                        </p:tav>
                                        <p:tav tm="100000">
                                          <p:val>
                                            <p:strVal val="#ppt_y"/>
                                          </p:val>
                                        </p:tav>
                                      </p:tavLst>
                                    </p:anim>
                                    <p:animEffect transition="in" filter="wipe(up)">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p:tgtEl>
                                          <p:spTgt spid="3">
                                            <p:txEl>
                                              <p:pRg st="1" end="1"/>
                                            </p:txEl>
                                          </p:spTgt>
                                        </p:tgtEl>
                                        <p:attrNameLst>
                                          <p:attrName>ppt_y</p:attrName>
                                        </p:attrNameLst>
                                      </p:cBhvr>
                                      <p:tavLst>
                                        <p:tav tm="0">
                                          <p:val>
                                            <p:strVal val="#ppt_y+#ppt_h*1.125000"/>
                                          </p:val>
                                        </p:tav>
                                        <p:tav tm="100000">
                                          <p:val>
                                            <p:strVal val="#ppt_y"/>
                                          </p:val>
                                        </p:tav>
                                      </p:tavLst>
                                    </p:anim>
                                    <p:animEffect transition="in" filter="wipe(up)">
                                      <p:cBhvr>
                                        <p:cTn id="20" dur="500"/>
                                        <p:tgtEl>
                                          <p:spTgt spid="3">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p:tgtEl>
                                          <p:spTgt spid="3">
                                            <p:txEl>
                                              <p:pRg st="2" end="2"/>
                                            </p:txEl>
                                          </p:spTgt>
                                        </p:tgtEl>
                                        <p:attrNameLst>
                                          <p:attrName>ppt_y</p:attrName>
                                        </p:attrNameLst>
                                      </p:cBhvr>
                                      <p:tavLst>
                                        <p:tav tm="0">
                                          <p:val>
                                            <p:strVal val="#ppt_y+#ppt_h*1.125000"/>
                                          </p:val>
                                        </p:tav>
                                        <p:tav tm="100000">
                                          <p:val>
                                            <p:strVal val="#ppt_y"/>
                                          </p:val>
                                        </p:tav>
                                      </p:tavLst>
                                    </p:anim>
                                    <p:animEffect transition="in" filter="wipe(up)">
                                      <p:cBhvr>
                                        <p:cTn id="26" dur="5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p:tgtEl>
                                          <p:spTgt spid="3">
                                            <p:txEl>
                                              <p:pRg st="3" end="3"/>
                                            </p:txEl>
                                          </p:spTgt>
                                        </p:tgtEl>
                                        <p:attrNameLst>
                                          <p:attrName>ppt_y</p:attrName>
                                        </p:attrNameLst>
                                      </p:cBhvr>
                                      <p:tavLst>
                                        <p:tav tm="0">
                                          <p:val>
                                            <p:strVal val="#ppt_y+#ppt_h*1.125000"/>
                                          </p:val>
                                        </p:tav>
                                        <p:tav tm="100000">
                                          <p:val>
                                            <p:strVal val="#ppt_y"/>
                                          </p:val>
                                        </p:tav>
                                      </p:tavLst>
                                    </p:anim>
                                    <p:animEffect transition="in" filter="wipe(up)">
                                      <p:cBhvr>
                                        <p:cTn id="32" dur="500"/>
                                        <p:tgtEl>
                                          <p:spTgt spid="3">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p:tgtEl>
                                          <p:spTgt spid="3">
                                            <p:txEl>
                                              <p:pRg st="4" end="4"/>
                                            </p:txEl>
                                          </p:spTgt>
                                        </p:tgtEl>
                                        <p:attrNameLst>
                                          <p:attrName>ppt_y</p:attrName>
                                        </p:attrNameLst>
                                      </p:cBhvr>
                                      <p:tavLst>
                                        <p:tav tm="0">
                                          <p:val>
                                            <p:strVal val="#ppt_y+#ppt_h*1.125000"/>
                                          </p:val>
                                        </p:tav>
                                        <p:tav tm="100000">
                                          <p:val>
                                            <p:strVal val="#ppt_y"/>
                                          </p:val>
                                        </p:tav>
                                      </p:tavLst>
                                    </p:anim>
                                    <p:animEffect transition="in" filter="wipe(up)">
                                      <p:cBhvr>
                                        <p:cTn id="38" dur="500"/>
                                        <p:tgtEl>
                                          <p:spTgt spid="3">
                                            <p:txEl>
                                              <p:pRg st="4" end="4"/>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2" presetClass="entr" presetSubtype="4" fill="hold" grpId="0" nodeType="click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 calcmode="lin" valueType="num">
                                      <p:cBhvr additive="base">
                                        <p:cTn id="43" dur="500"/>
                                        <p:tgtEl>
                                          <p:spTgt spid="3">
                                            <p:txEl>
                                              <p:pRg st="5" end="5"/>
                                            </p:txEl>
                                          </p:spTgt>
                                        </p:tgtEl>
                                        <p:attrNameLst>
                                          <p:attrName>ppt_y</p:attrName>
                                        </p:attrNameLst>
                                      </p:cBhvr>
                                      <p:tavLst>
                                        <p:tav tm="0">
                                          <p:val>
                                            <p:strVal val="#ppt_y+#ppt_h*1.125000"/>
                                          </p:val>
                                        </p:tav>
                                        <p:tav tm="100000">
                                          <p:val>
                                            <p:strVal val="#ppt_y"/>
                                          </p:val>
                                        </p:tav>
                                      </p:tavLst>
                                    </p:anim>
                                    <p:animEffect transition="in" filter="wipe(up)">
                                      <p:cBhvr>
                                        <p:cTn id="44" dur="500"/>
                                        <p:tgtEl>
                                          <p:spTgt spid="3">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2" presetClass="entr" presetSubtype="4"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additive="base">
                                        <p:cTn id="49" dur="500"/>
                                        <p:tgtEl>
                                          <p:spTgt spid="3">
                                            <p:txEl>
                                              <p:pRg st="6" end="6"/>
                                            </p:txEl>
                                          </p:spTgt>
                                        </p:tgtEl>
                                        <p:attrNameLst>
                                          <p:attrName>ppt_y</p:attrName>
                                        </p:attrNameLst>
                                      </p:cBhvr>
                                      <p:tavLst>
                                        <p:tav tm="0">
                                          <p:val>
                                            <p:strVal val="#ppt_y+#ppt_h*1.125000"/>
                                          </p:val>
                                        </p:tav>
                                        <p:tav tm="100000">
                                          <p:val>
                                            <p:strVal val="#ppt_y"/>
                                          </p:val>
                                        </p:tav>
                                      </p:tavLst>
                                    </p:anim>
                                    <p:animEffect transition="in" filter="wipe(up)">
                                      <p:cBhvr>
                                        <p:cTn id="50" dur="500"/>
                                        <p:tgtEl>
                                          <p:spTgt spid="3">
                                            <p:txEl>
                                              <p:pRg st="6" end="6"/>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2" presetClass="entr" presetSubtype="4" fill="hold" grpId="0" nodeType="clickEffect">
                                  <p:stCondLst>
                                    <p:cond delay="0"/>
                                  </p:stCondLst>
                                  <p:childTnLst>
                                    <p:set>
                                      <p:cBhvr>
                                        <p:cTn id="54" dur="1" fill="hold">
                                          <p:stCondLst>
                                            <p:cond delay="0"/>
                                          </p:stCondLst>
                                        </p:cTn>
                                        <p:tgtEl>
                                          <p:spTgt spid="3">
                                            <p:txEl>
                                              <p:pRg st="7" end="7"/>
                                            </p:txEl>
                                          </p:spTgt>
                                        </p:tgtEl>
                                        <p:attrNameLst>
                                          <p:attrName>style.visibility</p:attrName>
                                        </p:attrNameLst>
                                      </p:cBhvr>
                                      <p:to>
                                        <p:strVal val="visible"/>
                                      </p:to>
                                    </p:set>
                                    <p:anim calcmode="lin" valueType="num">
                                      <p:cBhvr additive="base">
                                        <p:cTn id="55" dur="500"/>
                                        <p:tgtEl>
                                          <p:spTgt spid="3">
                                            <p:txEl>
                                              <p:pRg st="7" end="7"/>
                                            </p:txEl>
                                          </p:spTgt>
                                        </p:tgtEl>
                                        <p:attrNameLst>
                                          <p:attrName>ppt_y</p:attrName>
                                        </p:attrNameLst>
                                      </p:cBhvr>
                                      <p:tavLst>
                                        <p:tav tm="0">
                                          <p:val>
                                            <p:strVal val="#ppt_y+#ppt_h*1.125000"/>
                                          </p:val>
                                        </p:tav>
                                        <p:tav tm="100000">
                                          <p:val>
                                            <p:strVal val="#ppt_y"/>
                                          </p:val>
                                        </p:tav>
                                      </p:tavLst>
                                    </p:anim>
                                    <p:animEffect transition="in" filter="wipe(up)">
                                      <p:cBhvr>
                                        <p:cTn id="56" dur="500"/>
                                        <p:tgtEl>
                                          <p:spTgt spid="3">
                                            <p:txEl>
                                              <p:pRg st="7" end="7"/>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12" presetClass="entr" presetSubtype="4" fill="hold" grpId="0" nodeType="clickEffect">
                                  <p:stCondLst>
                                    <p:cond delay="0"/>
                                  </p:stCondLst>
                                  <p:childTnLst>
                                    <p:set>
                                      <p:cBhvr>
                                        <p:cTn id="60" dur="1" fill="hold">
                                          <p:stCondLst>
                                            <p:cond delay="0"/>
                                          </p:stCondLst>
                                        </p:cTn>
                                        <p:tgtEl>
                                          <p:spTgt spid="3">
                                            <p:txEl>
                                              <p:pRg st="8" end="8"/>
                                            </p:txEl>
                                          </p:spTgt>
                                        </p:tgtEl>
                                        <p:attrNameLst>
                                          <p:attrName>style.visibility</p:attrName>
                                        </p:attrNameLst>
                                      </p:cBhvr>
                                      <p:to>
                                        <p:strVal val="visible"/>
                                      </p:to>
                                    </p:set>
                                    <p:anim calcmode="lin" valueType="num">
                                      <p:cBhvr additive="base">
                                        <p:cTn id="61" dur="500"/>
                                        <p:tgtEl>
                                          <p:spTgt spid="3">
                                            <p:txEl>
                                              <p:pRg st="8" end="8"/>
                                            </p:txEl>
                                          </p:spTgt>
                                        </p:tgtEl>
                                        <p:attrNameLst>
                                          <p:attrName>ppt_y</p:attrName>
                                        </p:attrNameLst>
                                      </p:cBhvr>
                                      <p:tavLst>
                                        <p:tav tm="0">
                                          <p:val>
                                            <p:strVal val="#ppt_y+#ppt_h*1.125000"/>
                                          </p:val>
                                        </p:tav>
                                        <p:tav tm="100000">
                                          <p:val>
                                            <p:strVal val="#ppt_y"/>
                                          </p:val>
                                        </p:tav>
                                      </p:tavLst>
                                    </p:anim>
                                    <p:animEffect transition="in" filter="wipe(up)">
                                      <p:cBhvr>
                                        <p:cTn id="6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762000" y="269632"/>
            <a:ext cx="8077200" cy="568568"/>
          </a:xfrm>
        </p:spPr>
        <p:txBody>
          <a:bodyPr>
            <a:normAutofit fontScale="90000"/>
          </a:bodyPr>
          <a:lstStyle/>
          <a:p>
            <a:r>
              <a:rPr lang="en-US" sz="3200" dirty="0" smtClean="0"/>
              <a:t>REGULASI FRANCHISE (WARALABA)</a:t>
            </a:r>
            <a:endParaRPr lang="en-US" sz="3200" dirty="0"/>
          </a:p>
        </p:txBody>
      </p:sp>
      <p:sp>
        <p:nvSpPr>
          <p:cNvPr id="3" name="Content Placeholder 2"/>
          <p:cNvSpPr>
            <a:spLocks noGrp="1"/>
          </p:cNvSpPr>
          <p:nvPr>
            <p:ph idx="1"/>
            <p:custDataLst>
              <p:tags r:id="rId3"/>
            </p:custDataLst>
          </p:nvPr>
        </p:nvSpPr>
        <p:spPr>
          <a:xfrm>
            <a:off x="762000" y="1371601"/>
            <a:ext cx="8077200" cy="5257800"/>
          </a:xfrm>
        </p:spPr>
        <p:txBody>
          <a:bodyPr>
            <a:normAutofit/>
          </a:bodyPr>
          <a:lstStyle/>
          <a:p>
            <a:pPr algn="just"/>
            <a:r>
              <a:rPr lang="en-US" dirty="0"/>
              <a:t> </a:t>
            </a:r>
            <a:r>
              <a:rPr lang="en-US" sz="1800" dirty="0" err="1"/>
              <a:t>Undang</a:t>
            </a:r>
            <a:r>
              <a:rPr lang="en-US" sz="1800" dirty="0"/>
              <a:t> </a:t>
            </a:r>
            <a:r>
              <a:rPr lang="en-US" sz="1800" dirty="0" err="1"/>
              <a:t>Undang</a:t>
            </a:r>
            <a:r>
              <a:rPr lang="en-US" sz="1800" dirty="0"/>
              <a:t> no 30 </a:t>
            </a:r>
            <a:r>
              <a:rPr lang="en-US" sz="1800" dirty="0" err="1"/>
              <a:t>tahun</a:t>
            </a:r>
            <a:r>
              <a:rPr lang="en-US" sz="1800" dirty="0"/>
              <a:t> 2000 </a:t>
            </a:r>
            <a:r>
              <a:rPr lang="en-US" sz="1800" dirty="0" err="1"/>
              <a:t>tentang</a:t>
            </a:r>
            <a:r>
              <a:rPr lang="en-US" sz="1800" dirty="0"/>
              <a:t> </a:t>
            </a:r>
            <a:r>
              <a:rPr lang="en-US" sz="1800" dirty="0" err="1"/>
              <a:t>Rahasia</a:t>
            </a:r>
            <a:r>
              <a:rPr lang="en-US" sz="1800" dirty="0"/>
              <a:t> </a:t>
            </a:r>
            <a:r>
              <a:rPr lang="en-US" sz="1800" dirty="0" err="1" smtClean="0"/>
              <a:t>Dagang</a:t>
            </a:r>
            <a:endParaRPr lang="en-US" sz="1800" dirty="0" smtClean="0"/>
          </a:p>
          <a:p>
            <a:pPr lvl="0" algn="just"/>
            <a:r>
              <a:rPr lang="en-US" sz="1800" dirty="0" smtClean="0"/>
              <a:t> </a:t>
            </a:r>
            <a:r>
              <a:rPr lang="en-US" sz="1800" dirty="0" err="1"/>
              <a:t>Undang</a:t>
            </a:r>
            <a:r>
              <a:rPr lang="en-US" sz="1800" dirty="0"/>
              <a:t> </a:t>
            </a:r>
            <a:r>
              <a:rPr lang="en-US" sz="1800" dirty="0" err="1"/>
              <a:t>Undang</a:t>
            </a:r>
            <a:r>
              <a:rPr lang="en-US" sz="1800" dirty="0"/>
              <a:t> no. 15 </a:t>
            </a:r>
            <a:r>
              <a:rPr lang="en-US" sz="1800" dirty="0" err="1"/>
              <a:t>tahun</a:t>
            </a:r>
            <a:r>
              <a:rPr lang="en-US" sz="1800" dirty="0"/>
              <a:t> 2001 </a:t>
            </a:r>
            <a:r>
              <a:rPr lang="en-US" sz="1800" dirty="0" err="1"/>
              <a:t>tentang</a:t>
            </a:r>
            <a:r>
              <a:rPr lang="en-US" sz="1800" dirty="0"/>
              <a:t> </a:t>
            </a:r>
            <a:r>
              <a:rPr lang="en-US" sz="1800" dirty="0" err="1"/>
              <a:t>Merek</a:t>
            </a:r>
            <a:r>
              <a:rPr lang="en-US" sz="1800" dirty="0"/>
              <a:t> </a:t>
            </a:r>
          </a:p>
          <a:p>
            <a:pPr lvl="0" algn="just"/>
            <a:r>
              <a:rPr lang="en-US" sz="1800" dirty="0" err="1"/>
              <a:t>Undang</a:t>
            </a:r>
            <a:r>
              <a:rPr lang="en-US" sz="1800" dirty="0"/>
              <a:t> </a:t>
            </a:r>
            <a:r>
              <a:rPr lang="en-US" sz="1800" dirty="0" err="1"/>
              <a:t>Undang</a:t>
            </a:r>
            <a:r>
              <a:rPr lang="en-US" sz="1800" dirty="0"/>
              <a:t> no 14 </a:t>
            </a:r>
            <a:r>
              <a:rPr lang="en-US" sz="1800" dirty="0" err="1"/>
              <a:t>tahun</a:t>
            </a:r>
            <a:r>
              <a:rPr lang="en-US" sz="1800" dirty="0"/>
              <a:t> 2001tentang </a:t>
            </a:r>
            <a:r>
              <a:rPr lang="en-US" sz="1800" dirty="0" err="1"/>
              <a:t>Hak</a:t>
            </a:r>
            <a:r>
              <a:rPr lang="en-US" sz="1800" dirty="0"/>
              <a:t> Paten </a:t>
            </a:r>
            <a:endParaRPr lang="en-US" sz="1800" dirty="0" smtClean="0"/>
          </a:p>
          <a:p>
            <a:pPr lvl="0" algn="just"/>
            <a:r>
              <a:rPr lang="en-US" sz="1800" dirty="0" smtClean="0"/>
              <a:t>PP </a:t>
            </a:r>
            <a:r>
              <a:rPr lang="en-US" sz="1800" dirty="0"/>
              <a:t>No. 42 </a:t>
            </a:r>
            <a:r>
              <a:rPr lang="en-US" sz="1800" dirty="0" err="1"/>
              <a:t>tahun</a:t>
            </a:r>
            <a:r>
              <a:rPr lang="en-US" sz="1800" dirty="0"/>
              <a:t> 2007 </a:t>
            </a:r>
            <a:r>
              <a:rPr lang="en-US" sz="1800" dirty="0" err="1"/>
              <a:t>tentang</a:t>
            </a:r>
            <a:r>
              <a:rPr lang="en-US" sz="1800" dirty="0"/>
              <a:t> </a:t>
            </a:r>
            <a:r>
              <a:rPr lang="en-US" sz="1800" dirty="0" err="1"/>
              <a:t>Waralaba</a:t>
            </a:r>
            <a:r>
              <a:rPr lang="en-US" sz="1800" dirty="0"/>
              <a:t> </a:t>
            </a:r>
            <a:endParaRPr lang="en-US" sz="1800" dirty="0" smtClean="0"/>
          </a:p>
          <a:p>
            <a:pPr algn="just"/>
            <a:r>
              <a:rPr lang="en-US" sz="1800" dirty="0" err="1" smtClean="0"/>
              <a:t>Permendag</a:t>
            </a:r>
            <a:r>
              <a:rPr lang="en-US" sz="1800" dirty="0" smtClean="0"/>
              <a:t> </a:t>
            </a:r>
            <a:r>
              <a:rPr lang="en-US" sz="1800" dirty="0" err="1" smtClean="0"/>
              <a:t>Nomor</a:t>
            </a:r>
            <a:r>
              <a:rPr lang="en-US" sz="1800" dirty="0"/>
              <a:t>: 12/m-Dag/Per/3/2006 </a:t>
            </a:r>
            <a:r>
              <a:rPr lang="en-US" sz="1800" dirty="0" err="1"/>
              <a:t>Tentang</a:t>
            </a:r>
            <a:r>
              <a:rPr lang="en-US" sz="1800" dirty="0"/>
              <a:t>   </a:t>
            </a:r>
            <a:r>
              <a:rPr lang="en-US" sz="1800" dirty="0" smtClean="0"/>
              <a:t> </a:t>
            </a:r>
            <a:r>
              <a:rPr lang="en-US" sz="1800" dirty="0" err="1"/>
              <a:t>Ketentuan</a:t>
            </a:r>
            <a:r>
              <a:rPr lang="en-US" sz="1800" dirty="0"/>
              <a:t> Dan Tata Cara </a:t>
            </a:r>
            <a:r>
              <a:rPr lang="en-US" sz="1800" dirty="0" err="1"/>
              <a:t>Penerbitan</a:t>
            </a:r>
            <a:r>
              <a:rPr lang="en-US" sz="1800" dirty="0"/>
              <a:t> </a:t>
            </a:r>
            <a:r>
              <a:rPr lang="en-US" sz="1800" dirty="0" err="1"/>
              <a:t>Surat</a:t>
            </a:r>
            <a:r>
              <a:rPr lang="en-US" sz="1800" dirty="0"/>
              <a:t> </a:t>
            </a:r>
            <a:r>
              <a:rPr lang="en-US" sz="1800" dirty="0" err="1"/>
              <a:t>Tanda</a:t>
            </a:r>
            <a:r>
              <a:rPr lang="en-US" sz="1800" dirty="0"/>
              <a:t> </a:t>
            </a:r>
            <a:r>
              <a:rPr lang="en-US" sz="1800" dirty="0" err="1"/>
              <a:t>Pendaftaran</a:t>
            </a:r>
            <a:r>
              <a:rPr lang="en-US" sz="1800" dirty="0"/>
              <a:t> Usaha </a:t>
            </a:r>
            <a:r>
              <a:rPr lang="en-US" sz="1800" dirty="0" err="1"/>
              <a:t>Waralaba</a:t>
            </a:r>
            <a:r>
              <a:rPr lang="en-US" sz="1800" dirty="0" smtClean="0"/>
              <a:t>.</a:t>
            </a:r>
          </a:p>
          <a:p>
            <a:pPr algn="just"/>
            <a:r>
              <a:rPr lang="en-US" sz="1800" dirty="0" err="1" smtClean="0"/>
              <a:t>Permendag</a:t>
            </a:r>
            <a:r>
              <a:rPr lang="en-US" sz="1800" dirty="0" smtClean="0"/>
              <a:t> </a:t>
            </a:r>
            <a:r>
              <a:rPr lang="en-US" sz="1800" dirty="0" err="1"/>
              <a:t>Perdagangan</a:t>
            </a:r>
            <a:r>
              <a:rPr lang="en-US" sz="1800" dirty="0"/>
              <a:t> </a:t>
            </a:r>
            <a:r>
              <a:rPr lang="en-US" sz="1800" dirty="0" err="1"/>
              <a:t>Nomor</a:t>
            </a:r>
            <a:r>
              <a:rPr lang="en-US" sz="1800" dirty="0"/>
              <a:t>: 53/M-Dag/Per/8/</a:t>
            </a:r>
            <a:r>
              <a:rPr lang="en-US" sz="1800" dirty="0" smtClean="0"/>
              <a:t>2012 </a:t>
            </a:r>
            <a:r>
              <a:rPr lang="en-US" sz="1800" dirty="0" err="1" smtClean="0"/>
              <a:t>jo</a:t>
            </a:r>
            <a:r>
              <a:rPr lang="en-US" sz="1800" dirty="0" smtClean="0"/>
              <a:t> </a:t>
            </a:r>
            <a:r>
              <a:rPr lang="en-US" sz="1800" dirty="0" err="1"/>
              <a:t>Nomor</a:t>
            </a:r>
            <a:r>
              <a:rPr lang="en-US" sz="1800" dirty="0"/>
              <a:t>: 57/M-Dag/per/9/2014 </a:t>
            </a:r>
            <a:r>
              <a:rPr lang="en-US" sz="1800" dirty="0" smtClean="0"/>
              <a:t> </a:t>
            </a:r>
            <a:r>
              <a:rPr lang="en-US" sz="1800" dirty="0" err="1"/>
              <a:t>Tentang</a:t>
            </a:r>
            <a:r>
              <a:rPr lang="en-US" sz="1800" dirty="0"/>
              <a:t>  </a:t>
            </a:r>
            <a:r>
              <a:rPr lang="en-US" sz="1800" dirty="0" err="1" smtClean="0"/>
              <a:t>Penyelenggaraan</a:t>
            </a:r>
            <a:r>
              <a:rPr lang="en-US" sz="1800" dirty="0" smtClean="0"/>
              <a:t> </a:t>
            </a:r>
            <a:r>
              <a:rPr lang="en-US" sz="1800" dirty="0" err="1"/>
              <a:t>Waralaba</a:t>
            </a:r>
            <a:r>
              <a:rPr lang="en-US" sz="1800" dirty="0"/>
              <a:t>. </a:t>
            </a:r>
          </a:p>
          <a:p>
            <a:pPr algn="just"/>
            <a:r>
              <a:rPr lang="en-US" sz="1800" dirty="0" err="1" smtClean="0"/>
              <a:t>Permendag</a:t>
            </a:r>
            <a:r>
              <a:rPr lang="en-US" sz="1800" dirty="0" smtClean="0"/>
              <a:t> </a:t>
            </a:r>
            <a:r>
              <a:rPr lang="en-US" sz="1800" dirty="0" err="1"/>
              <a:t>Nomor</a:t>
            </a:r>
            <a:r>
              <a:rPr lang="en-US" sz="1800" dirty="0"/>
              <a:t>: 68/M-Dag/Per/10/2012 </a:t>
            </a:r>
            <a:r>
              <a:rPr lang="en-US" sz="1800" dirty="0" err="1"/>
              <a:t>Tentang</a:t>
            </a:r>
            <a:r>
              <a:rPr lang="en-US" sz="1800" dirty="0"/>
              <a:t> </a:t>
            </a:r>
            <a:r>
              <a:rPr lang="en-US" sz="1800" dirty="0" smtClean="0"/>
              <a:t> </a:t>
            </a:r>
            <a:r>
              <a:rPr lang="en-US" sz="1800" dirty="0" err="1"/>
              <a:t>Waralaba</a:t>
            </a:r>
            <a:r>
              <a:rPr lang="en-US" sz="1800" dirty="0"/>
              <a:t> </a:t>
            </a:r>
            <a:r>
              <a:rPr lang="en-US" sz="1800" dirty="0" err="1"/>
              <a:t>Untuk</a:t>
            </a:r>
            <a:r>
              <a:rPr lang="en-US" sz="1800" dirty="0"/>
              <a:t> </a:t>
            </a:r>
            <a:r>
              <a:rPr lang="en-US" sz="1800" dirty="0" err="1"/>
              <a:t>Jenis</a:t>
            </a:r>
            <a:r>
              <a:rPr lang="en-US" sz="1800" dirty="0"/>
              <a:t> Usaha </a:t>
            </a:r>
            <a:r>
              <a:rPr lang="en-US" sz="1800" dirty="0" err="1"/>
              <a:t>Toko</a:t>
            </a:r>
            <a:r>
              <a:rPr lang="en-US" sz="1800" dirty="0"/>
              <a:t>  Modern. </a:t>
            </a:r>
            <a:endParaRPr lang="en-US" sz="1800" dirty="0" smtClean="0"/>
          </a:p>
          <a:p>
            <a:pPr algn="just"/>
            <a:r>
              <a:rPr lang="en-US" sz="1800" dirty="0" err="1" smtClean="0"/>
              <a:t>Permendag</a:t>
            </a:r>
            <a:r>
              <a:rPr lang="en-US" sz="1800" dirty="0" smtClean="0"/>
              <a:t> </a:t>
            </a:r>
            <a:r>
              <a:rPr lang="en-US" sz="1800" dirty="0" err="1"/>
              <a:t>Nomor</a:t>
            </a:r>
            <a:r>
              <a:rPr lang="en-US" sz="1800" dirty="0"/>
              <a:t>: 60/M-Dag/Per/9/2013 </a:t>
            </a:r>
            <a:r>
              <a:rPr lang="en-US" sz="1800" dirty="0" err="1"/>
              <a:t>Tentang</a:t>
            </a:r>
            <a:r>
              <a:rPr lang="en-US" sz="1800" dirty="0"/>
              <a:t> </a:t>
            </a:r>
            <a:r>
              <a:rPr lang="en-US" sz="1800" dirty="0" err="1"/>
              <a:t>Kewajiban</a:t>
            </a:r>
            <a:r>
              <a:rPr lang="en-US" sz="1800" dirty="0"/>
              <a:t> </a:t>
            </a:r>
            <a:r>
              <a:rPr lang="en-US" sz="1800" dirty="0" smtClean="0"/>
              <a:t> </a:t>
            </a:r>
            <a:r>
              <a:rPr lang="en-US" sz="1800" dirty="0" err="1"/>
              <a:t>Penggunaan</a:t>
            </a:r>
            <a:r>
              <a:rPr lang="en-US" sz="1800" dirty="0"/>
              <a:t> Logo </a:t>
            </a:r>
            <a:r>
              <a:rPr lang="en-US" sz="1800" dirty="0" err="1"/>
              <a:t>Waralaba</a:t>
            </a:r>
            <a:r>
              <a:rPr lang="en-US" sz="1800" b="1" dirty="0" smtClean="0"/>
              <a:t>.</a:t>
            </a:r>
          </a:p>
          <a:p>
            <a:r>
              <a:rPr lang="en-US" sz="1800" dirty="0" err="1" smtClean="0"/>
              <a:t>Permendag</a:t>
            </a:r>
            <a:r>
              <a:rPr lang="en-US" sz="1800" dirty="0" smtClean="0"/>
              <a:t> </a:t>
            </a:r>
            <a:r>
              <a:rPr lang="en-US" sz="1800" dirty="0" err="1"/>
              <a:t>Nomor</a:t>
            </a:r>
            <a:r>
              <a:rPr lang="en-US" sz="1800" dirty="0"/>
              <a:t>: 07/M-Dag/Per/2/</a:t>
            </a:r>
            <a:r>
              <a:rPr lang="en-US" sz="1800" dirty="0" smtClean="0"/>
              <a:t>2013 </a:t>
            </a:r>
            <a:r>
              <a:rPr lang="en-US" sz="1800" dirty="0" err="1" smtClean="0"/>
              <a:t>jo</a:t>
            </a:r>
            <a:r>
              <a:rPr lang="en-US" sz="1800" dirty="0" smtClean="0"/>
              <a:t> </a:t>
            </a:r>
            <a:r>
              <a:rPr lang="en-US" sz="1800" dirty="0" err="1"/>
              <a:t>Nomor</a:t>
            </a:r>
            <a:r>
              <a:rPr lang="en-US" sz="1800" dirty="0"/>
              <a:t>: 58/M-Dag/Per/9/2014 </a:t>
            </a:r>
            <a:r>
              <a:rPr lang="en-US" sz="1800" dirty="0" smtClean="0"/>
              <a:t> </a:t>
            </a:r>
            <a:r>
              <a:rPr lang="en-US" sz="1800" dirty="0" err="1"/>
              <a:t>Tentang</a:t>
            </a:r>
            <a:r>
              <a:rPr lang="en-US" sz="1800" dirty="0"/>
              <a:t> </a:t>
            </a:r>
            <a:r>
              <a:rPr lang="en-US" sz="1800" dirty="0" err="1"/>
              <a:t>Pengembangan</a:t>
            </a:r>
            <a:r>
              <a:rPr lang="en-US" sz="1800" dirty="0"/>
              <a:t> </a:t>
            </a:r>
            <a:r>
              <a:rPr lang="en-US" sz="1800" dirty="0" err="1" smtClean="0"/>
              <a:t>Kemitraan</a:t>
            </a:r>
            <a:r>
              <a:rPr lang="en-US" sz="1800" dirty="0" smtClean="0"/>
              <a:t> </a:t>
            </a:r>
            <a:r>
              <a:rPr lang="en-US" sz="1800" dirty="0" err="1"/>
              <a:t>Dalam</a:t>
            </a:r>
            <a:r>
              <a:rPr lang="en-US" sz="1800" dirty="0"/>
              <a:t> </a:t>
            </a:r>
            <a:r>
              <a:rPr lang="en-US" sz="1800" dirty="0" err="1"/>
              <a:t>Waralaba</a:t>
            </a:r>
            <a:r>
              <a:rPr lang="en-US" sz="1800" dirty="0"/>
              <a:t> </a:t>
            </a:r>
            <a:r>
              <a:rPr lang="en-US" sz="1800" dirty="0" err="1"/>
              <a:t>Untuk</a:t>
            </a:r>
            <a:r>
              <a:rPr lang="en-US" sz="1800" dirty="0"/>
              <a:t> </a:t>
            </a:r>
            <a:r>
              <a:rPr lang="en-US" sz="1800" dirty="0" err="1"/>
              <a:t>Jenis</a:t>
            </a:r>
            <a:r>
              <a:rPr lang="en-US" sz="1800" dirty="0"/>
              <a:t> Usaha </a:t>
            </a:r>
            <a:r>
              <a:rPr lang="en-US" sz="1800" dirty="0" err="1"/>
              <a:t>Jasa</a:t>
            </a:r>
            <a:r>
              <a:rPr lang="en-US" sz="1800" dirty="0"/>
              <a:t> </a:t>
            </a:r>
            <a:r>
              <a:rPr lang="en-US" sz="1800" dirty="0" err="1"/>
              <a:t>Makanan</a:t>
            </a:r>
            <a:r>
              <a:rPr lang="en-US" sz="1800" dirty="0"/>
              <a:t> Dan </a:t>
            </a:r>
            <a:r>
              <a:rPr lang="en-US" sz="1800" dirty="0" err="1" smtClean="0"/>
              <a:t>Minuman</a:t>
            </a:r>
            <a:r>
              <a:rPr lang="en-US" sz="1800" dirty="0" smtClean="0"/>
              <a:t>. </a:t>
            </a:r>
            <a:endParaRPr lang="en-US" sz="1800" dirty="0"/>
          </a:p>
          <a:p>
            <a:pPr algn="just"/>
            <a:endParaRPr lang="en-US" sz="1800" dirty="0"/>
          </a:p>
          <a:p>
            <a:endParaRPr lang="en-US" sz="2000" dirty="0"/>
          </a:p>
          <a:p>
            <a:endParaRPr lang="en-US" sz="2000" dirty="0"/>
          </a:p>
          <a:p>
            <a:pPr lvl="0"/>
            <a:endParaRPr lang="en-US" sz="2000" dirty="0" smtClean="0"/>
          </a:p>
          <a:p>
            <a:pPr marL="0" lvl="0" indent="0">
              <a:buNone/>
            </a:pPr>
            <a:endParaRPr lang="en-US" dirty="0" smtClean="0"/>
          </a:p>
        </p:txBody>
      </p:sp>
    </p:spTree>
    <p:custDataLst>
      <p:tags r:id="rId1"/>
    </p:custDataLst>
  </p:cSld>
  <p:clrMapOvr>
    <a:masterClrMapping/>
  </p:clrMapOvr>
  <p:transition xmlns:p14="http://schemas.microsoft.com/office/powerpoint/2010/main" spd="slow">
    <p:wipe dir="d"/>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Effect transition="in" filter="fade">
                                      <p:cBhvr>
                                        <p:cTn id="56" dur="1000"/>
                                        <p:tgtEl>
                                          <p:spTgt spid="3">
                                            <p:txEl>
                                              <p:pRg st="7" end="7"/>
                                            </p:txEl>
                                          </p:spTgt>
                                        </p:tgtEl>
                                      </p:cBhvr>
                                    </p:animEffect>
                                    <p:anim calcmode="lin" valueType="num">
                                      <p:cBhvr>
                                        <p:cTn id="57"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8" end="8"/>
                                            </p:txEl>
                                          </p:spTgt>
                                        </p:tgtEl>
                                        <p:attrNameLst>
                                          <p:attrName>style.visibility</p:attrName>
                                        </p:attrNameLst>
                                      </p:cBhvr>
                                      <p:to>
                                        <p:strVal val="visible"/>
                                      </p:to>
                                    </p:set>
                                    <p:animEffect transition="in" filter="fade">
                                      <p:cBhvr>
                                        <p:cTn id="63" dur="1000"/>
                                        <p:tgtEl>
                                          <p:spTgt spid="3">
                                            <p:txEl>
                                              <p:pRg st="8" end="8"/>
                                            </p:txEl>
                                          </p:spTgt>
                                        </p:tgtEl>
                                      </p:cBhvr>
                                    </p:animEffect>
                                    <p:anim calcmode="lin" valueType="num">
                                      <p:cBhvr>
                                        <p:cTn id="64"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14" presetClass="entr" presetSubtype="10" fill="hold" grpId="0" nodeType="clickEffect">
                                  <p:stCondLst>
                                    <p:cond delay="0"/>
                                  </p:stCondLst>
                                  <p:childTnLst>
                                    <p:set>
                                      <p:cBhvr>
                                        <p:cTn id="69" dur="1" fill="hold">
                                          <p:stCondLst>
                                            <p:cond delay="0"/>
                                          </p:stCondLst>
                                        </p:cTn>
                                        <p:tgtEl>
                                          <p:spTgt spid="2"/>
                                        </p:tgtEl>
                                        <p:attrNameLst>
                                          <p:attrName>style.visibility</p:attrName>
                                        </p:attrNameLst>
                                      </p:cBhvr>
                                      <p:to>
                                        <p:strVal val="visible"/>
                                      </p:to>
                                    </p:set>
                                    <p:animEffect transition="in" filter="randombar(horizontal)">
                                      <p:cBhvr>
                                        <p:cTn id="70" dur="500"/>
                                        <p:tgtEl>
                                          <p:spTgt spid="2"/>
                                        </p:tgtEl>
                                      </p:cBhvr>
                                    </p:animEffect>
                                  </p:childTnLst>
                                </p:cTn>
                              </p:par>
                            </p:childTnLst>
                          </p:cTn>
                        </p:par>
                      </p:childTnLst>
                    </p:cTn>
                  </p:par>
                  <p:par>
                    <p:cTn id="71" fill="hold">
                      <p:stCondLst>
                        <p:cond delay="indefinite"/>
                      </p:stCondLst>
                      <p:childTnLst>
                        <p:par>
                          <p:cTn id="72" fill="hold">
                            <p:stCondLst>
                              <p:cond delay="0"/>
                            </p:stCondLst>
                            <p:childTnLst>
                              <p:par>
                                <p:cTn id="73" presetID="14" presetClass="entr" presetSubtype="10" fill="hold" grpId="1" nodeType="clickEffect">
                                  <p:stCondLst>
                                    <p:cond delay="0"/>
                                  </p:stCondLst>
                                  <p:childTnLst>
                                    <p:set>
                                      <p:cBhvr>
                                        <p:cTn id="74"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5" dur="500"/>
                                        <p:tgtEl>
                                          <p:spTgt spid="3">
                                            <p:txEl>
                                              <p:pRg st="0" end="0"/>
                                            </p:txEl>
                                          </p:spTgt>
                                        </p:tgtEl>
                                      </p:cBhvr>
                                    </p:animEffect>
                                  </p:childTnLst>
                                </p:cTn>
                              </p:par>
                            </p:childTnLst>
                          </p:cTn>
                        </p:par>
                      </p:childTnLst>
                    </p:cTn>
                  </p:par>
                  <p:par>
                    <p:cTn id="76" fill="hold">
                      <p:stCondLst>
                        <p:cond delay="indefinite"/>
                      </p:stCondLst>
                      <p:childTnLst>
                        <p:par>
                          <p:cTn id="77" fill="hold">
                            <p:stCondLst>
                              <p:cond delay="0"/>
                            </p:stCondLst>
                            <p:childTnLst>
                              <p:par>
                                <p:cTn id="78" presetID="14" presetClass="entr" presetSubtype="10" fill="hold" grpId="1" nodeType="clickEffect">
                                  <p:stCondLst>
                                    <p:cond delay="0"/>
                                  </p:stCondLst>
                                  <p:childTnLst>
                                    <p:set>
                                      <p:cBhvr>
                                        <p:cTn id="79" dur="1" fill="hold">
                                          <p:stCondLst>
                                            <p:cond delay="0"/>
                                          </p:stCondLst>
                                        </p:cTn>
                                        <p:tgtEl>
                                          <p:spTgt spid="3">
                                            <p:txEl>
                                              <p:pRg st="1" end="1"/>
                                            </p:txEl>
                                          </p:spTgt>
                                        </p:tgtEl>
                                        <p:attrNameLst>
                                          <p:attrName>style.visibility</p:attrName>
                                        </p:attrNameLst>
                                      </p:cBhvr>
                                      <p:to>
                                        <p:strVal val="visible"/>
                                      </p:to>
                                    </p:set>
                                    <p:animEffect transition="in" filter="randombar(horizontal)">
                                      <p:cBhvr>
                                        <p:cTn id="80" dur="500"/>
                                        <p:tgtEl>
                                          <p:spTgt spid="3">
                                            <p:txEl>
                                              <p:pRg st="1" end="1"/>
                                            </p:txEl>
                                          </p:spTgt>
                                        </p:tgtEl>
                                      </p:cBhvr>
                                    </p:animEffect>
                                  </p:childTnLst>
                                </p:cTn>
                              </p:par>
                            </p:childTnLst>
                          </p:cTn>
                        </p:par>
                      </p:childTnLst>
                    </p:cTn>
                  </p:par>
                  <p:par>
                    <p:cTn id="81" fill="hold">
                      <p:stCondLst>
                        <p:cond delay="indefinite"/>
                      </p:stCondLst>
                      <p:childTnLst>
                        <p:par>
                          <p:cTn id="82" fill="hold">
                            <p:stCondLst>
                              <p:cond delay="0"/>
                            </p:stCondLst>
                            <p:childTnLst>
                              <p:par>
                                <p:cTn id="83" presetID="14" presetClass="entr" presetSubtype="10" fill="hold" grpId="1" nodeType="clickEffect">
                                  <p:stCondLst>
                                    <p:cond delay="0"/>
                                  </p:stCondLst>
                                  <p:childTnLst>
                                    <p:set>
                                      <p:cBhvr>
                                        <p:cTn id="84" dur="1" fill="hold">
                                          <p:stCondLst>
                                            <p:cond delay="0"/>
                                          </p:stCondLst>
                                        </p:cTn>
                                        <p:tgtEl>
                                          <p:spTgt spid="3">
                                            <p:txEl>
                                              <p:pRg st="2" end="2"/>
                                            </p:txEl>
                                          </p:spTgt>
                                        </p:tgtEl>
                                        <p:attrNameLst>
                                          <p:attrName>style.visibility</p:attrName>
                                        </p:attrNameLst>
                                      </p:cBhvr>
                                      <p:to>
                                        <p:strVal val="visible"/>
                                      </p:to>
                                    </p:set>
                                    <p:animEffect transition="in" filter="randombar(horizontal)">
                                      <p:cBhvr>
                                        <p:cTn id="85" dur="500"/>
                                        <p:tgtEl>
                                          <p:spTgt spid="3">
                                            <p:txEl>
                                              <p:pRg st="2" end="2"/>
                                            </p:txEl>
                                          </p:spTgt>
                                        </p:tgtEl>
                                      </p:cBhvr>
                                    </p:animEffect>
                                  </p:childTnLst>
                                </p:cTn>
                              </p:par>
                            </p:childTnLst>
                          </p:cTn>
                        </p:par>
                      </p:childTnLst>
                    </p:cTn>
                  </p:par>
                  <p:par>
                    <p:cTn id="86" fill="hold">
                      <p:stCondLst>
                        <p:cond delay="indefinite"/>
                      </p:stCondLst>
                      <p:childTnLst>
                        <p:par>
                          <p:cTn id="87" fill="hold">
                            <p:stCondLst>
                              <p:cond delay="0"/>
                            </p:stCondLst>
                            <p:childTnLst>
                              <p:par>
                                <p:cTn id="88" presetID="14" presetClass="entr" presetSubtype="10" fill="hold" grpId="1" nodeType="clickEffect">
                                  <p:stCondLst>
                                    <p:cond delay="0"/>
                                  </p:stCondLst>
                                  <p:childTnLst>
                                    <p:set>
                                      <p:cBhvr>
                                        <p:cTn id="89" dur="1" fill="hold">
                                          <p:stCondLst>
                                            <p:cond delay="0"/>
                                          </p:stCondLst>
                                        </p:cTn>
                                        <p:tgtEl>
                                          <p:spTgt spid="3">
                                            <p:txEl>
                                              <p:pRg st="3" end="3"/>
                                            </p:txEl>
                                          </p:spTgt>
                                        </p:tgtEl>
                                        <p:attrNameLst>
                                          <p:attrName>style.visibility</p:attrName>
                                        </p:attrNameLst>
                                      </p:cBhvr>
                                      <p:to>
                                        <p:strVal val="visible"/>
                                      </p:to>
                                    </p:set>
                                    <p:animEffect transition="in" filter="randombar(horizontal)">
                                      <p:cBhvr>
                                        <p:cTn id="90" dur="500"/>
                                        <p:tgtEl>
                                          <p:spTgt spid="3">
                                            <p:txEl>
                                              <p:pRg st="3" end="3"/>
                                            </p:txEl>
                                          </p:spTgt>
                                        </p:tgtEl>
                                      </p:cBhvr>
                                    </p:animEffect>
                                  </p:childTnLst>
                                </p:cTn>
                              </p:par>
                            </p:childTnLst>
                          </p:cTn>
                        </p:par>
                      </p:childTnLst>
                    </p:cTn>
                  </p:par>
                  <p:par>
                    <p:cTn id="91" fill="hold">
                      <p:stCondLst>
                        <p:cond delay="indefinite"/>
                      </p:stCondLst>
                      <p:childTnLst>
                        <p:par>
                          <p:cTn id="92" fill="hold">
                            <p:stCondLst>
                              <p:cond delay="0"/>
                            </p:stCondLst>
                            <p:childTnLst>
                              <p:par>
                                <p:cTn id="93" presetID="14" presetClass="entr" presetSubtype="10" fill="hold" grpId="1" nodeType="clickEffect">
                                  <p:stCondLst>
                                    <p:cond delay="0"/>
                                  </p:stCondLst>
                                  <p:childTnLst>
                                    <p:set>
                                      <p:cBhvr>
                                        <p:cTn id="94" dur="1" fill="hold">
                                          <p:stCondLst>
                                            <p:cond delay="0"/>
                                          </p:stCondLst>
                                        </p:cTn>
                                        <p:tgtEl>
                                          <p:spTgt spid="3">
                                            <p:txEl>
                                              <p:pRg st="4" end="4"/>
                                            </p:txEl>
                                          </p:spTgt>
                                        </p:tgtEl>
                                        <p:attrNameLst>
                                          <p:attrName>style.visibility</p:attrName>
                                        </p:attrNameLst>
                                      </p:cBhvr>
                                      <p:to>
                                        <p:strVal val="visible"/>
                                      </p:to>
                                    </p:set>
                                    <p:animEffect transition="in" filter="randombar(horizontal)">
                                      <p:cBhvr>
                                        <p:cTn id="95" dur="500"/>
                                        <p:tgtEl>
                                          <p:spTgt spid="3">
                                            <p:txEl>
                                              <p:pRg st="4" end="4"/>
                                            </p:txEl>
                                          </p:spTgt>
                                        </p:tgtEl>
                                      </p:cBhvr>
                                    </p:animEffect>
                                  </p:childTnLst>
                                </p:cTn>
                              </p:par>
                            </p:childTnLst>
                          </p:cTn>
                        </p:par>
                      </p:childTnLst>
                    </p:cTn>
                  </p:par>
                  <p:par>
                    <p:cTn id="96" fill="hold">
                      <p:stCondLst>
                        <p:cond delay="indefinite"/>
                      </p:stCondLst>
                      <p:childTnLst>
                        <p:par>
                          <p:cTn id="97" fill="hold">
                            <p:stCondLst>
                              <p:cond delay="0"/>
                            </p:stCondLst>
                            <p:childTnLst>
                              <p:par>
                                <p:cTn id="98" presetID="14" presetClass="entr" presetSubtype="10" fill="hold" grpId="1" nodeType="clickEffect">
                                  <p:stCondLst>
                                    <p:cond delay="0"/>
                                  </p:stCondLst>
                                  <p:childTnLst>
                                    <p:set>
                                      <p:cBhvr>
                                        <p:cTn id="99" dur="1" fill="hold">
                                          <p:stCondLst>
                                            <p:cond delay="0"/>
                                          </p:stCondLst>
                                        </p:cTn>
                                        <p:tgtEl>
                                          <p:spTgt spid="3">
                                            <p:txEl>
                                              <p:pRg st="5" end="5"/>
                                            </p:txEl>
                                          </p:spTgt>
                                        </p:tgtEl>
                                        <p:attrNameLst>
                                          <p:attrName>style.visibility</p:attrName>
                                        </p:attrNameLst>
                                      </p:cBhvr>
                                      <p:to>
                                        <p:strVal val="visible"/>
                                      </p:to>
                                    </p:set>
                                    <p:animEffect transition="in" filter="randombar(horizontal)">
                                      <p:cBhvr>
                                        <p:cTn id="100" dur="500"/>
                                        <p:tgtEl>
                                          <p:spTgt spid="3">
                                            <p:txEl>
                                              <p:pRg st="5" end="5"/>
                                            </p:txEl>
                                          </p:spTgt>
                                        </p:tgtEl>
                                      </p:cBhvr>
                                    </p:animEffect>
                                  </p:childTnLst>
                                </p:cTn>
                              </p:par>
                            </p:childTnLst>
                          </p:cTn>
                        </p:par>
                      </p:childTnLst>
                    </p:cTn>
                  </p:par>
                  <p:par>
                    <p:cTn id="101" fill="hold">
                      <p:stCondLst>
                        <p:cond delay="indefinite"/>
                      </p:stCondLst>
                      <p:childTnLst>
                        <p:par>
                          <p:cTn id="102" fill="hold">
                            <p:stCondLst>
                              <p:cond delay="0"/>
                            </p:stCondLst>
                            <p:childTnLst>
                              <p:par>
                                <p:cTn id="103" presetID="14" presetClass="entr" presetSubtype="10" fill="hold" grpId="1" nodeType="clickEffect">
                                  <p:stCondLst>
                                    <p:cond delay="0"/>
                                  </p:stCondLst>
                                  <p:childTnLst>
                                    <p:set>
                                      <p:cBhvr>
                                        <p:cTn id="104" dur="1" fill="hold">
                                          <p:stCondLst>
                                            <p:cond delay="0"/>
                                          </p:stCondLst>
                                        </p:cTn>
                                        <p:tgtEl>
                                          <p:spTgt spid="3">
                                            <p:txEl>
                                              <p:pRg st="6" end="6"/>
                                            </p:txEl>
                                          </p:spTgt>
                                        </p:tgtEl>
                                        <p:attrNameLst>
                                          <p:attrName>style.visibility</p:attrName>
                                        </p:attrNameLst>
                                      </p:cBhvr>
                                      <p:to>
                                        <p:strVal val="visible"/>
                                      </p:to>
                                    </p:set>
                                    <p:animEffect transition="in" filter="randombar(horizontal)">
                                      <p:cBhvr>
                                        <p:cTn id="105" dur="500"/>
                                        <p:tgtEl>
                                          <p:spTgt spid="3">
                                            <p:txEl>
                                              <p:pRg st="6" end="6"/>
                                            </p:txEl>
                                          </p:spTgt>
                                        </p:tgtEl>
                                      </p:cBhvr>
                                    </p:animEffect>
                                  </p:childTnLst>
                                </p:cTn>
                              </p:par>
                            </p:childTnLst>
                          </p:cTn>
                        </p:par>
                      </p:childTnLst>
                    </p:cTn>
                  </p:par>
                  <p:par>
                    <p:cTn id="106" fill="hold">
                      <p:stCondLst>
                        <p:cond delay="indefinite"/>
                      </p:stCondLst>
                      <p:childTnLst>
                        <p:par>
                          <p:cTn id="107" fill="hold">
                            <p:stCondLst>
                              <p:cond delay="0"/>
                            </p:stCondLst>
                            <p:childTnLst>
                              <p:par>
                                <p:cTn id="108" presetID="14" presetClass="entr" presetSubtype="10" fill="hold" grpId="1" nodeType="clickEffect">
                                  <p:stCondLst>
                                    <p:cond delay="0"/>
                                  </p:stCondLst>
                                  <p:childTnLst>
                                    <p:set>
                                      <p:cBhvr>
                                        <p:cTn id="109" dur="1" fill="hold">
                                          <p:stCondLst>
                                            <p:cond delay="0"/>
                                          </p:stCondLst>
                                        </p:cTn>
                                        <p:tgtEl>
                                          <p:spTgt spid="3">
                                            <p:txEl>
                                              <p:pRg st="7" end="7"/>
                                            </p:txEl>
                                          </p:spTgt>
                                        </p:tgtEl>
                                        <p:attrNameLst>
                                          <p:attrName>style.visibility</p:attrName>
                                        </p:attrNameLst>
                                      </p:cBhvr>
                                      <p:to>
                                        <p:strVal val="visible"/>
                                      </p:to>
                                    </p:set>
                                    <p:animEffect transition="in" filter="randombar(horizontal)">
                                      <p:cBhvr>
                                        <p:cTn id="110" dur="500"/>
                                        <p:tgtEl>
                                          <p:spTgt spid="3">
                                            <p:txEl>
                                              <p:pRg st="7" end="7"/>
                                            </p:txEl>
                                          </p:spTgt>
                                        </p:tgtEl>
                                      </p:cBhvr>
                                    </p:animEffect>
                                  </p:childTnLst>
                                </p:cTn>
                              </p:par>
                            </p:childTnLst>
                          </p:cTn>
                        </p:par>
                      </p:childTnLst>
                    </p:cTn>
                  </p:par>
                  <p:par>
                    <p:cTn id="111" fill="hold">
                      <p:stCondLst>
                        <p:cond delay="indefinite"/>
                      </p:stCondLst>
                      <p:childTnLst>
                        <p:par>
                          <p:cTn id="112" fill="hold">
                            <p:stCondLst>
                              <p:cond delay="0"/>
                            </p:stCondLst>
                            <p:childTnLst>
                              <p:par>
                                <p:cTn id="113" presetID="14" presetClass="entr" presetSubtype="10" fill="hold" grpId="1" nodeType="clickEffect">
                                  <p:stCondLst>
                                    <p:cond delay="0"/>
                                  </p:stCondLst>
                                  <p:childTnLst>
                                    <p:set>
                                      <p:cBhvr>
                                        <p:cTn id="114" dur="1" fill="hold">
                                          <p:stCondLst>
                                            <p:cond delay="0"/>
                                          </p:stCondLst>
                                        </p:cTn>
                                        <p:tgtEl>
                                          <p:spTgt spid="3">
                                            <p:txEl>
                                              <p:pRg st="8" end="8"/>
                                            </p:txEl>
                                          </p:spTgt>
                                        </p:tgtEl>
                                        <p:attrNameLst>
                                          <p:attrName>style.visibility</p:attrName>
                                        </p:attrNameLst>
                                      </p:cBhvr>
                                      <p:to>
                                        <p:strVal val="visible"/>
                                      </p:to>
                                    </p:set>
                                    <p:animEffect transition="in" filter="randombar(horizontal)">
                                      <p:cBhvr>
                                        <p:cTn id="115"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P spid="3" grpI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8498" name="Rectangle 2"/>
          <p:cNvSpPr>
            <a:spLocks noGrp="1" noChangeArrowheads="1"/>
          </p:cNvSpPr>
          <p:nvPr>
            <p:ph type="title"/>
            <p:custDataLst>
              <p:tags r:id="rId2"/>
            </p:custDataLst>
          </p:nvPr>
        </p:nvSpPr>
        <p:spPr>
          <a:xfrm>
            <a:off x="990600" y="269632"/>
            <a:ext cx="7848600" cy="949568"/>
          </a:xfrm>
        </p:spPr>
        <p:txBody>
          <a:bodyPr>
            <a:normAutofit/>
          </a:bodyPr>
          <a:lstStyle/>
          <a:p>
            <a:pPr>
              <a:defRPr/>
            </a:pPr>
            <a:r>
              <a:rPr lang="en-US" sz="3600" dirty="0" smtClean="0"/>
              <a:t>ISI PERJANJIAN FRANCHISE (WARALABA)</a:t>
            </a:r>
          </a:p>
        </p:txBody>
      </p:sp>
      <p:sp>
        <p:nvSpPr>
          <p:cNvPr id="618499" name="Rectangle 3"/>
          <p:cNvSpPr>
            <a:spLocks noGrp="1" noChangeArrowheads="1"/>
          </p:cNvSpPr>
          <p:nvPr>
            <p:ph type="body" idx="1"/>
            <p:custDataLst>
              <p:tags r:id="rId3"/>
            </p:custDataLst>
          </p:nvPr>
        </p:nvSpPr>
        <p:spPr>
          <a:xfrm>
            <a:off x="762000" y="1447801"/>
            <a:ext cx="8077200" cy="5181600"/>
          </a:xfrm>
        </p:spPr>
        <p:txBody>
          <a:bodyPr>
            <a:normAutofit/>
          </a:bodyPr>
          <a:lstStyle/>
          <a:p>
            <a:pPr marL="0" indent="0">
              <a:buNone/>
              <a:defRPr/>
            </a:pPr>
            <a:r>
              <a:rPr lang="en-US" sz="2400" u="sng" dirty="0" err="1" smtClean="0">
                <a:solidFill>
                  <a:schemeClr val="tx2"/>
                </a:solidFill>
              </a:rPr>
              <a:t>Pasal</a:t>
            </a:r>
            <a:r>
              <a:rPr lang="en-US" sz="2400" u="sng" dirty="0" smtClean="0">
                <a:solidFill>
                  <a:schemeClr val="tx2"/>
                </a:solidFill>
              </a:rPr>
              <a:t> 4 PP NO 42/2007</a:t>
            </a:r>
          </a:p>
          <a:p>
            <a:pPr marL="0" indent="0">
              <a:buNone/>
              <a:defRPr/>
            </a:pPr>
            <a:r>
              <a:rPr lang="en-US" sz="2400" dirty="0" smtClean="0"/>
              <a:t>1.Identitas </a:t>
            </a:r>
            <a:r>
              <a:rPr lang="en-US" sz="2400" dirty="0" err="1"/>
              <a:t>masing-masing</a:t>
            </a:r>
            <a:r>
              <a:rPr lang="en-US" sz="2400" dirty="0"/>
              <a:t> </a:t>
            </a:r>
            <a:r>
              <a:rPr lang="en-US" sz="2400" dirty="0" err="1"/>
              <a:t>pihak</a:t>
            </a:r>
            <a:r>
              <a:rPr lang="en-US" sz="2400" dirty="0" smtClean="0"/>
              <a:t>;</a:t>
            </a:r>
          </a:p>
          <a:p>
            <a:pPr marL="457200" indent="-457200">
              <a:buAutoNum type="arabicPeriod" startAt="2"/>
              <a:defRPr/>
            </a:pPr>
            <a:r>
              <a:rPr lang="en-US" sz="2400" dirty="0" err="1" smtClean="0"/>
              <a:t>Identitas</a:t>
            </a:r>
            <a:r>
              <a:rPr lang="en-US" sz="2400" dirty="0" smtClean="0"/>
              <a:t> </a:t>
            </a:r>
            <a:r>
              <a:rPr lang="en-US" sz="2400" dirty="0" err="1"/>
              <a:t>dan</a:t>
            </a:r>
            <a:r>
              <a:rPr lang="en-US" sz="2400" dirty="0"/>
              <a:t> </a:t>
            </a:r>
            <a:r>
              <a:rPr lang="en-US" sz="2400" dirty="0" err="1"/>
              <a:t>jabatan</a:t>
            </a:r>
            <a:r>
              <a:rPr lang="en-US" sz="2400" dirty="0"/>
              <a:t> </a:t>
            </a:r>
            <a:r>
              <a:rPr lang="en-US" sz="2400" dirty="0" err="1"/>
              <a:t>masing-masing</a:t>
            </a:r>
            <a:r>
              <a:rPr lang="en-US" sz="2400" dirty="0"/>
              <a:t> </a:t>
            </a:r>
            <a:r>
              <a:rPr lang="en-US" sz="2400" dirty="0" err="1"/>
              <a:t>pihak</a:t>
            </a:r>
            <a:r>
              <a:rPr lang="en-US" sz="2400" dirty="0"/>
              <a:t> yang </a:t>
            </a:r>
            <a:r>
              <a:rPr lang="en-US" sz="2400" dirty="0" err="1"/>
              <a:t>berwenang</a:t>
            </a:r>
            <a:r>
              <a:rPr lang="en-US" sz="2400" dirty="0"/>
              <a:t> </a:t>
            </a:r>
            <a:r>
              <a:rPr lang="en-US" sz="2400" dirty="0" err="1"/>
              <a:t>menandatangani</a:t>
            </a:r>
            <a:r>
              <a:rPr lang="en-US" sz="2400" dirty="0"/>
              <a:t> </a:t>
            </a:r>
            <a:r>
              <a:rPr lang="en-US" sz="2400" dirty="0" err="1"/>
              <a:t>Perjanjian</a:t>
            </a:r>
            <a:r>
              <a:rPr lang="en-US" sz="2400" dirty="0"/>
              <a:t> </a:t>
            </a:r>
            <a:r>
              <a:rPr lang="en-US" sz="2400" dirty="0" err="1"/>
              <a:t>Wara</a:t>
            </a:r>
            <a:r>
              <a:rPr lang="en-US" sz="2400" dirty="0"/>
              <a:t> </a:t>
            </a:r>
            <a:r>
              <a:rPr lang="en-US" sz="2400" dirty="0" err="1"/>
              <a:t>laba</a:t>
            </a:r>
            <a:r>
              <a:rPr lang="en-US" sz="2400" dirty="0" smtClean="0"/>
              <a:t>;</a:t>
            </a:r>
          </a:p>
          <a:p>
            <a:pPr marL="457200" indent="-457200">
              <a:buAutoNum type="arabicPeriod" startAt="2"/>
              <a:defRPr/>
            </a:pPr>
            <a:r>
              <a:rPr lang="en-US" sz="2400" dirty="0" err="1" smtClean="0"/>
              <a:t>Penjelasan</a:t>
            </a:r>
            <a:r>
              <a:rPr lang="en-US" sz="2400" dirty="0" smtClean="0"/>
              <a:t> </a:t>
            </a:r>
            <a:r>
              <a:rPr lang="en-US" sz="2400" dirty="0" err="1"/>
              <a:t>mengenai</a:t>
            </a:r>
            <a:r>
              <a:rPr lang="en-US" sz="2400" dirty="0"/>
              <a:t> </a:t>
            </a:r>
            <a:r>
              <a:rPr lang="en-US" sz="2400" dirty="0" err="1"/>
              <a:t>hak</a:t>
            </a:r>
            <a:r>
              <a:rPr lang="en-US" sz="2400" dirty="0"/>
              <a:t> </a:t>
            </a:r>
            <a:r>
              <a:rPr lang="en-US" sz="2400" dirty="0" err="1"/>
              <a:t>atas</a:t>
            </a:r>
            <a:r>
              <a:rPr lang="en-US" sz="2400" dirty="0"/>
              <a:t> </a:t>
            </a:r>
            <a:r>
              <a:rPr lang="en-US" sz="2400" dirty="0" err="1"/>
              <a:t>kekayaan</a:t>
            </a:r>
            <a:r>
              <a:rPr lang="en-US" sz="2400" dirty="0"/>
              <a:t> </a:t>
            </a:r>
            <a:r>
              <a:rPr lang="en-US" sz="2400" dirty="0" err="1"/>
              <a:t>intelektual</a:t>
            </a:r>
            <a:r>
              <a:rPr lang="en-US" sz="2400" dirty="0"/>
              <a:t> </a:t>
            </a:r>
            <a:r>
              <a:rPr lang="en-US" sz="2400" dirty="0" err="1"/>
              <a:t>atau</a:t>
            </a:r>
            <a:r>
              <a:rPr lang="en-US" sz="2400" dirty="0"/>
              <a:t> </a:t>
            </a:r>
            <a:r>
              <a:rPr lang="en-US" sz="2400" dirty="0" err="1"/>
              <a:t>penemu</a:t>
            </a:r>
            <a:r>
              <a:rPr lang="en-US" sz="2400" dirty="0"/>
              <a:t> an </a:t>
            </a:r>
            <a:r>
              <a:rPr lang="en-US" sz="2400" dirty="0" err="1"/>
              <a:t>atau</a:t>
            </a:r>
            <a:r>
              <a:rPr lang="en-US" sz="2400" dirty="0"/>
              <a:t> </a:t>
            </a:r>
            <a:r>
              <a:rPr lang="en-US" sz="2400" dirty="0" err="1"/>
              <a:t>ciri</a:t>
            </a:r>
            <a:r>
              <a:rPr lang="en-US" sz="2400" dirty="0"/>
              <a:t> </a:t>
            </a:r>
            <a:r>
              <a:rPr lang="en-US" sz="2400" dirty="0" err="1"/>
              <a:t>khas</a:t>
            </a:r>
            <a:r>
              <a:rPr lang="en-US" sz="2400" dirty="0"/>
              <a:t> </a:t>
            </a:r>
            <a:r>
              <a:rPr lang="en-US" sz="2400" dirty="0" err="1"/>
              <a:t>dari</a:t>
            </a:r>
            <a:r>
              <a:rPr lang="en-US" sz="2400" dirty="0"/>
              <a:t> </a:t>
            </a:r>
            <a:r>
              <a:rPr lang="en-US" sz="2400" dirty="0" err="1"/>
              <a:t>produk-produk</a:t>
            </a:r>
            <a:r>
              <a:rPr lang="en-US" sz="2400" dirty="0"/>
              <a:t> </a:t>
            </a:r>
            <a:r>
              <a:rPr lang="en-US" sz="2400" dirty="0" err="1"/>
              <a:t>dan</a:t>
            </a:r>
            <a:r>
              <a:rPr lang="en-US" sz="2400" dirty="0"/>
              <a:t>/</a:t>
            </a:r>
            <a:r>
              <a:rPr lang="en-US" sz="2400" dirty="0" err="1"/>
              <a:t>atau</a:t>
            </a:r>
            <a:r>
              <a:rPr lang="en-US" sz="2400" dirty="0"/>
              <a:t> </a:t>
            </a:r>
            <a:r>
              <a:rPr lang="en-US" sz="2400" dirty="0" err="1"/>
              <a:t>jasa</a:t>
            </a:r>
            <a:r>
              <a:rPr lang="en-US" sz="2400" dirty="0"/>
              <a:t>- </a:t>
            </a:r>
            <a:r>
              <a:rPr lang="en-US" sz="2400" dirty="0" err="1"/>
              <a:t>jasa</a:t>
            </a:r>
            <a:r>
              <a:rPr lang="en-US" sz="2400" dirty="0"/>
              <a:t> yang </a:t>
            </a:r>
            <a:r>
              <a:rPr lang="en-US" sz="2400" dirty="0" err="1"/>
              <a:t>menjadi</a:t>
            </a:r>
            <a:r>
              <a:rPr lang="en-US" sz="2400" dirty="0"/>
              <a:t> </a:t>
            </a:r>
            <a:r>
              <a:rPr lang="en-US" sz="2400" dirty="0" err="1"/>
              <a:t>obyek</a:t>
            </a:r>
            <a:r>
              <a:rPr lang="en-US" sz="2400" dirty="0"/>
              <a:t> </a:t>
            </a:r>
            <a:r>
              <a:rPr lang="en-US" sz="2400" dirty="0" err="1"/>
              <a:t>waralaba</a:t>
            </a:r>
            <a:r>
              <a:rPr lang="en-US" sz="2400" dirty="0" smtClean="0"/>
              <a:t>;</a:t>
            </a:r>
          </a:p>
          <a:p>
            <a:pPr marL="457200" indent="-457200">
              <a:buAutoNum type="arabicPeriod" startAt="2"/>
              <a:defRPr/>
            </a:pPr>
            <a:r>
              <a:rPr lang="en-US" sz="2400" dirty="0" err="1" smtClean="0"/>
              <a:t>Hak</a:t>
            </a:r>
            <a:r>
              <a:rPr lang="en-US" sz="2400" dirty="0" smtClean="0"/>
              <a:t> </a:t>
            </a:r>
            <a:r>
              <a:rPr lang="en-US" sz="2400" dirty="0" err="1"/>
              <a:t>dan</a:t>
            </a:r>
            <a:r>
              <a:rPr lang="en-US" sz="2400" dirty="0"/>
              <a:t> </a:t>
            </a:r>
            <a:r>
              <a:rPr lang="en-US" sz="2400" dirty="0" err="1"/>
              <a:t>kewajiban</a:t>
            </a:r>
            <a:r>
              <a:rPr lang="en-US" sz="2400" dirty="0"/>
              <a:t> </a:t>
            </a:r>
            <a:r>
              <a:rPr lang="en-US" sz="2400" dirty="0" err="1"/>
              <a:t>masing-masing</a:t>
            </a:r>
            <a:r>
              <a:rPr lang="en-US" sz="2400" dirty="0"/>
              <a:t> </a:t>
            </a:r>
            <a:r>
              <a:rPr lang="en-US" sz="2400" dirty="0" err="1"/>
              <a:t>pihak</a:t>
            </a:r>
            <a:r>
              <a:rPr lang="en-US" sz="2400" dirty="0"/>
              <a:t> </a:t>
            </a:r>
            <a:r>
              <a:rPr lang="en-US" sz="2400" dirty="0" err="1"/>
              <a:t>serta</a:t>
            </a:r>
            <a:r>
              <a:rPr lang="en-US" sz="2400" dirty="0"/>
              <a:t> </a:t>
            </a:r>
            <a:r>
              <a:rPr lang="en-US" sz="2400" dirty="0" err="1"/>
              <a:t>dukungan</a:t>
            </a:r>
            <a:r>
              <a:rPr lang="en-US" sz="2400" dirty="0"/>
              <a:t> </a:t>
            </a:r>
            <a:r>
              <a:rPr lang="en-US" sz="2400" dirty="0" err="1"/>
              <a:t>dan</a:t>
            </a:r>
            <a:r>
              <a:rPr lang="en-US" sz="2400" dirty="0"/>
              <a:t> </a:t>
            </a:r>
            <a:r>
              <a:rPr lang="en-US" sz="2400" dirty="0" err="1"/>
              <a:t>fasilitas</a:t>
            </a:r>
            <a:r>
              <a:rPr lang="en-US" sz="2400" dirty="0"/>
              <a:t> yang </a:t>
            </a:r>
            <a:r>
              <a:rPr lang="en-US" sz="2400" dirty="0" err="1"/>
              <a:t>diberikan</a:t>
            </a:r>
            <a:r>
              <a:rPr lang="en-US" sz="2400" dirty="0"/>
              <a:t> </a:t>
            </a:r>
            <a:r>
              <a:rPr lang="en-US" sz="2400" dirty="0" err="1"/>
              <a:t>kepada</a:t>
            </a:r>
            <a:r>
              <a:rPr lang="en-US" sz="2400" dirty="0"/>
              <a:t> </a:t>
            </a:r>
            <a:r>
              <a:rPr lang="en-US" sz="2400" dirty="0" err="1"/>
              <a:t>penerima</a:t>
            </a:r>
            <a:r>
              <a:rPr lang="en-US" sz="2400" dirty="0"/>
              <a:t> </a:t>
            </a:r>
            <a:r>
              <a:rPr lang="en-US" sz="2400" dirty="0" err="1"/>
              <a:t>waralaba</a:t>
            </a:r>
            <a:r>
              <a:rPr lang="en-US" sz="2400" dirty="0" smtClean="0"/>
              <a:t>;</a:t>
            </a:r>
          </a:p>
          <a:p>
            <a:pPr marL="457200" indent="-457200">
              <a:buAutoNum type="arabicPeriod" startAt="2"/>
              <a:defRPr/>
            </a:pPr>
            <a:r>
              <a:rPr lang="en-US" sz="2400" dirty="0" smtClean="0"/>
              <a:t> </a:t>
            </a:r>
            <a:r>
              <a:rPr lang="en-US" sz="2400" dirty="0"/>
              <a:t>Wilayah </a:t>
            </a:r>
            <a:r>
              <a:rPr lang="en-US" sz="2400" dirty="0" err="1"/>
              <a:t>pemasaran</a:t>
            </a:r>
            <a:r>
              <a:rPr lang="en-US" sz="2400" dirty="0"/>
              <a:t>. </a:t>
            </a:r>
            <a:r>
              <a:rPr lang="en-US" sz="2400" dirty="0" err="1"/>
              <a:t>dalam</a:t>
            </a:r>
            <a:r>
              <a:rPr lang="en-US" sz="2400" dirty="0"/>
              <a:t> </a:t>
            </a:r>
            <a:r>
              <a:rPr lang="en-US" sz="2400" dirty="0" err="1"/>
              <a:t>hal</a:t>
            </a:r>
            <a:r>
              <a:rPr lang="en-US" sz="2400" dirty="0"/>
              <a:t> </a:t>
            </a:r>
            <a:r>
              <a:rPr lang="en-US" sz="2400" dirty="0" err="1"/>
              <a:t>ini</a:t>
            </a:r>
            <a:r>
              <a:rPr lang="en-US" sz="2400" dirty="0"/>
              <a:t>, </a:t>
            </a:r>
            <a:r>
              <a:rPr lang="en-US" sz="2400" dirty="0" err="1"/>
              <a:t>pemberi</a:t>
            </a:r>
            <a:r>
              <a:rPr lang="en-US" sz="2400" dirty="0"/>
              <a:t> </a:t>
            </a:r>
            <a:r>
              <a:rPr lang="en-US" sz="2400" dirty="0" err="1"/>
              <a:t>waralaba</a:t>
            </a:r>
            <a:r>
              <a:rPr lang="en-US" sz="2400" dirty="0"/>
              <a:t> </a:t>
            </a:r>
            <a:r>
              <a:rPr lang="en-US" sz="2400" dirty="0" err="1"/>
              <a:t>dapat</a:t>
            </a:r>
            <a:r>
              <a:rPr lang="en-US" sz="2400" dirty="0"/>
              <a:t> </a:t>
            </a:r>
            <a:r>
              <a:rPr lang="en-US" sz="2400" dirty="0" err="1"/>
              <a:t>menentu</a:t>
            </a:r>
            <a:r>
              <a:rPr lang="en-US" sz="2400" dirty="0"/>
              <a:t> </a:t>
            </a:r>
            <a:r>
              <a:rPr lang="en-US" sz="2400" dirty="0" err="1"/>
              <a:t>kan</a:t>
            </a:r>
            <a:r>
              <a:rPr lang="en-US" sz="2400" dirty="0"/>
              <a:t> </a:t>
            </a:r>
            <a:r>
              <a:rPr lang="en-US" sz="2400" dirty="0" err="1"/>
              <a:t>apakah</a:t>
            </a:r>
            <a:r>
              <a:rPr lang="en-US" sz="2400" dirty="0"/>
              <a:t> </a:t>
            </a:r>
            <a:r>
              <a:rPr lang="en-US" sz="2400" dirty="0" err="1"/>
              <a:t>wilayah</a:t>
            </a:r>
            <a:r>
              <a:rPr lang="en-US" sz="2400" dirty="0"/>
              <a:t> </a:t>
            </a:r>
            <a:r>
              <a:rPr lang="en-US" sz="2400" dirty="0" err="1"/>
              <a:t>pemasaran</a:t>
            </a:r>
            <a:r>
              <a:rPr lang="en-US" sz="2400" dirty="0"/>
              <a:t> </a:t>
            </a:r>
            <a:r>
              <a:rPr lang="en-US" sz="2400" dirty="0" err="1"/>
              <a:t>tersebut</a:t>
            </a:r>
            <a:r>
              <a:rPr lang="en-US" sz="2400" dirty="0"/>
              <a:t> </a:t>
            </a:r>
            <a:r>
              <a:rPr lang="en-US" sz="2400" dirty="0" err="1"/>
              <a:t>meliputi</a:t>
            </a:r>
            <a:r>
              <a:rPr lang="en-US" sz="2400" dirty="0"/>
              <a:t> </a:t>
            </a:r>
            <a:r>
              <a:rPr lang="en-US" sz="2400" dirty="0" err="1"/>
              <a:t>seluruh</a:t>
            </a:r>
            <a:r>
              <a:rPr lang="en-US" sz="2400" dirty="0"/>
              <a:t> </a:t>
            </a:r>
            <a:r>
              <a:rPr lang="en-US" sz="2400" dirty="0" err="1"/>
              <a:t>atau</a:t>
            </a:r>
            <a:r>
              <a:rPr lang="en-US" sz="2400" dirty="0"/>
              <a:t> </a:t>
            </a:r>
            <a:r>
              <a:rPr lang="en-US" sz="2400" dirty="0" err="1"/>
              <a:t>sebagian</a:t>
            </a:r>
            <a:r>
              <a:rPr lang="en-US" sz="2400" dirty="0"/>
              <a:t> </a:t>
            </a:r>
            <a:r>
              <a:rPr lang="en-US" sz="2400" dirty="0" err="1"/>
              <a:t>wilayah</a:t>
            </a:r>
            <a:r>
              <a:rPr lang="en-US" sz="2400" dirty="0"/>
              <a:t> Indonesia; </a:t>
            </a:r>
          </a:p>
          <a:p>
            <a:pPr marL="0" indent="0">
              <a:buNone/>
              <a:defRPr/>
            </a:pPr>
            <a:endParaRPr lang="en-US" sz="2400" u="sng" dirty="0" smtClean="0">
              <a:solidFill>
                <a:schemeClr val="tx2"/>
              </a:solidFill>
            </a:endParaRPr>
          </a:p>
        </p:txBody>
      </p:sp>
    </p:spTree>
    <p:custDataLst>
      <p:tags r:id="rId1"/>
    </p:custDataLst>
  </p:cSld>
  <p:clrMapOvr>
    <a:masterClrMapping/>
  </p:clrMapOvr>
  <p:transition xmlns:p14="http://schemas.microsoft.com/office/powerpoint/2010/main">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18498"/>
                                        </p:tgtEl>
                                        <p:attrNameLst>
                                          <p:attrName>style.visibility</p:attrName>
                                        </p:attrNameLst>
                                      </p:cBhvr>
                                      <p:to>
                                        <p:strVal val="visible"/>
                                      </p:to>
                                    </p:set>
                                    <p:animEffect transition="in" filter="circle(in)">
                                      <p:cBhvr>
                                        <p:cTn id="7" dur="2000"/>
                                        <p:tgtEl>
                                          <p:spTgt spid="618498"/>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618499">
                                            <p:txEl>
                                              <p:pRg st="0" end="0"/>
                                            </p:txEl>
                                          </p:spTgt>
                                        </p:tgtEl>
                                        <p:attrNameLst>
                                          <p:attrName>style.visibility</p:attrName>
                                        </p:attrNameLst>
                                      </p:cBhvr>
                                      <p:to>
                                        <p:strVal val="visible"/>
                                      </p:to>
                                    </p:set>
                                    <p:animEffect transition="in" filter="circle(in)">
                                      <p:cBhvr>
                                        <p:cTn id="12" dur="2000"/>
                                        <p:tgtEl>
                                          <p:spTgt spid="61849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618499">
                                            <p:txEl>
                                              <p:pRg st="1" end="1"/>
                                            </p:txEl>
                                          </p:spTgt>
                                        </p:tgtEl>
                                        <p:attrNameLst>
                                          <p:attrName>style.visibility</p:attrName>
                                        </p:attrNameLst>
                                      </p:cBhvr>
                                      <p:to>
                                        <p:strVal val="visible"/>
                                      </p:to>
                                    </p:set>
                                    <p:animEffect transition="in" filter="circle(in)">
                                      <p:cBhvr>
                                        <p:cTn id="17" dur="2000"/>
                                        <p:tgtEl>
                                          <p:spTgt spid="61849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618499">
                                            <p:txEl>
                                              <p:pRg st="2" end="2"/>
                                            </p:txEl>
                                          </p:spTgt>
                                        </p:tgtEl>
                                        <p:attrNameLst>
                                          <p:attrName>style.visibility</p:attrName>
                                        </p:attrNameLst>
                                      </p:cBhvr>
                                      <p:to>
                                        <p:strVal val="visible"/>
                                      </p:to>
                                    </p:set>
                                    <p:animEffect transition="in" filter="circle(in)">
                                      <p:cBhvr>
                                        <p:cTn id="22" dur="2000"/>
                                        <p:tgtEl>
                                          <p:spTgt spid="61849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618499">
                                            <p:txEl>
                                              <p:pRg st="3" end="3"/>
                                            </p:txEl>
                                          </p:spTgt>
                                        </p:tgtEl>
                                        <p:attrNameLst>
                                          <p:attrName>style.visibility</p:attrName>
                                        </p:attrNameLst>
                                      </p:cBhvr>
                                      <p:to>
                                        <p:strVal val="visible"/>
                                      </p:to>
                                    </p:set>
                                    <p:animEffect transition="in" filter="circle(in)">
                                      <p:cBhvr>
                                        <p:cTn id="27" dur="2000"/>
                                        <p:tgtEl>
                                          <p:spTgt spid="618499">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618499">
                                            <p:txEl>
                                              <p:pRg st="4" end="4"/>
                                            </p:txEl>
                                          </p:spTgt>
                                        </p:tgtEl>
                                        <p:attrNameLst>
                                          <p:attrName>style.visibility</p:attrName>
                                        </p:attrNameLst>
                                      </p:cBhvr>
                                      <p:to>
                                        <p:strVal val="visible"/>
                                      </p:to>
                                    </p:set>
                                    <p:animEffect transition="in" filter="circle(in)">
                                      <p:cBhvr>
                                        <p:cTn id="32" dur="2000"/>
                                        <p:tgtEl>
                                          <p:spTgt spid="618499">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grpId="0" nodeType="clickEffect">
                                  <p:stCondLst>
                                    <p:cond delay="0"/>
                                  </p:stCondLst>
                                  <p:childTnLst>
                                    <p:set>
                                      <p:cBhvr>
                                        <p:cTn id="36" dur="1" fill="hold">
                                          <p:stCondLst>
                                            <p:cond delay="0"/>
                                          </p:stCondLst>
                                        </p:cTn>
                                        <p:tgtEl>
                                          <p:spTgt spid="618499">
                                            <p:txEl>
                                              <p:pRg st="5" end="5"/>
                                            </p:txEl>
                                          </p:spTgt>
                                        </p:tgtEl>
                                        <p:attrNameLst>
                                          <p:attrName>style.visibility</p:attrName>
                                        </p:attrNameLst>
                                      </p:cBhvr>
                                      <p:to>
                                        <p:strVal val="visible"/>
                                      </p:to>
                                    </p:set>
                                    <p:animEffect transition="in" filter="circle(in)">
                                      <p:cBhvr>
                                        <p:cTn id="37" dur="2000"/>
                                        <p:tgtEl>
                                          <p:spTgt spid="61849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8498" grpId="0"/>
      <p:bldP spid="618499"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69632"/>
            <a:ext cx="8077200" cy="797168"/>
          </a:xfrm>
        </p:spPr>
        <p:txBody>
          <a:bodyPr/>
          <a:lstStyle/>
          <a:p>
            <a:r>
              <a:rPr lang="en-US" dirty="0" smtClean="0"/>
              <a:t>ISI PERJANJIAN….LANJUTAN</a:t>
            </a:r>
            <a:endParaRPr lang="en-US" dirty="0"/>
          </a:p>
        </p:txBody>
      </p:sp>
      <p:sp>
        <p:nvSpPr>
          <p:cNvPr id="3" name="Content Placeholder 2"/>
          <p:cNvSpPr>
            <a:spLocks noGrp="1"/>
          </p:cNvSpPr>
          <p:nvPr>
            <p:ph idx="1"/>
          </p:nvPr>
        </p:nvSpPr>
        <p:spPr>
          <a:xfrm>
            <a:off x="762000" y="1371600"/>
            <a:ext cx="8077200" cy="5257799"/>
          </a:xfrm>
        </p:spPr>
        <p:txBody>
          <a:bodyPr>
            <a:normAutofit lnSpcReduction="10000"/>
          </a:bodyPr>
          <a:lstStyle/>
          <a:p>
            <a:pPr marL="0" indent="0">
              <a:buNone/>
            </a:pPr>
            <a:r>
              <a:rPr lang="en-US" sz="2400" dirty="0" smtClean="0"/>
              <a:t>6.Jangka </a:t>
            </a:r>
            <a:r>
              <a:rPr lang="en-US" sz="2400" dirty="0" err="1"/>
              <a:t>waktu</a:t>
            </a:r>
            <a:r>
              <a:rPr lang="en-US" sz="2400" dirty="0"/>
              <a:t> </a:t>
            </a:r>
            <a:r>
              <a:rPr lang="en-US" sz="2400" dirty="0" err="1"/>
              <a:t>Perjanjian</a:t>
            </a:r>
            <a:r>
              <a:rPr lang="en-US" sz="2400" dirty="0"/>
              <a:t> </a:t>
            </a:r>
            <a:r>
              <a:rPr lang="en-US" sz="2400" dirty="0" err="1"/>
              <a:t>Waralaba</a:t>
            </a:r>
            <a:r>
              <a:rPr lang="en-US" sz="2400" dirty="0"/>
              <a:t> (yang </a:t>
            </a:r>
            <a:r>
              <a:rPr lang="en-US" sz="2400" dirty="0" err="1"/>
              <a:t>sekurang-kurangnya</a:t>
            </a:r>
            <a:r>
              <a:rPr lang="en-US" sz="2400" dirty="0"/>
              <a:t> </a:t>
            </a:r>
            <a:r>
              <a:rPr lang="en-US" sz="2400" dirty="0" err="1"/>
              <a:t>untuk</a:t>
            </a:r>
            <a:r>
              <a:rPr lang="en-US" sz="2400" dirty="0"/>
              <a:t> </a:t>
            </a:r>
            <a:r>
              <a:rPr lang="en-US" sz="2400" dirty="0" err="1"/>
              <a:t>jangka</a:t>
            </a:r>
            <a:r>
              <a:rPr lang="en-US" sz="2400" dirty="0"/>
              <a:t> </a:t>
            </a:r>
            <a:r>
              <a:rPr lang="en-US" sz="2400" dirty="0" err="1"/>
              <a:t>waktu</a:t>
            </a:r>
            <a:r>
              <a:rPr lang="en-US" sz="2400" dirty="0"/>
              <a:t> 5 (lima) </a:t>
            </a:r>
            <a:r>
              <a:rPr lang="en-US" sz="2400" dirty="0" err="1"/>
              <a:t>tahun</a:t>
            </a:r>
            <a:r>
              <a:rPr lang="en-US" sz="2400" dirty="0"/>
              <a:t> </a:t>
            </a:r>
            <a:r>
              <a:rPr lang="en-US" sz="2400" dirty="0" err="1"/>
              <a:t>berikut</a:t>
            </a:r>
            <a:r>
              <a:rPr lang="en-US" sz="2400" dirty="0"/>
              <a:t> </a:t>
            </a:r>
            <a:r>
              <a:rPr lang="en-US" sz="2400" dirty="0" err="1"/>
              <a:t>tata</a:t>
            </a:r>
            <a:r>
              <a:rPr lang="en-US" sz="2400" dirty="0"/>
              <a:t> </a:t>
            </a:r>
            <a:r>
              <a:rPr lang="en-US" sz="2400" dirty="0" err="1"/>
              <a:t>cara</a:t>
            </a:r>
            <a:r>
              <a:rPr lang="en-US" sz="2400" dirty="0"/>
              <a:t> </a:t>
            </a:r>
            <a:r>
              <a:rPr lang="en-US" sz="2400" dirty="0" err="1"/>
              <a:t>serta</a:t>
            </a:r>
            <a:r>
              <a:rPr lang="en-US" sz="2400" dirty="0"/>
              <a:t> </a:t>
            </a:r>
            <a:r>
              <a:rPr lang="en-US" sz="2400" dirty="0" err="1"/>
              <a:t>persyaratan</a:t>
            </a:r>
            <a:r>
              <a:rPr lang="en-US" sz="2400" dirty="0"/>
              <a:t> </a:t>
            </a:r>
            <a:r>
              <a:rPr lang="en-US" sz="2400" dirty="0" err="1"/>
              <a:t>perpanjangan</a:t>
            </a:r>
            <a:r>
              <a:rPr lang="en-US" sz="2400" dirty="0"/>
              <a:t> </a:t>
            </a:r>
            <a:r>
              <a:rPr lang="en-US" sz="2400" dirty="0" err="1"/>
              <a:t>Perjanjian</a:t>
            </a:r>
            <a:r>
              <a:rPr lang="en-US" sz="2400" dirty="0"/>
              <a:t>; </a:t>
            </a:r>
          </a:p>
          <a:p>
            <a:pPr marL="0" indent="0">
              <a:buNone/>
            </a:pPr>
            <a:r>
              <a:rPr lang="en-US" sz="2400" dirty="0"/>
              <a:t>7. Tata </a:t>
            </a:r>
            <a:r>
              <a:rPr lang="en-US" sz="2400" dirty="0" err="1"/>
              <a:t>cara</a:t>
            </a:r>
            <a:r>
              <a:rPr lang="en-US" sz="2400" dirty="0"/>
              <a:t> </a:t>
            </a:r>
            <a:r>
              <a:rPr lang="en-US" sz="2400" dirty="0" err="1"/>
              <a:t>penyelesaian</a:t>
            </a:r>
            <a:r>
              <a:rPr lang="en-US" sz="2400" dirty="0"/>
              <a:t> </a:t>
            </a:r>
            <a:r>
              <a:rPr lang="en-US" sz="2400" dirty="0" err="1"/>
              <a:t>perselisih</a:t>
            </a:r>
            <a:r>
              <a:rPr lang="en-US" sz="2400" dirty="0"/>
              <a:t> an;</a:t>
            </a:r>
            <a:br>
              <a:rPr lang="en-US" sz="2400" dirty="0"/>
            </a:br>
            <a:r>
              <a:rPr lang="en-US" sz="2400" dirty="0"/>
              <a:t>8. Hal-</a:t>
            </a:r>
            <a:r>
              <a:rPr lang="en-US" sz="2400" dirty="0" err="1"/>
              <a:t>hal</a:t>
            </a:r>
            <a:r>
              <a:rPr lang="en-US" sz="2400" dirty="0"/>
              <a:t> yang </a:t>
            </a:r>
            <a:r>
              <a:rPr lang="en-US" sz="2400" dirty="0" err="1"/>
              <a:t>dapat</a:t>
            </a:r>
            <a:r>
              <a:rPr lang="en-US" sz="2400" dirty="0"/>
              <a:t> </a:t>
            </a:r>
            <a:r>
              <a:rPr lang="en-US" sz="2400" dirty="0" err="1"/>
              <a:t>mengakibat</a:t>
            </a:r>
            <a:r>
              <a:rPr lang="en-US" sz="2400" dirty="0"/>
              <a:t> </a:t>
            </a:r>
            <a:r>
              <a:rPr lang="en-US" sz="2400" dirty="0" err="1"/>
              <a:t>kan</a:t>
            </a:r>
            <a:r>
              <a:rPr lang="en-US" sz="2400" dirty="0"/>
              <a:t> </a:t>
            </a:r>
            <a:r>
              <a:rPr lang="en-US" sz="2400" dirty="0" err="1"/>
              <a:t>pemutusan</a:t>
            </a:r>
            <a:r>
              <a:rPr lang="en-US" sz="2400" dirty="0"/>
              <a:t> </a:t>
            </a:r>
            <a:r>
              <a:rPr lang="en-US" sz="2400" dirty="0" err="1"/>
              <a:t>atau</a:t>
            </a:r>
            <a:r>
              <a:rPr lang="en-US" sz="2400" dirty="0"/>
              <a:t> </a:t>
            </a:r>
            <a:r>
              <a:rPr lang="en-US" sz="2400" dirty="0" err="1"/>
              <a:t>berakhirnya</a:t>
            </a:r>
            <a:r>
              <a:rPr lang="en-US" sz="2400" dirty="0"/>
              <a:t> </a:t>
            </a:r>
            <a:r>
              <a:rPr lang="en-US" sz="2400" dirty="0" err="1"/>
              <a:t>Perjanjian</a:t>
            </a:r>
            <a:r>
              <a:rPr lang="en-US" sz="2400" dirty="0"/>
              <a:t> </a:t>
            </a:r>
            <a:r>
              <a:rPr lang="en-US" sz="2400" dirty="0" err="1" smtClean="0"/>
              <a:t>Waralaba</a:t>
            </a:r>
            <a:r>
              <a:rPr lang="en-US" sz="2400" dirty="0"/>
              <a:t>;</a:t>
            </a:r>
            <a:br>
              <a:rPr lang="en-US" sz="2400" dirty="0"/>
            </a:br>
            <a:r>
              <a:rPr lang="en-US" sz="2400" dirty="0"/>
              <a:t>9. </a:t>
            </a:r>
            <a:r>
              <a:rPr lang="en-US" sz="2400" dirty="0" err="1"/>
              <a:t>Ganti</a:t>
            </a:r>
            <a:r>
              <a:rPr lang="en-US" sz="2400" dirty="0"/>
              <a:t> </a:t>
            </a:r>
            <a:r>
              <a:rPr lang="en-US" sz="2400" dirty="0" err="1"/>
              <a:t>rugi</a:t>
            </a:r>
            <a:r>
              <a:rPr lang="en-US" sz="2400" dirty="0"/>
              <a:t> </a:t>
            </a:r>
            <a:r>
              <a:rPr lang="en-US" sz="2400" dirty="0" err="1"/>
              <a:t>dalam</a:t>
            </a:r>
            <a:r>
              <a:rPr lang="en-US" sz="2400" dirty="0"/>
              <a:t> </a:t>
            </a:r>
            <a:r>
              <a:rPr lang="en-US" sz="2400" dirty="0" err="1"/>
              <a:t>hal</a:t>
            </a:r>
            <a:r>
              <a:rPr lang="en-US" sz="2400" dirty="0"/>
              <a:t> </a:t>
            </a:r>
            <a:r>
              <a:rPr lang="en-US" sz="2400" dirty="0" err="1"/>
              <a:t>terjadinya</a:t>
            </a:r>
            <a:r>
              <a:rPr lang="en-US" sz="2400" dirty="0"/>
              <a:t> </a:t>
            </a:r>
            <a:r>
              <a:rPr lang="en-US" sz="2400" dirty="0" err="1" smtClean="0"/>
              <a:t>pemutusan</a:t>
            </a:r>
            <a:r>
              <a:rPr lang="en-US" sz="2400" dirty="0" smtClean="0"/>
              <a:t> </a:t>
            </a:r>
            <a:r>
              <a:rPr lang="en-US" sz="2400" dirty="0" err="1"/>
              <a:t>Perjanjian</a:t>
            </a:r>
            <a:r>
              <a:rPr lang="en-US" sz="2400" dirty="0"/>
              <a:t> </a:t>
            </a:r>
            <a:r>
              <a:rPr lang="en-US" sz="2400" dirty="0" err="1"/>
              <a:t>Waralaba</a:t>
            </a:r>
            <a:r>
              <a:rPr lang="en-US" sz="2400" dirty="0"/>
              <a:t>;</a:t>
            </a:r>
            <a:br>
              <a:rPr lang="en-US" sz="2400" dirty="0"/>
            </a:br>
            <a:r>
              <a:rPr lang="en-US" sz="2400" dirty="0"/>
              <a:t>10. Tata </a:t>
            </a:r>
            <a:r>
              <a:rPr lang="en-US" sz="2400" dirty="0" err="1"/>
              <a:t>cara</a:t>
            </a:r>
            <a:r>
              <a:rPr lang="en-US" sz="2400" dirty="0"/>
              <a:t> </a:t>
            </a:r>
            <a:r>
              <a:rPr lang="en-US" sz="2400" dirty="0" err="1"/>
              <a:t>pembayaran</a:t>
            </a:r>
            <a:r>
              <a:rPr lang="en-US" sz="2400" dirty="0"/>
              <a:t>;</a:t>
            </a:r>
            <a:br>
              <a:rPr lang="en-US" sz="2400" dirty="0"/>
            </a:br>
            <a:r>
              <a:rPr lang="en-US" sz="2400" dirty="0"/>
              <a:t>11. </a:t>
            </a:r>
            <a:r>
              <a:rPr lang="en-US" sz="2400" dirty="0" err="1"/>
              <a:t>Penggunaan</a:t>
            </a:r>
            <a:r>
              <a:rPr lang="en-US" sz="2400" dirty="0"/>
              <a:t> </a:t>
            </a:r>
            <a:r>
              <a:rPr lang="en-US" sz="2400" dirty="0" err="1"/>
              <a:t>produk-produk</a:t>
            </a:r>
            <a:r>
              <a:rPr lang="en-US" sz="2400" dirty="0"/>
              <a:t> </a:t>
            </a:r>
            <a:r>
              <a:rPr lang="en-US" sz="2400" dirty="0" err="1"/>
              <a:t>atau</a:t>
            </a:r>
            <a:r>
              <a:rPr lang="en-US" sz="2400" dirty="0"/>
              <a:t> </a:t>
            </a:r>
            <a:r>
              <a:rPr lang="en-US" sz="2400" dirty="0" err="1"/>
              <a:t>bahan</a:t>
            </a:r>
            <a:r>
              <a:rPr lang="en-US" sz="2400" dirty="0"/>
              <a:t> </a:t>
            </a:r>
            <a:r>
              <a:rPr lang="en-US" sz="2400" dirty="0" err="1" smtClean="0"/>
              <a:t>hasil</a:t>
            </a:r>
            <a:r>
              <a:rPr lang="en-US" sz="2400" dirty="0" smtClean="0"/>
              <a:t> </a:t>
            </a:r>
            <a:r>
              <a:rPr lang="en-US" sz="2400" dirty="0" err="1"/>
              <a:t>produksi</a:t>
            </a:r>
            <a:r>
              <a:rPr lang="en-US" sz="2400" dirty="0"/>
              <a:t> </a:t>
            </a:r>
            <a:r>
              <a:rPr lang="en-US" sz="2400" dirty="0" err="1"/>
              <a:t>dalam</a:t>
            </a:r>
            <a:r>
              <a:rPr lang="en-US" sz="2400" dirty="0"/>
              <a:t> </a:t>
            </a:r>
            <a:r>
              <a:rPr lang="en-US" sz="2400" dirty="0" err="1"/>
              <a:t>negeri</a:t>
            </a:r>
            <a:r>
              <a:rPr lang="en-US" sz="2400" dirty="0"/>
              <a:t> </a:t>
            </a:r>
            <a:r>
              <a:rPr lang="en-US" sz="2400" dirty="0" err="1"/>
              <a:t>asalkan</a:t>
            </a:r>
            <a:r>
              <a:rPr lang="en-US" sz="2400" dirty="0"/>
              <a:t> </a:t>
            </a:r>
            <a:r>
              <a:rPr lang="en-US" sz="2400" dirty="0" err="1"/>
              <a:t>memenuhi</a:t>
            </a:r>
            <a:r>
              <a:rPr lang="en-US" sz="2400" dirty="0"/>
              <a:t> </a:t>
            </a:r>
            <a:r>
              <a:rPr lang="en-US" sz="2400" dirty="0" err="1"/>
              <a:t>persyaratan</a:t>
            </a:r>
            <a:r>
              <a:rPr lang="en-US" sz="2400" dirty="0"/>
              <a:t> </a:t>
            </a:r>
            <a:r>
              <a:rPr lang="en-US" sz="2400" dirty="0" err="1"/>
              <a:t>standar</a:t>
            </a:r>
            <a:r>
              <a:rPr lang="en-US" sz="2400" dirty="0"/>
              <a:t> </a:t>
            </a:r>
            <a:r>
              <a:rPr lang="en-US" sz="2400" dirty="0" err="1"/>
              <a:t>kualitas</a:t>
            </a:r>
            <a:r>
              <a:rPr lang="en-US" sz="2400" dirty="0"/>
              <a:t> yang </a:t>
            </a:r>
            <a:r>
              <a:rPr lang="en-US" sz="2400" dirty="0" err="1"/>
              <a:t>ditetapkan</a:t>
            </a:r>
            <a:r>
              <a:rPr lang="en-US" sz="2400" dirty="0"/>
              <a:t>; </a:t>
            </a:r>
            <a:r>
              <a:rPr lang="en-US" sz="2400" dirty="0" err="1"/>
              <a:t>dan</a:t>
            </a:r>
            <a:r>
              <a:rPr lang="en-US" sz="2400" dirty="0"/>
              <a:t> </a:t>
            </a:r>
          </a:p>
          <a:p>
            <a:pPr marL="0" indent="0">
              <a:buNone/>
            </a:pPr>
            <a:r>
              <a:rPr lang="en-US" sz="2400" dirty="0"/>
              <a:t>12. </a:t>
            </a:r>
            <a:r>
              <a:rPr lang="en-US" sz="2400" dirty="0" err="1"/>
              <a:t>Pembinaan</a:t>
            </a:r>
            <a:r>
              <a:rPr lang="en-US" sz="2400" dirty="0"/>
              <a:t>, </a:t>
            </a:r>
            <a:r>
              <a:rPr lang="en-US" sz="2400" dirty="0" err="1"/>
              <a:t>pelatihan</a:t>
            </a:r>
            <a:r>
              <a:rPr lang="en-US" sz="2400" dirty="0"/>
              <a:t>, </a:t>
            </a:r>
            <a:r>
              <a:rPr lang="en-US" sz="2400" dirty="0" err="1"/>
              <a:t>dan</a:t>
            </a:r>
            <a:r>
              <a:rPr lang="en-US" sz="2400" dirty="0"/>
              <a:t> </a:t>
            </a:r>
            <a:r>
              <a:rPr lang="en-US" sz="2400" dirty="0" err="1"/>
              <a:t>bimbingan</a:t>
            </a:r>
            <a:r>
              <a:rPr lang="en-US" sz="2400" dirty="0"/>
              <a:t> </a:t>
            </a:r>
            <a:r>
              <a:rPr lang="en-US" sz="2400" dirty="0" err="1"/>
              <a:t>untuk</a:t>
            </a:r>
            <a:r>
              <a:rPr lang="en-US" sz="2400" dirty="0"/>
              <a:t> </a:t>
            </a:r>
            <a:r>
              <a:rPr lang="en-US" sz="2400" dirty="0" err="1"/>
              <a:t>Penerima</a:t>
            </a:r>
            <a:r>
              <a:rPr lang="en-US" sz="2400" dirty="0"/>
              <a:t> </a:t>
            </a:r>
            <a:r>
              <a:rPr lang="en-US" sz="2400" dirty="0" err="1"/>
              <a:t>Waralaba</a:t>
            </a:r>
            <a:r>
              <a:rPr lang="en-US" sz="2400" dirty="0"/>
              <a:t>.</a:t>
            </a:r>
            <a:br>
              <a:rPr lang="en-US" sz="2400" dirty="0"/>
            </a:br>
            <a:endParaRPr lang="en-US" sz="2400" dirty="0"/>
          </a:p>
          <a:p>
            <a:pPr marL="0" indent="0">
              <a:buNone/>
            </a:pPr>
            <a:endParaRPr lang="en-US" sz="2400" dirty="0"/>
          </a:p>
        </p:txBody>
      </p:sp>
    </p:spTree>
    <p:extLst>
      <p:ext uri="{BB962C8B-B14F-4D97-AF65-F5344CB8AC3E}">
        <p14:creationId xmlns:p14="http://schemas.microsoft.com/office/powerpoint/2010/main" val="484137840"/>
      </p:ext>
    </p:extLst>
  </p:cSld>
  <p:clrMapOvr>
    <a:masterClrMapping/>
  </p:clrMapOvr>
  <p:transition xmlns:p14="http://schemas.microsoft.com/office/powerpoint/2010/main" spd="slow">
    <p:wipe dir="d"/>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arn(inVertic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arn(inVertical)">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69632"/>
            <a:ext cx="8077200" cy="873368"/>
          </a:xfrm>
        </p:spPr>
        <p:txBody>
          <a:bodyPr>
            <a:normAutofit/>
          </a:bodyPr>
          <a:lstStyle/>
          <a:p>
            <a:r>
              <a:rPr lang="en-US" sz="3600" b="1" dirty="0" smtClean="0"/>
              <a:t>HAK DAN KEWAJIBAN PARA PIHAK</a:t>
            </a:r>
            <a:endParaRPr lang="en-US" sz="3600" b="1" dirty="0"/>
          </a:p>
        </p:txBody>
      </p:sp>
      <p:sp>
        <p:nvSpPr>
          <p:cNvPr id="3" name="Content Placeholder 2"/>
          <p:cNvSpPr>
            <a:spLocks noGrp="1"/>
          </p:cNvSpPr>
          <p:nvPr>
            <p:ph idx="1"/>
          </p:nvPr>
        </p:nvSpPr>
        <p:spPr>
          <a:xfrm>
            <a:off x="762000" y="1447800"/>
            <a:ext cx="8077200" cy="5105399"/>
          </a:xfrm>
        </p:spPr>
        <p:txBody>
          <a:bodyPr>
            <a:normAutofit/>
          </a:bodyPr>
          <a:lstStyle/>
          <a:p>
            <a:pPr marL="0" indent="0">
              <a:buNone/>
            </a:pPr>
            <a:r>
              <a:rPr lang="en-US" sz="2000" b="1" dirty="0" smtClean="0"/>
              <a:t>KEWAJIBAN FRANCHISOR/PEMBERI WARALABA</a:t>
            </a:r>
          </a:p>
          <a:p>
            <a:pPr marL="457200" indent="-457200" algn="just">
              <a:buAutoNum type="arabicPeriod"/>
            </a:pPr>
            <a:r>
              <a:rPr lang="en-US" sz="2000" dirty="0" err="1" smtClean="0"/>
              <a:t>Memberikan</a:t>
            </a:r>
            <a:r>
              <a:rPr lang="en-US" sz="2000" dirty="0" smtClean="0"/>
              <a:t> </a:t>
            </a:r>
            <a:r>
              <a:rPr lang="en-US" sz="2000" dirty="0" err="1" smtClean="0"/>
              <a:t>penawaran</a:t>
            </a:r>
            <a:r>
              <a:rPr lang="en-US" sz="2000" dirty="0" smtClean="0"/>
              <a:t> </a:t>
            </a:r>
            <a:r>
              <a:rPr lang="en-US" sz="2000" dirty="0" err="1" smtClean="0"/>
              <a:t>Waralaba</a:t>
            </a:r>
            <a:endParaRPr lang="en-US" sz="2000" dirty="0" smtClean="0"/>
          </a:p>
          <a:p>
            <a:pPr marL="457200" indent="-457200" algn="just">
              <a:buAutoNum type="arabicPeriod"/>
            </a:pPr>
            <a:r>
              <a:rPr lang="en-US" sz="2000" dirty="0" smtClean="0"/>
              <a:t> </a:t>
            </a:r>
            <a:r>
              <a:rPr lang="en-US" sz="2000" dirty="0" err="1" smtClean="0"/>
              <a:t>Mendaftarkan</a:t>
            </a:r>
            <a:r>
              <a:rPr lang="en-US" sz="2000" dirty="0" smtClean="0"/>
              <a:t> </a:t>
            </a:r>
            <a:r>
              <a:rPr lang="en-US" sz="2000" dirty="0" err="1" smtClean="0"/>
              <a:t>penawaran</a:t>
            </a:r>
            <a:r>
              <a:rPr lang="en-US" sz="2000" dirty="0" smtClean="0"/>
              <a:t> </a:t>
            </a:r>
            <a:r>
              <a:rPr lang="en-US" sz="2000" dirty="0" err="1" smtClean="0"/>
              <a:t>Waralaba</a:t>
            </a:r>
            <a:endParaRPr lang="en-US" sz="2000" dirty="0" smtClean="0"/>
          </a:p>
          <a:p>
            <a:pPr marL="0" indent="0" algn="just">
              <a:buNone/>
            </a:pPr>
            <a:r>
              <a:rPr lang="en-US" sz="2000" dirty="0" smtClean="0"/>
              <a:t>3. </a:t>
            </a:r>
            <a:r>
              <a:rPr lang="en-US" sz="2000" dirty="0" err="1" smtClean="0"/>
              <a:t>Memberikan</a:t>
            </a:r>
            <a:r>
              <a:rPr lang="en-US" sz="2000" dirty="0" smtClean="0"/>
              <a:t> </a:t>
            </a:r>
            <a:r>
              <a:rPr lang="en-US" sz="2000" dirty="0" err="1"/>
              <a:t>pembinaan</a:t>
            </a:r>
            <a:r>
              <a:rPr lang="en-US" sz="2000" dirty="0"/>
              <a:t> </a:t>
            </a:r>
            <a:r>
              <a:rPr lang="en-US" sz="2000" dirty="0" err="1"/>
              <a:t>dalam</a:t>
            </a:r>
            <a:r>
              <a:rPr lang="en-US" sz="2000" dirty="0"/>
              <a:t> </a:t>
            </a:r>
            <a:r>
              <a:rPr lang="en-US" sz="2000" dirty="0" err="1"/>
              <a:t>bentuk</a:t>
            </a:r>
            <a:r>
              <a:rPr lang="en-US" sz="2000" dirty="0"/>
              <a:t> </a:t>
            </a:r>
            <a:r>
              <a:rPr lang="en-US" sz="2000" dirty="0" err="1"/>
              <a:t>pelatihan</a:t>
            </a:r>
            <a:r>
              <a:rPr lang="en-US" sz="2000" dirty="0"/>
              <a:t>, </a:t>
            </a:r>
            <a:r>
              <a:rPr lang="en-US" sz="2000" dirty="0" err="1"/>
              <a:t>bimbingan</a:t>
            </a:r>
            <a:r>
              <a:rPr lang="en-US" sz="2000" dirty="0"/>
              <a:t> </a:t>
            </a:r>
            <a:r>
              <a:rPr lang="en-US" sz="2000" dirty="0" err="1"/>
              <a:t>operasional</a:t>
            </a:r>
            <a:r>
              <a:rPr lang="en-US" sz="2000" dirty="0"/>
              <a:t> </a:t>
            </a:r>
            <a:r>
              <a:rPr lang="en-US" sz="2000" dirty="0" smtClean="0"/>
              <a:t>	</a:t>
            </a:r>
            <a:r>
              <a:rPr lang="en-US" sz="2000" dirty="0" err="1" smtClean="0"/>
              <a:t>manajemen</a:t>
            </a:r>
            <a:r>
              <a:rPr lang="en-US" sz="2000" dirty="0"/>
              <a:t>, </a:t>
            </a:r>
            <a:r>
              <a:rPr lang="en-US" sz="2000" dirty="0" err="1"/>
              <a:t>pemasaran</a:t>
            </a:r>
            <a:r>
              <a:rPr lang="en-US" sz="2000" dirty="0"/>
              <a:t>, </a:t>
            </a:r>
            <a:r>
              <a:rPr lang="en-US" sz="2000" dirty="0" err="1"/>
              <a:t>penelitian</a:t>
            </a:r>
            <a:r>
              <a:rPr lang="en-US" sz="2000" dirty="0"/>
              <a:t> </a:t>
            </a:r>
            <a:r>
              <a:rPr lang="en-US" sz="2000" dirty="0" err="1"/>
              <a:t>dan</a:t>
            </a:r>
            <a:r>
              <a:rPr lang="en-US" sz="2000" dirty="0"/>
              <a:t> </a:t>
            </a:r>
            <a:r>
              <a:rPr lang="en-US" sz="2000" dirty="0" err="1"/>
              <a:t>pengembangan</a:t>
            </a:r>
            <a:r>
              <a:rPr lang="en-US" sz="2000" dirty="0"/>
              <a:t> </a:t>
            </a:r>
            <a:r>
              <a:rPr lang="en-US" sz="2000" dirty="0" err="1"/>
              <a:t>kepada</a:t>
            </a:r>
            <a:r>
              <a:rPr lang="en-US" sz="2000" dirty="0"/>
              <a:t> </a:t>
            </a:r>
            <a:r>
              <a:rPr lang="en-US" sz="2000" dirty="0" smtClean="0"/>
              <a:t>	</a:t>
            </a:r>
            <a:r>
              <a:rPr lang="en-US" sz="2000" dirty="0" err="1" smtClean="0"/>
              <a:t>Penerima</a:t>
            </a:r>
            <a:r>
              <a:rPr lang="en-US" sz="2000" dirty="0" smtClean="0"/>
              <a:t> </a:t>
            </a:r>
            <a:r>
              <a:rPr lang="en-US" sz="2000" dirty="0" err="1"/>
              <a:t>Waralaba</a:t>
            </a:r>
            <a:r>
              <a:rPr lang="en-US" sz="2000" dirty="0"/>
              <a:t> </a:t>
            </a:r>
            <a:r>
              <a:rPr lang="en-US" sz="2000" dirty="0" err="1"/>
              <a:t>secara</a:t>
            </a:r>
            <a:r>
              <a:rPr lang="en-US" sz="2000" dirty="0"/>
              <a:t> </a:t>
            </a:r>
            <a:r>
              <a:rPr lang="en-US" sz="2000" dirty="0" err="1"/>
              <a:t>berkesinambungan</a:t>
            </a:r>
            <a:r>
              <a:rPr lang="en-US" sz="2000" dirty="0" smtClean="0"/>
              <a:t>.</a:t>
            </a:r>
          </a:p>
          <a:p>
            <a:pPr marL="0" indent="0" algn="just">
              <a:buNone/>
            </a:pPr>
            <a:r>
              <a:rPr lang="en-US" sz="2000" dirty="0" smtClean="0"/>
              <a:t> 4. </a:t>
            </a:r>
            <a:r>
              <a:rPr lang="en-US" sz="2000" dirty="0" err="1"/>
              <a:t>Membantu</a:t>
            </a:r>
            <a:r>
              <a:rPr lang="en-US" sz="2000" dirty="0"/>
              <a:t> </a:t>
            </a:r>
            <a:r>
              <a:rPr lang="en-US" sz="2000" dirty="0" err="1"/>
              <a:t>memilih</a:t>
            </a:r>
            <a:r>
              <a:rPr lang="en-US" sz="2000" dirty="0"/>
              <a:t> </a:t>
            </a:r>
            <a:r>
              <a:rPr lang="en-US" sz="2000" dirty="0" err="1"/>
              <a:t>lokasi</a:t>
            </a:r>
            <a:r>
              <a:rPr lang="en-US" sz="2000" dirty="0"/>
              <a:t> </a:t>
            </a:r>
            <a:r>
              <a:rPr lang="en-US" sz="2000" dirty="0" err="1" smtClean="0"/>
              <a:t>usaha</a:t>
            </a:r>
            <a:endParaRPr lang="en-US" sz="2000" dirty="0" smtClean="0"/>
          </a:p>
          <a:p>
            <a:pPr marL="457200" lvl="0" indent="-457200" algn="just">
              <a:buAutoNum type="arabicPeriod" startAt="5"/>
            </a:pPr>
            <a:r>
              <a:rPr lang="en-US" sz="2000" dirty="0" err="1" smtClean="0"/>
              <a:t>Membantu</a:t>
            </a:r>
            <a:r>
              <a:rPr lang="en-US" sz="2000" dirty="0" smtClean="0"/>
              <a:t> </a:t>
            </a:r>
            <a:r>
              <a:rPr lang="en-US" sz="2000" dirty="0" err="1"/>
              <a:t>pengembangan</a:t>
            </a:r>
            <a:r>
              <a:rPr lang="en-US" sz="2000" dirty="0"/>
              <a:t> </a:t>
            </a:r>
            <a:r>
              <a:rPr lang="en-US" sz="2000" dirty="0" err="1"/>
              <a:t>usaha</a:t>
            </a:r>
            <a:r>
              <a:rPr lang="en-US" sz="2000" dirty="0"/>
              <a:t> &amp; </a:t>
            </a:r>
            <a:r>
              <a:rPr lang="en-US" sz="2000" dirty="0" err="1"/>
              <a:t>memberi</a:t>
            </a:r>
            <a:r>
              <a:rPr lang="en-US" sz="2000" dirty="0"/>
              <a:t> </a:t>
            </a:r>
            <a:r>
              <a:rPr lang="en-US" sz="2000" dirty="0" err="1"/>
              <a:t>materi</a:t>
            </a:r>
            <a:r>
              <a:rPr lang="en-US" sz="2000" dirty="0"/>
              <a:t> </a:t>
            </a:r>
            <a:r>
              <a:rPr lang="en-US" sz="2000" dirty="0" err="1"/>
              <a:t>promosi</a:t>
            </a:r>
            <a:r>
              <a:rPr lang="en-US" sz="2000" dirty="0"/>
              <a:t>. </a:t>
            </a:r>
            <a:endParaRPr lang="en-US" sz="2000" dirty="0" smtClean="0"/>
          </a:p>
          <a:p>
            <a:pPr marL="457200" lvl="0" indent="-457200" algn="just">
              <a:buAutoNum type="arabicPeriod" startAt="5"/>
            </a:pPr>
            <a:r>
              <a:rPr lang="en-US" sz="2000" dirty="0" err="1" smtClean="0"/>
              <a:t>Menyediakan</a:t>
            </a:r>
            <a:r>
              <a:rPr lang="en-US" sz="2000" dirty="0" smtClean="0"/>
              <a:t> </a:t>
            </a:r>
            <a:r>
              <a:rPr lang="en-US" sz="2000" dirty="0"/>
              <a:t>manual </a:t>
            </a:r>
            <a:r>
              <a:rPr lang="en-US" sz="2000" dirty="0" err="1"/>
              <a:t>operasional</a:t>
            </a:r>
            <a:r>
              <a:rPr lang="en-US" sz="2000" dirty="0"/>
              <a:t> </a:t>
            </a:r>
            <a:r>
              <a:rPr lang="en-US" sz="2000" dirty="0" err="1"/>
              <a:t>usaha</a:t>
            </a:r>
            <a:r>
              <a:rPr lang="en-US" sz="2000" dirty="0"/>
              <a:t>. </a:t>
            </a:r>
            <a:endParaRPr lang="en-US" sz="2000" dirty="0" smtClean="0"/>
          </a:p>
          <a:p>
            <a:pPr marL="457200" lvl="0" indent="-457200" algn="just">
              <a:buAutoNum type="arabicPeriod" startAt="5"/>
            </a:pPr>
            <a:r>
              <a:rPr lang="en-US" sz="2000" dirty="0" err="1" smtClean="0"/>
              <a:t>Menyediakan</a:t>
            </a:r>
            <a:r>
              <a:rPr lang="en-US" sz="2000" dirty="0" smtClean="0"/>
              <a:t> </a:t>
            </a:r>
            <a:r>
              <a:rPr lang="en-US" sz="2000" dirty="0"/>
              <a:t>program </a:t>
            </a:r>
            <a:r>
              <a:rPr lang="en-US" sz="2000" dirty="0" err="1"/>
              <a:t>bimbingan</a:t>
            </a:r>
            <a:r>
              <a:rPr lang="en-US" sz="2000" dirty="0"/>
              <a:t> </a:t>
            </a:r>
            <a:r>
              <a:rPr lang="en-US" sz="2000" dirty="0" err="1"/>
              <a:t>pelatihan</a:t>
            </a:r>
            <a:r>
              <a:rPr lang="en-US" sz="2000" dirty="0"/>
              <a:t> </a:t>
            </a:r>
            <a:r>
              <a:rPr lang="en-US" sz="2000" dirty="0" err="1"/>
              <a:t>bagi</a:t>
            </a:r>
            <a:r>
              <a:rPr lang="en-US" sz="2000" dirty="0"/>
              <a:t> franchisee</a:t>
            </a:r>
            <a:r>
              <a:rPr lang="en-US" sz="2000" dirty="0" smtClean="0"/>
              <a:t>.</a:t>
            </a:r>
          </a:p>
          <a:p>
            <a:pPr marL="457200" lvl="0" indent="-457200" algn="just">
              <a:buAutoNum type="arabicPeriod" startAt="8"/>
            </a:pPr>
            <a:r>
              <a:rPr lang="en-US" sz="2000" dirty="0" err="1" smtClean="0"/>
              <a:t>Menyediakan</a:t>
            </a:r>
            <a:r>
              <a:rPr lang="en-US" sz="2000" dirty="0" smtClean="0"/>
              <a:t> </a:t>
            </a:r>
            <a:r>
              <a:rPr lang="en-US" sz="2000" dirty="0" err="1"/>
              <a:t>staf</a:t>
            </a:r>
            <a:r>
              <a:rPr lang="en-US" sz="2000" dirty="0"/>
              <a:t> yang </a:t>
            </a:r>
            <a:r>
              <a:rPr lang="en-US" sz="2000" dirty="0" err="1"/>
              <a:t>mensupervisi</a:t>
            </a:r>
            <a:r>
              <a:rPr lang="en-US" sz="2000" dirty="0"/>
              <a:t> </a:t>
            </a:r>
            <a:r>
              <a:rPr lang="en-US" sz="2000" dirty="0" err="1"/>
              <a:t>masa</a:t>
            </a:r>
            <a:r>
              <a:rPr lang="en-US" sz="2000" dirty="0"/>
              <a:t> </a:t>
            </a:r>
            <a:r>
              <a:rPr lang="en-US" sz="2000" dirty="0" err="1"/>
              <a:t>awal</a:t>
            </a:r>
            <a:r>
              <a:rPr lang="en-US" sz="2000" dirty="0"/>
              <a:t> </a:t>
            </a:r>
            <a:r>
              <a:rPr lang="en-US" sz="2000" dirty="0" err="1"/>
              <a:t>berdirinya</a:t>
            </a:r>
            <a:r>
              <a:rPr lang="en-US" sz="2000" dirty="0"/>
              <a:t> franchise</a:t>
            </a:r>
            <a:r>
              <a:rPr lang="en-US" sz="2000" dirty="0" smtClean="0"/>
              <a:t>.</a:t>
            </a:r>
          </a:p>
          <a:p>
            <a:pPr marL="457200" lvl="0" indent="-457200" algn="just">
              <a:buAutoNum type="arabicPeriod" startAt="8"/>
            </a:pPr>
            <a:r>
              <a:rPr lang="en-US" sz="2000" dirty="0" smtClean="0"/>
              <a:t> </a:t>
            </a:r>
            <a:r>
              <a:rPr lang="en-US" sz="2000" dirty="0" err="1"/>
              <a:t>Memberikan</a:t>
            </a:r>
            <a:r>
              <a:rPr lang="en-US" sz="2000" dirty="0"/>
              <a:t> </a:t>
            </a:r>
            <a:r>
              <a:rPr lang="en-US" sz="2000" dirty="0" err="1"/>
              <a:t>hak</a:t>
            </a:r>
            <a:r>
              <a:rPr lang="en-US" sz="2000" dirty="0"/>
              <a:t> </a:t>
            </a:r>
            <a:r>
              <a:rPr lang="en-US" sz="2000" dirty="0" err="1"/>
              <a:t>penggunaan</a:t>
            </a:r>
            <a:r>
              <a:rPr lang="en-US" sz="2000" dirty="0"/>
              <a:t> </a:t>
            </a:r>
            <a:r>
              <a:rPr lang="en-US" sz="2000" dirty="0" err="1"/>
              <a:t>nama</a:t>
            </a:r>
            <a:r>
              <a:rPr lang="en-US" sz="2000" dirty="0"/>
              <a:t>, cap </a:t>
            </a:r>
            <a:r>
              <a:rPr lang="en-US" sz="2000" dirty="0" err="1"/>
              <a:t>dagang</a:t>
            </a:r>
            <a:r>
              <a:rPr lang="en-US" sz="2000" dirty="0"/>
              <a:t>, </a:t>
            </a:r>
            <a:r>
              <a:rPr lang="en-US" sz="2000" dirty="0" err="1"/>
              <a:t>rancangan</a:t>
            </a:r>
            <a:r>
              <a:rPr lang="en-US" sz="2000" dirty="0"/>
              <a:t> </a:t>
            </a:r>
            <a:r>
              <a:rPr lang="en-US" sz="2000" dirty="0" err="1"/>
              <a:t>dan</a:t>
            </a:r>
            <a:r>
              <a:rPr lang="en-US" sz="2000" dirty="0"/>
              <a:t> logo </a:t>
            </a:r>
            <a:r>
              <a:rPr lang="en-US" sz="2000" dirty="0" err="1"/>
              <a:t>kepada</a:t>
            </a:r>
            <a:r>
              <a:rPr lang="en-US" sz="2000" dirty="0"/>
              <a:t> franchisee.</a:t>
            </a:r>
          </a:p>
          <a:p>
            <a:pPr marL="0" indent="0">
              <a:buNone/>
            </a:pPr>
            <a:endParaRPr lang="en-US" sz="2000" b="1" dirty="0"/>
          </a:p>
          <a:p>
            <a:pPr marL="0" indent="0">
              <a:buNone/>
            </a:pPr>
            <a:endParaRPr lang="en-US" sz="2000" dirty="0" smtClean="0"/>
          </a:p>
          <a:p>
            <a:pPr marL="0" indent="0">
              <a:buNone/>
            </a:pPr>
            <a:endParaRPr lang="en-US" sz="2000" dirty="0" smtClean="0"/>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p:txBody>
      </p:sp>
    </p:spTree>
    <p:extLst>
      <p:ext uri="{BB962C8B-B14F-4D97-AF65-F5344CB8AC3E}">
        <p14:creationId xmlns:p14="http://schemas.microsoft.com/office/powerpoint/2010/main" val="962093896"/>
      </p:ext>
    </p:extLst>
  </p:cSld>
  <p:clrMapOvr>
    <a:masterClrMapping/>
  </p:clrMapOvr>
  <p:transition xmlns:p14="http://schemas.microsoft.com/office/powerpoint/2010/main" spd="slow">
    <p:wipe dir="d"/>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strips(downLeft)">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strips(downLeft)">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strips(downLeft)">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strips(downLeft)">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strips(downLeft)">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strips(downLeft)">
                                      <p:cBhvr>
                                        <p:cTn id="37" dur="5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strips(downLeft)">
                                      <p:cBhvr>
                                        <p:cTn id="42" dur="500"/>
                                        <p:tgtEl>
                                          <p:spTgt spid="3">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grpId="0"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strips(downLeft)">
                                      <p:cBhvr>
                                        <p:cTn id="47" dur="500"/>
                                        <p:tgtEl>
                                          <p:spTgt spid="3">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8" presetClass="entr" presetSubtype="12" fill="hold" grpId="0" nodeType="clickEffect">
                                  <p:stCondLst>
                                    <p:cond delay="0"/>
                                  </p:stCondLst>
                                  <p:childTnLst>
                                    <p:set>
                                      <p:cBhvr>
                                        <p:cTn id="51" dur="1" fill="hold">
                                          <p:stCondLst>
                                            <p:cond delay="0"/>
                                          </p:stCondLst>
                                        </p:cTn>
                                        <p:tgtEl>
                                          <p:spTgt spid="3">
                                            <p:txEl>
                                              <p:pRg st="8" end="8"/>
                                            </p:txEl>
                                          </p:spTgt>
                                        </p:tgtEl>
                                        <p:attrNameLst>
                                          <p:attrName>style.visibility</p:attrName>
                                        </p:attrNameLst>
                                      </p:cBhvr>
                                      <p:to>
                                        <p:strVal val="visible"/>
                                      </p:to>
                                    </p:set>
                                    <p:animEffect transition="in" filter="strips(downLeft)">
                                      <p:cBhvr>
                                        <p:cTn id="52" dur="500"/>
                                        <p:tgtEl>
                                          <p:spTgt spid="3">
                                            <p:txEl>
                                              <p:pRg st="8" end="8"/>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8" presetClass="entr" presetSubtype="12" fill="hold" grpId="0" nodeType="clickEffect">
                                  <p:stCondLst>
                                    <p:cond delay="0"/>
                                  </p:stCondLst>
                                  <p:childTnLst>
                                    <p:set>
                                      <p:cBhvr>
                                        <p:cTn id="56" dur="1" fill="hold">
                                          <p:stCondLst>
                                            <p:cond delay="0"/>
                                          </p:stCondLst>
                                        </p:cTn>
                                        <p:tgtEl>
                                          <p:spTgt spid="3">
                                            <p:txEl>
                                              <p:pRg st="9" end="9"/>
                                            </p:txEl>
                                          </p:spTgt>
                                        </p:tgtEl>
                                        <p:attrNameLst>
                                          <p:attrName>style.visibility</p:attrName>
                                        </p:attrNameLst>
                                      </p:cBhvr>
                                      <p:to>
                                        <p:strVal val="visible"/>
                                      </p:to>
                                    </p:set>
                                    <p:animEffect transition="in" filter="strips(downLeft)">
                                      <p:cBhvr>
                                        <p:cTn id="57"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69632"/>
            <a:ext cx="8077200" cy="797168"/>
          </a:xfrm>
        </p:spPr>
        <p:txBody>
          <a:bodyPr>
            <a:normAutofit fontScale="90000"/>
          </a:bodyPr>
          <a:lstStyle/>
          <a:p>
            <a:r>
              <a:rPr lang="en-US" sz="3600" b="1" dirty="0" smtClean="0"/>
              <a:t>KEWAJIBAN </a:t>
            </a:r>
            <a:r>
              <a:rPr lang="en-US" sz="3600" b="1" dirty="0" smtClean="0"/>
              <a:t>FRANCHISEE /PENERIMA </a:t>
            </a:r>
            <a:r>
              <a:rPr lang="en-US" sz="3600" b="1" dirty="0" smtClean="0"/>
              <a:t>WARALABA</a:t>
            </a:r>
            <a:endParaRPr lang="en-US" sz="3600" b="1" dirty="0"/>
          </a:p>
        </p:txBody>
      </p:sp>
      <p:sp>
        <p:nvSpPr>
          <p:cNvPr id="3" name="Content Placeholder 2"/>
          <p:cNvSpPr>
            <a:spLocks noGrp="1"/>
          </p:cNvSpPr>
          <p:nvPr>
            <p:ph idx="1"/>
          </p:nvPr>
        </p:nvSpPr>
        <p:spPr>
          <a:xfrm>
            <a:off x="762000" y="1447800"/>
            <a:ext cx="8077200" cy="5181600"/>
          </a:xfrm>
        </p:spPr>
        <p:txBody>
          <a:bodyPr>
            <a:normAutofit/>
          </a:bodyPr>
          <a:lstStyle/>
          <a:p>
            <a:pPr marL="0" indent="0" algn="just">
              <a:buNone/>
            </a:pPr>
            <a:r>
              <a:rPr lang="en-US" sz="2000" dirty="0" smtClean="0"/>
              <a:t>1.</a:t>
            </a:r>
            <a:r>
              <a:rPr lang="en-US" sz="2400" dirty="0" smtClean="0"/>
              <a:t>penerima </a:t>
            </a:r>
            <a:r>
              <a:rPr lang="en-US" sz="2400" dirty="0" err="1"/>
              <a:t>waralaba</a:t>
            </a:r>
            <a:r>
              <a:rPr lang="en-US" sz="2400" dirty="0"/>
              <a:t> </a:t>
            </a:r>
            <a:r>
              <a:rPr lang="en-US" sz="2400" dirty="0" err="1"/>
              <a:t>wajib</a:t>
            </a:r>
            <a:r>
              <a:rPr lang="en-US" sz="2400" dirty="0"/>
              <a:t> </a:t>
            </a:r>
            <a:r>
              <a:rPr lang="en-US" sz="2400" dirty="0" err="1"/>
              <a:t>mendaftarkan</a:t>
            </a:r>
            <a:r>
              <a:rPr lang="en-US" sz="2400" dirty="0"/>
              <a:t> </a:t>
            </a:r>
            <a:r>
              <a:rPr lang="en-US" sz="2400" dirty="0" err="1"/>
              <a:t>perjanjian</a:t>
            </a:r>
            <a:r>
              <a:rPr lang="en-US" sz="2400" dirty="0"/>
              <a:t> </a:t>
            </a:r>
            <a:r>
              <a:rPr lang="en-US" sz="2400" dirty="0" err="1"/>
              <a:t>waralaba</a:t>
            </a:r>
            <a:r>
              <a:rPr lang="en-US" sz="2400" dirty="0"/>
              <a:t>.</a:t>
            </a:r>
          </a:p>
          <a:p>
            <a:pPr marL="0" indent="0" algn="just">
              <a:buNone/>
            </a:pPr>
            <a:r>
              <a:rPr lang="en-US" sz="2400" dirty="0" smtClean="0"/>
              <a:t>2</a:t>
            </a:r>
            <a:r>
              <a:rPr lang="en-US" sz="2400" dirty="0"/>
              <a:t>.  </a:t>
            </a:r>
            <a:r>
              <a:rPr lang="en-US" sz="2400" dirty="0" err="1"/>
              <a:t>Membayar</a:t>
            </a:r>
            <a:r>
              <a:rPr lang="en-US" sz="2400" dirty="0"/>
              <a:t> franchise fee </a:t>
            </a:r>
            <a:r>
              <a:rPr lang="en-US" sz="2400" dirty="0" err="1"/>
              <a:t>kepada</a:t>
            </a:r>
            <a:r>
              <a:rPr lang="en-US" sz="2400" dirty="0"/>
              <a:t> </a:t>
            </a:r>
            <a:r>
              <a:rPr lang="en-US" sz="2400" dirty="0" err="1"/>
              <a:t>pemberi</a:t>
            </a:r>
            <a:r>
              <a:rPr lang="en-US" sz="2400" dirty="0"/>
              <a:t> </a:t>
            </a:r>
            <a:r>
              <a:rPr lang="en-US" sz="2400" dirty="0" err="1"/>
              <a:t>waralaba</a:t>
            </a:r>
            <a:r>
              <a:rPr lang="en-US" sz="2400" dirty="0"/>
              <a:t>.</a:t>
            </a:r>
          </a:p>
          <a:p>
            <a:pPr marL="0" indent="0" algn="just">
              <a:buNone/>
            </a:pPr>
            <a:r>
              <a:rPr lang="en-US" sz="2400" dirty="0"/>
              <a:t>3. </a:t>
            </a:r>
            <a:r>
              <a:rPr lang="en-US" sz="2400" dirty="0" err="1"/>
              <a:t>Membayar</a:t>
            </a:r>
            <a:r>
              <a:rPr lang="en-US" sz="2400" dirty="0"/>
              <a:t> royalty </a:t>
            </a:r>
            <a:r>
              <a:rPr lang="en-US" sz="2400" dirty="0" err="1"/>
              <a:t>kepada</a:t>
            </a:r>
            <a:r>
              <a:rPr lang="en-US" sz="2400" dirty="0"/>
              <a:t> </a:t>
            </a:r>
            <a:r>
              <a:rPr lang="en-US" sz="2400" dirty="0" err="1"/>
              <a:t>pemberi</a:t>
            </a:r>
            <a:r>
              <a:rPr lang="en-US" sz="2400" dirty="0"/>
              <a:t> </a:t>
            </a:r>
            <a:r>
              <a:rPr lang="en-US" sz="2400" dirty="0" err="1"/>
              <a:t>waralaba</a:t>
            </a:r>
            <a:r>
              <a:rPr lang="en-US" sz="2400" dirty="0"/>
              <a:t> </a:t>
            </a:r>
            <a:r>
              <a:rPr lang="en-US" sz="2400" dirty="0" err="1"/>
              <a:t>dengan</a:t>
            </a:r>
            <a:r>
              <a:rPr lang="en-US" sz="2400" dirty="0"/>
              <a:t> </a:t>
            </a:r>
            <a:r>
              <a:rPr lang="en-US" sz="2400" dirty="0" err="1"/>
              <a:t>jumlah</a:t>
            </a:r>
            <a:r>
              <a:rPr lang="en-US" sz="2400" dirty="0"/>
              <a:t> </a:t>
            </a:r>
            <a:r>
              <a:rPr lang="en-US" sz="2400" dirty="0" err="1"/>
              <a:t>sesuai</a:t>
            </a:r>
            <a:r>
              <a:rPr lang="en-US" sz="2400" dirty="0"/>
              <a:t> </a:t>
            </a:r>
            <a:r>
              <a:rPr lang="en-US" sz="2400" dirty="0" err="1"/>
              <a:t>kesepakatan</a:t>
            </a:r>
            <a:r>
              <a:rPr lang="en-US" sz="2400" dirty="0"/>
              <a:t>.</a:t>
            </a:r>
          </a:p>
          <a:p>
            <a:pPr marL="0" indent="0" algn="just">
              <a:buNone/>
            </a:pPr>
            <a:r>
              <a:rPr lang="en-US" sz="2400" dirty="0"/>
              <a:t>4. </a:t>
            </a:r>
            <a:r>
              <a:rPr lang="en-US" sz="2400" dirty="0" err="1"/>
              <a:t>Menjaga</a:t>
            </a:r>
            <a:r>
              <a:rPr lang="en-US" sz="2400" dirty="0"/>
              <a:t>  </a:t>
            </a:r>
            <a:r>
              <a:rPr lang="en-US" sz="2400" dirty="0" err="1"/>
              <a:t>dan</a:t>
            </a:r>
            <a:r>
              <a:rPr lang="en-US" sz="2400" dirty="0"/>
              <a:t> </a:t>
            </a:r>
            <a:r>
              <a:rPr lang="en-US" sz="2400" dirty="0" err="1"/>
              <a:t>mengendalikan</a:t>
            </a:r>
            <a:r>
              <a:rPr lang="en-US" sz="2400" dirty="0"/>
              <a:t> </a:t>
            </a:r>
            <a:r>
              <a:rPr lang="en-US" sz="2400" dirty="0" err="1"/>
              <a:t>mutu</a:t>
            </a:r>
            <a:r>
              <a:rPr lang="en-US" sz="2400" dirty="0"/>
              <a:t> </a:t>
            </a:r>
            <a:r>
              <a:rPr lang="en-US" sz="2400" dirty="0" err="1"/>
              <a:t>produk</a:t>
            </a:r>
            <a:r>
              <a:rPr lang="en-US" sz="2400" dirty="0"/>
              <a:t> </a:t>
            </a:r>
            <a:r>
              <a:rPr lang="en-US" sz="2400" dirty="0" err="1"/>
              <a:t>sesuai</a:t>
            </a:r>
            <a:r>
              <a:rPr lang="en-US" sz="2400" dirty="0"/>
              <a:t> </a:t>
            </a:r>
            <a:r>
              <a:rPr lang="en-US" sz="2400" dirty="0" err="1"/>
              <a:t>standar</a:t>
            </a:r>
            <a:r>
              <a:rPr lang="en-US" sz="2400" dirty="0"/>
              <a:t> yang di </a:t>
            </a:r>
            <a:r>
              <a:rPr lang="en-US" sz="2400" dirty="0" err="1"/>
              <a:t>tetapkan</a:t>
            </a:r>
            <a:r>
              <a:rPr lang="en-US" sz="2400" dirty="0"/>
              <a:t> </a:t>
            </a:r>
            <a:r>
              <a:rPr lang="en-US" sz="2400" dirty="0" err="1"/>
              <a:t>oleh</a:t>
            </a:r>
            <a:r>
              <a:rPr lang="en-US" sz="2400" dirty="0"/>
              <a:t> </a:t>
            </a:r>
            <a:r>
              <a:rPr lang="en-US" sz="2400" dirty="0" err="1"/>
              <a:t>pemberi</a:t>
            </a:r>
            <a:r>
              <a:rPr lang="en-US" sz="2400" dirty="0"/>
              <a:t>  </a:t>
            </a:r>
            <a:r>
              <a:rPr lang="en-US" sz="2400" dirty="0" err="1"/>
              <a:t>waralaba</a:t>
            </a:r>
            <a:r>
              <a:rPr lang="en-US" sz="2400" dirty="0"/>
              <a:t> </a:t>
            </a:r>
            <a:r>
              <a:rPr lang="en-US" sz="2400" dirty="0" err="1"/>
              <a:t>serta</a:t>
            </a:r>
            <a:r>
              <a:rPr lang="en-US" sz="2400" dirty="0"/>
              <a:t>  </a:t>
            </a:r>
            <a:r>
              <a:rPr lang="en-US" sz="2400" dirty="0" err="1"/>
              <a:t>menjaga</a:t>
            </a:r>
            <a:r>
              <a:rPr lang="en-US" sz="2400" dirty="0"/>
              <a:t> </a:t>
            </a:r>
            <a:r>
              <a:rPr lang="en-US" sz="2400" dirty="0" err="1"/>
              <a:t>kerahasiaan</a:t>
            </a:r>
            <a:r>
              <a:rPr lang="en-US" sz="2400" dirty="0"/>
              <a:t> </a:t>
            </a:r>
            <a:r>
              <a:rPr lang="en-US" sz="2400" dirty="0" err="1"/>
              <a:t>segala</a:t>
            </a:r>
            <a:r>
              <a:rPr lang="en-US" sz="2400" dirty="0"/>
              <a:t> </a:t>
            </a:r>
            <a:r>
              <a:rPr lang="en-US" sz="2400" dirty="0" err="1"/>
              <a:t>sesuatu</a:t>
            </a:r>
            <a:r>
              <a:rPr lang="en-US" sz="2400" dirty="0"/>
              <a:t> </a:t>
            </a:r>
            <a:r>
              <a:rPr lang="en-US" sz="2400" dirty="0" err="1"/>
              <a:t>mengenai</a:t>
            </a:r>
            <a:r>
              <a:rPr lang="en-US" sz="2400" dirty="0"/>
              <a:t> </a:t>
            </a:r>
            <a:r>
              <a:rPr lang="en-US" sz="2400" dirty="0" err="1"/>
              <a:t>rahasia</a:t>
            </a:r>
            <a:r>
              <a:rPr lang="en-US" sz="2400" dirty="0"/>
              <a:t> </a:t>
            </a:r>
            <a:r>
              <a:rPr lang="en-US" sz="2400" dirty="0" err="1"/>
              <a:t>dagang</a:t>
            </a:r>
            <a:r>
              <a:rPr lang="en-US" sz="2400" dirty="0"/>
              <a:t>/</a:t>
            </a:r>
            <a:r>
              <a:rPr lang="en-US" sz="2400" dirty="0" err="1"/>
              <a:t>perusahaaan</a:t>
            </a:r>
            <a:r>
              <a:rPr lang="en-US" sz="2400" dirty="0"/>
              <a:t>  </a:t>
            </a:r>
            <a:r>
              <a:rPr lang="en-US" sz="2400" dirty="0" err="1"/>
              <a:t>pemberi</a:t>
            </a:r>
            <a:r>
              <a:rPr lang="en-US" sz="2400" dirty="0"/>
              <a:t> </a:t>
            </a:r>
            <a:r>
              <a:rPr lang="en-US" sz="2400" dirty="0" err="1"/>
              <a:t>waralaba</a:t>
            </a:r>
            <a:r>
              <a:rPr lang="en-US" sz="2400" dirty="0"/>
              <a:t>.</a:t>
            </a:r>
          </a:p>
          <a:p>
            <a:pPr marL="0" indent="0" algn="just">
              <a:buNone/>
            </a:pPr>
            <a:r>
              <a:rPr lang="en-US" sz="2400" dirty="0" smtClean="0"/>
              <a:t>5. </a:t>
            </a:r>
            <a:r>
              <a:rPr lang="en-US" sz="2400" dirty="0" err="1" smtClean="0"/>
              <a:t>Memberi</a:t>
            </a:r>
            <a:r>
              <a:rPr lang="en-US" sz="2400" dirty="0" smtClean="0"/>
              <a:t> </a:t>
            </a:r>
            <a:r>
              <a:rPr lang="en-US" sz="2400" dirty="0" err="1"/>
              <a:t>informasi</a:t>
            </a:r>
            <a:r>
              <a:rPr lang="en-US" sz="2400" dirty="0"/>
              <a:t> </a:t>
            </a:r>
            <a:r>
              <a:rPr lang="en-US" sz="2400" dirty="0" err="1"/>
              <a:t>posisi</a:t>
            </a:r>
            <a:r>
              <a:rPr lang="en-US" sz="2400" dirty="0"/>
              <a:t> </a:t>
            </a:r>
            <a:r>
              <a:rPr lang="en-US" sz="2400" dirty="0" err="1"/>
              <a:t>keuangan</a:t>
            </a:r>
            <a:r>
              <a:rPr lang="en-US" sz="2400" dirty="0"/>
              <a:t> yang </a:t>
            </a:r>
            <a:r>
              <a:rPr lang="en-US" sz="2400" dirty="0" err="1"/>
              <a:t>akurat</a:t>
            </a:r>
            <a:r>
              <a:rPr lang="en-US" sz="2400" dirty="0"/>
              <a:t>. </a:t>
            </a:r>
            <a:endParaRPr lang="en-US" sz="2400" dirty="0" smtClean="0"/>
          </a:p>
          <a:p>
            <a:pPr marL="0" indent="0" algn="just">
              <a:buNone/>
            </a:pPr>
            <a:r>
              <a:rPr lang="en-US" sz="2400" dirty="0" smtClean="0"/>
              <a:t>6. </a:t>
            </a:r>
            <a:r>
              <a:rPr lang="en-US" sz="2400" dirty="0" err="1" smtClean="0"/>
              <a:t>Hanya</a:t>
            </a:r>
            <a:r>
              <a:rPr lang="en-US" sz="2400" dirty="0" smtClean="0"/>
              <a:t> </a:t>
            </a:r>
            <a:r>
              <a:rPr lang="en-US" sz="2400" dirty="0" err="1"/>
              <a:t>menjual</a:t>
            </a:r>
            <a:r>
              <a:rPr lang="en-US" sz="2400" dirty="0"/>
              <a:t> </a:t>
            </a:r>
            <a:r>
              <a:rPr lang="en-US" sz="2400" dirty="0" err="1"/>
              <a:t>produk</a:t>
            </a:r>
            <a:r>
              <a:rPr lang="en-US" sz="2400" dirty="0"/>
              <a:t> </a:t>
            </a:r>
            <a:r>
              <a:rPr lang="en-US" sz="2400" dirty="0" err="1"/>
              <a:t>dan</a:t>
            </a:r>
            <a:r>
              <a:rPr lang="en-US" sz="2400" dirty="0"/>
              <a:t> </a:t>
            </a:r>
            <a:r>
              <a:rPr lang="en-US" sz="2400" dirty="0" err="1"/>
              <a:t>jasa</a:t>
            </a:r>
            <a:r>
              <a:rPr lang="en-US" sz="2400" dirty="0"/>
              <a:t> yang </a:t>
            </a:r>
            <a:r>
              <a:rPr lang="en-US" sz="2400" dirty="0" err="1"/>
              <a:t>telah</a:t>
            </a:r>
            <a:r>
              <a:rPr lang="en-US" sz="2400" dirty="0"/>
              <a:t> </a:t>
            </a:r>
            <a:r>
              <a:rPr lang="en-US" sz="2400" dirty="0" err="1"/>
              <a:t>disetujui</a:t>
            </a:r>
            <a:r>
              <a:rPr lang="en-US" sz="2400" dirty="0"/>
              <a:t>. </a:t>
            </a:r>
            <a:endParaRPr lang="en-US" sz="2400" dirty="0" smtClean="0"/>
          </a:p>
          <a:p>
            <a:pPr marL="0" indent="0" algn="just">
              <a:buNone/>
            </a:pPr>
            <a:r>
              <a:rPr lang="en-US" sz="2400" dirty="0" smtClean="0"/>
              <a:t>7. </a:t>
            </a:r>
            <a:r>
              <a:rPr lang="en-US" sz="2400" dirty="0" err="1"/>
              <a:t>Membeli</a:t>
            </a:r>
            <a:r>
              <a:rPr lang="en-US" sz="2400" dirty="0"/>
              <a:t> </a:t>
            </a:r>
            <a:r>
              <a:rPr lang="en-US" sz="2400" dirty="0" err="1"/>
              <a:t>persediaan</a:t>
            </a:r>
            <a:r>
              <a:rPr lang="en-US" sz="2400" dirty="0"/>
              <a:t> </a:t>
            </a:r>
            <a:r>
              <a:rPr lang="en-US" sz="2400" dirty="0" err="1"/>
              <a:t>bahan</a:t>
            </a:r>
            <a:r>
              <a:rPr lang="en-US" sz="2400" dirty="0"/>
              <a:t> </a:t>
            </a:r>
            <a:r>
              <a:rPr lang="en-US" sz="2400" dirty="0" err="1"/>
              <a:t>dan</a:t>
            </a:r>
            <a:r>
              <a:rPr lang="en-US" sz="2400" dirty="0"/>
              <a:t> </a:t>
            </a:r>
            <a:r>
              <a:rPr lang="en-US" sz="2400" dirty="0" err="1"/>
              <a:t>tingkat</a:t>
            </a:r>
            <a:r>
              <a:rPr lang="en-US" sz="2400" dirty="0"/>
              <a:t> </a:t>
            </a:r>
            <a:r>
              <a:rPr lang="en-US" sz="2400" dirty="0" err="1"/>
              <a:t>persediaannya</a:t>
            </a:r>
            <a:r>
              <a:rPr lang="en-US" sz="2400" dirty="0"/>
              <a:t>. </a:t>
            </a:r>
          </a:p>
        </p:txBody>
      </p:sp>
    </p:spTree>
    <p:extLst>
      <p:ext uri="{BB962C8B-B14F-4D97-AF65-F5344CB8AC3E}">
        <p14:creationId xmlns:p14="http://schemas.microsoft.com/office/powerpoint/2010/main" val="3121503568"/>
      </p:ext>
    </p:extLst>
  </p:cSld>
  <p:clrMapOvr>
    <a:masterClrMapping/>
  </p:clrMapOvr>
  <p:transition xmlns:p14="http://schemas.microsoft.com/office/powerpoint/2010/main" spd="slow">
    <p:wipe dir="d"/>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edg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edg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edg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edg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wedge">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wedge">
                                      <p:cBhvr>
                                        <p:cTn id="32" dur="20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0"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wedge">
                                      <p:cBhvr>
                                        <p:cTn id="37" dur="20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0"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wedge">
                                      <p:cBhvr>
                                        <p:cTn id="42"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69632"/>
            <a:ext cx="8077200" cy="873368"/>
          </a:xfrm>
        </p:spPr>
        <p:txBody>
          <a:bodyPr>
            <a:normAutofit/>
          </a:bodyPr>
          <a:lstStyle/>
          <a:p>
            <a:r>
              <a:rPr lang="en-US" dirty="0" smtClean="0"/>
              <a:t>HAK PARA PIHAK</a:t>
            </a:r>
            <a:endParaRPr lang="en-US" dirty="0"/>
          </a:p>
        </p:txBody>
      </p:sp>
      <p:sp>
        <p:nvSpPr>
          <p:cNvPr id="3" name="Content Placeholder 2"/>
          <p:cNvSpPr>
            <a:spLocks noGrp="1"/>
          </p:cNvSpPr>
          <p:nvPr>
            <p:ph idx="1"/>
          </p:nvPr>
        </p:nvSpPr>
        <p:spPr>
          <a:xfrm>
            <a:off x="762000" y="1371600"/>
            <a:ext cx="8077200" cy="5257799"/>
          </a:xfrm>
        </p:spPr>
        <p:txBody>
          <a:bodyPr>
            <a:noAutofit/>
          </a:bodyPr>
          <a:lstStyle/>
          <a:p>
            <a:pPr marL="0" indent="0">
              <a:spcBef>
                <a:spcPts val="0"/>
              </a:spcBef>
              <a:buNone/>
            </a:pPr>
            <a:r>
              <a:rPr lang="en-US" sz="2000" b="1" dirty="0" smtClean="0"/>
              <a:t>HAK PEMBERI WARALABA</a:t>
            </a:r>
          </a:p>
          <a:p>
            <a:pPr marL="0" indent="0">
              <a:spcBef>
                <a:spcPts val="0"/>
              </a:spcBef>
              <a:buNone/>
            </a:pPr>
            <a:r>
              <a:rPr lang="en-US" sz="1800" dirty="0" smtClean="0"/>
              <a:t>1. . </a:t>
            </a:r>
            <a:r>
              <a:rPr lang="en-US" sz="2000" dirty="0" err="1"/>
              <a:t>Menerima</a:t>
            </a:r>
            <a:r>
              <a:rPr lang="en-US" sz="2000" dirty="0"/>
              <a:t> </a:t>
            </a:r>
            <a:r>
              <a:rPr lang="en-US" sz="2000" dirty="0" err="1"/>
              <a:t>pembayaran</a:t>
            </a:r>
            <a:r>
              <a:rPr lang="en-US" sz="2000" dirty="0"/>
              <a:t> </a:t>
            </a:r>
            <a:r>
              <a:rPr lang="en-US" sz="2000" dirty="0" err="1"/>
              <a:t>frenchise</a:t>
            </a:r>
            <a:r>
              <a:rPr lang="en-US" sz="2000" dirty="0"/>
              <a:t> fee </a:t>
            </a:r>
            <a:r>
              <a:rPr lang="en-US" sz="2000" dirty="0" err="1"/>
              <a:t>dari</a:t>
            </a:r>
            <a:r>
              <a:rPr lang="en-US" sz="2000" dirty="0"/>
              <a:t> </a:t>
            </a:r>
            <a:r>
              <a:rPr lang="en-US" sz="2000" dirty="0" err="1"/>
              <a:t>penerima</a:t>
            </a:r>
            <a:r>
              <a:rPr lang="en-US" sz="2000" dirty="0"/>
              <a:t> </a:t>
            </a:r>
            <a:r>
              <a:rPr lang="en-US" sz="2000" dirty="0" err="1" smtClean="0"/>
              <a:t>waralaba</a:t>
            </a:r>
            <a:endParaRPr lang="en-US" sz="2000" dirty="0"/>
          </a:p>
          <a:p>
            <a:pPr marL="0" indent="0">
              <a:spcBef>
                <a:spcPts val="0"/>
              </a:spcBef>
              <a:buNone/>
            </a:pPr>
            <a:r>
              <a:rPr lang="en-US" sz="2000" dirty="0"/>
              <a:t>2.Melakukan </a:t>
            </a:r>
            <a:r>
              <a:rPr lang="en-US" sz="2000" dirty="0" err="1"/>
              <a:t>pengawasan</a:t>
            </a:r>
            <a:r>
              <a:rPr lang="en-US" sz="2000" dirty="0"/>
              <a:t> </a:t>
            </a:r>
            <a:r>
              <a:rPr lang="en-US" sz="2000" dirty="0" err="1"/>
              <a:t>jalannya</a:t>
            </a:r>
            <a:r>
              <a:rPr lang="en-US" sz="2000" dirty="0"/>
              <a:t> </a:t>
            </a:r>
            <a:r>
              <a:rPr lang="en-US" sz="2000" dirty="0" err="1"/>
              <a:t>pelaksanaan</a:t>
            </a:r>
            <a:r>
              <a:rPr lang="en-US" sz="2000" dirty="0"/>
              <a:t> </a:t>
            </a:r>
            <a:r>
              <a:rPr lang="en-US" sz="2000" dirty="0" err="1"/>
              <a:t>dan</a:t>
            </a:r>
            <a:r>
              <a:rPr lang="en-US" sz="2000" dirty="0"/>
              <a:t> </a:t>
            </a:r>
            <a:r>
              <a:rPr lang="en-US" sz="2000" dirty="0" err="1"/>
              <a:t>penggunaan</a:t>
            </a:r>
            <a:r>
              <a:rPr lang="en-US" sz="2000" dirty="0"/>
              <a:t>/</a:t>
            </a:r>
            <a:r>
              <a:rPr lang="en-US" sz="2000" dirty="0" err="1"/>
              <a:t>pemanfaatan</a:t>
            </a:r>
            <a:r>
              <a:rPr lang="en-US" sz="2000" dirty="0"/>
              <a:t> </a:t>
            </a:r>
            <a:r>
              <a:rPr lang="en-US" sz="2000" dirty="0" err="1"/>
              <a:t>merk</a:t>
            </a:r>
            <a:r>
              <a:rPr lang="en-US" sz="2000" dirty="0"/>
              <a:t> </a:t>
            </a:r>
            <a:r>
              <a:rPr lang="en-US" sz="2000" dirty="0" err="1"/>
              <a:t>dagang</a:t>
            </a:r>
            <a:r>
              <a:rPr lang="en-US" sz="2000" dirty="0"/>
              <a:t> </a:t>
            </a:r>
            <a:r>
              <a:rPr lang="en-US" sz="2000" dirty="0" err="1"/>
              <a:t>oleh</a:t>
            </a:r>
            <a:r>
              <a:rPr lang="en-US" sz="2000" dirty="0"/>
              <a:t> </a:t>
            </a:r>
            <a:r>
              <a:rPr lang="en-US" sz="2000" dirty="0" smtClean="0"/>
              <a:t> </a:t>
            </a:r>
            <a:r>
              <a:rPr lang="en-US" sz="2000" dirty="0" err="1"/>
              <a:t>penerima</a:t>
            </a:r>
            <a:r>
              <a:rPr lang="en-US" sz="2000" dirty="0"/>
              <a:t> </a:t>
            </a:r>
            <a:r>
              <a:rPr lang="en-US" sz="2000" dirty="0" err="1"/>
              <a:t>lisensi</a:t>
            </a:r>
            <a:r>
              <a:rPr lang="en-US" sz="2000" dirty="0"/>
              <a:t>/</a:t>
            </a:r>
            <a:r>
              <a:rPr lang="en-US" sz="2000" dirty="0" err="1"/>
              <a:t>penerima</a:t>
            </a:r>
            <a:r>
              <a:rPr lang="en-US" sz="2000" dirty="0"/>
              <a:t> </a:t>
            </a:r>
            <a:r>
              <a:rPr lang="en-US" sz="2000" dirty="0" err="1" smtClean="0"/>
              <a:t>waralaba</a:t>
            </a:r>
            <a:endParaRPr lang="en-US" sz="2000" dirty="0"/>
          </a:p>
          <a:p>
            <a:pPr marL="0" indent="0">
              <a:spcBef>
                <a:spcPts val="0"/>
              </a:spcBef>
              <a:buNone/>
            </a:pPr>
            <a:r>
              <a:rPr lang="en-US" sz="2000" dirty="0"/>
              <a:t>3.Memperoleh </a:t>
            </a:r>
            <a:r>
              <a:rPr lang="en-US" sz="2000" dirty="0" err="1"/>
              <a:t>laporan</a:t>
            </a:r>
            <a:r>
              <a:rPr lang="en-US" sz="2000" dirty="0"/>
              <a:t> </a:t>
            </a:r>
            <a:r>
              <a:rPr lang="en-US" sz="2000" dirty="0" err="1"/>
              <a:t>secara</a:t>
            </a:r>
            <a:r>
              <a:rPr lang="en-US" sz="2000" dirty="0"/>
              <a:t> </a:t>
            </a:r>
            <a:r>
              <a:rPr lang="en-US" sz="2000" dirty="0" err="1"/>
              <a:t>berkala</a:t>
            </a:r>
            <a:r>
              <a:rPr lang="en-US" sz="2000" dirty="0"/>
              <a:t> </a:t>
            </a:r>
            <a:r>
              <a:rPr lang="en-US" sz="2000" dirty="0" err="1"/>
              <a:t>atas</a:t>
            </a:r>
            <a:r>
              <a:rPr lang="en-US" sz="2000" dirty="0"/>
              <a:t> </a:t>
            </a:r>
            <a:r>
              <a:rPr lang="en-US" sz="2000" dirty="0" err="1"/>
              <a:t>jalannya</a:t>
            </a:r>
            <a:r>
              <a:rPr lang="en-US" sz="2000" dirty="0"/>
              <a:t> </a:t>
            </a:r>
            <a:r>
              <a:rPr lang="en-US" sz="2000" dirty="0" err="1"/>
              <a:t>kegiatan</a:t>
            </a:r>
            <a:r>
              <a:rPr lang="en-US" sz="2000" dirty="0"/>
              <a:t> </a:t>
            </a:r>
            <a:r>
              <a:rPr lang="en-US" sz="2000" dirty="0" err="1"/>
              <a:t>usaha</a:t>
            </a:r>
            <a:r>
              <a:rPr lang="en-US" sz="2000" dirty="0"/>
              <a:t> </a:t>
            </a:r>
            <a:r>
              <a:rPr lang="en-US" sz="2000" dirty="0" err="1"/>
              <a:t>Penerima</a:t>
            </a:r>
            <a:r>
              <a:rPr lang="en-US" sz="2000" dirty="0"/>
              <a:t> </a:t>
            </a:r>
            <a:r>
              <a:rPr lang="en-US" sz="2000" dirty="0" err="1"/>
              <a:t>waralaba</a:t>
            </a:r>
            <a:r>
              <a:rPr lang="en-US" sz="2000" dirty="0"/>
              <a:t> yang </a:t>
            </a:r>
            <a:r>
              <a:rPr lang="en-US" sz="2000" dirty="0" smtClean="0"/>
              <a:t>  </a:t>
            </a:r>
            <a:r>
              <a:rPr lang="en-US" sz="2000" dirty="0" err="1"/>
              <a:t>mempergunakan</a:t>
            </a:r>
            <a:r>
              <a:rPr lang="en-US" sz="2000" dirty="0"/>
              <a:t> HAKI yang </a:t>
            </a:r>
            <a:r>
              <a:rPr lang="en-US" sz="2000" dirty="0" err="1"/>
              <a:t>diberikan</a:t>
            </a:r>
            <a:r>
              <a:rPr lang="en-US" sz="2000" dirty="0"/>
              <a:t> </a:t>
            </a:r>
            <a:r>
              <a:rPr lang="en-US" sz="2000" dirty="0" err="1"/>
              <a:t>oleh</a:t>
            </a:r>
            <a:r>
              <a:rPr lang="en-US" sz="2000" dirty="0"/>
              <a:t> </a:t>
            </a:r>
            <a:r>
              <a:rPr lang="en-US" sz="2000" dirty="0" smtClean="0"/>
              <a:t>franchisor</a:t>
            </a:r>
            <a:endParaRPr lang="en-US" sz="2000" dirty="0"/>
          </a:p>
          <a:p>
            <a:pPr marL="0" indent="0">
              <a:spcBef>
                <a:spcPts val="0"/>
              </a:spcBef>
              <a:buNone/>
            </a:pPr>
            <a:r>
              <a:rPr lang="en-US" sz="2000" dirty="0"/>
              <a:t>4.Mewajibkan </a:t>
            </a:r>
            <a:r>
              <a:rPr lang="en-US" sz="2000" dirty="0" err="1"/>
              <a:t>penerima</a:t>
            </a:r>
            <a:r>
              <a:rPr lang="en-US" sz="2000" dirty="0"/>
              <a:t> </a:t>
            </a:r>
            <a:r>
              <a:rPr lang="en-US" sz="2000" dirty="0" err="1"/>
              <a:t>waralaba</a:t>
            </a:r>
            <a:r>
              <a:rPr lang="en-US" sz="2000" dirty="0"/>
              <a:t>, </a:t>
            </a:r>
            <a:r>
              <a:rPr lang="en-US" sz="2000" dirty="0" err="1"/>
              <a:t>dalam</a:t>
            </a:r>
            <a:r>
              <a:rPr lang="en-US" sz="2000" dirty="0"/>
              <a:t> </a:t>
            </a:r>
            <a:r>
              <a:rPr lang="en-US" sz="2000" dirty="0" err="1"/>
              <a:t>hal-hal</a:t>
            </a:r>
            <a:r>
              <a:rPr lang="en-US" sz="2000" dirty="0"/>
              <a:t> </a:t>
            </a:r>
            <a:r>
              <a:rPr lang="en-US" sz="2000" dirty="0" err="1"/>
              <a:t>tertentu</a:t>
            </a:r>
            <a:r>
              <a:rPr lang="en-US" sz="2000" dirty="0"/>
              <a:t> </a:t>
            </a:r>
            <a:r>
              <a:rPr lang="en-US" sz="2000" dirty="0" err="1"/>
              <a:t>untuk</a:t>
            </a:r>
            <a:r>
              <a:rPr lang="en-US" sz="2000" dirty="0"/>
              <a:t> </a:t>
            </a:r>
            <a:r>
              <a:rPr lang="en-US" sz="2000" dirty="0" err="1"/>
              <a:t>membeli</a:t>
            </a:r>
            <a:r>
              <a:rPr lang="en-US" sz="2000" dirty="0"/>
              <a:t> </a:t>
            </a:r>
            <a:r>
              <a:rPr lang="en-US" sz="2000" dirty="0" err="1"/>
              <a:t>barang</a:t>
            </a:r>
            <a:r>
              <a:rPr lang="en-US" sz="2000" dirty="0"/>
              <a:t> modal (</a:t>
            </a:r>
            <a:r>
              <a:rPr lang="en-US" sz="2000" dirty="0" err="1"/>
              <a:t>mesin</a:t>
            </a:r>
            <a:r>
              <a:rPr lang="en-US" sz="2000" dirty="0"/>
              <a:t> </a:t>
            </a:r>
            <a:r>
              <a:rPr lang="en-US" sz="2000" dirty="0" smtClean="0"/>
              <a:t> </a:t>
            </a:r>
            <a:r>
              <a:rPr lang="en-US" sz="2000" dirty="0" err="1"/>
              <a:t>produksi</a:t>
            </a:r>
            <a:r>
              <a:rPr lang="en-US" sz="2000" dirty="0"/>
              <a:t>, </a:t>
            </a:r>
            <a:r>
              <a:rPr lang="en-US" sz="2000" dirty="0" err="1"/>
              <a:t>bahan</a:t>
            </a:r>
            <a:r>
              <a:rPr lang="en-US" sz="2000" dirty="0"/>
              <a:t> </a:t>
            </a:r>
            <a:r>
              <a:rPr lang="en-US" sz="2000" dirty="0" err="1"/>
              <a:t>baku</a:t>
            </a:r>
            <a:r>
              <a:rPr lang="en-US" sz="2000" dirty="0"/>
              <a:t> </a:t>
            </a:r>
            <a:r>
              <a:rPr lang="en-US" sz="2000" dirty="0" err="1"/>
              <a:t>dan</a:t>
            </a:r>
            <a:r>
              <a:rPr lang="en-US" sz="2000" dirty="0"/>
              <a:t> lain-lain) </a:t>
            </a:r>
            <a:r>
              <a:rPr lang="en-US" sz="2000" dirty="0" err="1"/>
              <a:t>dan</a:t>
            </a:r>
            <a:r>
              <a:rPr lang="en-US" sz="2000" dirty="0"/>
              <a:t> </a:t>
            </a:r>
            <a:r>
              <a:rPr lang="en-US" sz="2000" dirty="0" err="1"/>
              <a:t>barang</a:t>
            </a:r>
            <a:r>
              <a:rPr lang="en-US" sz="2000" dirty="0"/>
              <a:t> </a:t>
            </a:r>
            <a:r>
              <a:rPr lang="en-US" sz="2000" dirty="0" err="1"/>
              <a:t>lainnya</a:t>
            </a:r>
            <a:r>
              <a:rPr lang="en-US" sz="2000" dirty="0"/>
              <a:t> </a:t>
            </a:r>
            <a:r>
              <a:rPr lang="en-US" sz="2000" dirty="0" err="1"/>
              <a:t>dari</a:t>
            </a:r>
            <a:r>
              <a:rPr lang="en-US" sz="2000" dirty="0"/>
              <a:t> </a:t>
            </a:r>
            <a:r>
              <a:rPr lang="en-US" sz="2000" dirty="0" err="1"/>
              <a:t>pemberi</a:t>
            </a:r>
            <a:r>
              <a:rPr lang="en-US" sz="2000" dirty="0"/>
              <a:t> </a:t>
            </a:r>
            <a:r>
              <a:rPr lang="en-US" sz="2000" dirty="0" err="1" smtClean="0"/>
              <a:t>waralaba</a:t>
            </a:r>
            <a:endParaRPr lang="en-US" sz="2000" dirty="0"/>
          </a:p>
          <a:p>
            <a:pPr marL="0" indent="0">
              <a:spcBef>
                <a:spcPts val="0"/>
              </a:spcBef>
              <a:buNone/>
            </a:pPr>
            <a:r>
              <a:rPr lang="en-US" sz="2000" dirty="0"/>
              <a:t>5.Mewajibkan </a:t>
            </a:r>
            <a:r>
              <a:rPr lang="en-US" sz="2000" dirty="0" err="1"/>
              <a:t>penerima</a:t>
            </a:r>
            <a:r>
              <a:rPr lang="en-US" sz="2000" dirty="0"/>
              <a:t> </a:t>
            </a:r>
            <a:r>
              <a:rPr lang="en-US" sz="2000" dirty="0" err="1"/>
              <a:t>waralaba</a:t>
            </a:r>
            <a:r>
              <a:rPr lang="en-US" sz="2000" dirty="0"/>
              <a:t> agar </a:t>
            </a:r>
            <a:r>
              <a:rPr lang="en-US" sz="2000" dirty="0" err="1"/>
              <a:t>tidak</a:t>
            </a:r>
            <a:r>
              <a:rPr lang="en-US" sz="2000" dirty="0"/>
              <a:t> </a:t>
            </a:r>
            <a:r>
              <a:rPr lang="en-US" sz="2000" dirty="0" err="1"/>
              <a:t>melakukan</a:t>
            </a:r>
            <a:r>
              <a:rPr lang="en-US" sz="2000" dirty="0"/>
              <a:t> </a:t>
            </a:r>
            <a:r>
              <a:rPr lang="en-US" sz="2000" dirty="0" err="1"/>
              <a:t>kegiatanyang</a:t>
            </a:r>
            <a:r>
              <a:rPr lang="en-US" sz="2000" dirty="0"/>
              <a:t> </a:t>
            </a:r>
            <a:r>
              <a:rPr lang="en-US" sz="2000" dirty="0" err="1"/>
              <a:t>sejenis</a:t>
            </a:r>
            <a:r>
              <a:rPr lang="en-US" sz="2000" dirty="0"/>
              <a:t>, </a:t>
            </a:r>
            <a:r>
              <a:rPr lang="en-US" sz="2000" dirty="0" err="1"/>
              <a:t>serupa</a:t>
            </a:r>
            <a:r>
              <a:rPr lang="en-US" sz="2000" dirty="0"/>
              <a:t>, </a:t>
            </a:r>
            <a:r>
              <a:rPr lang="en-US" sz="2000" dirty="0" err="1"/>
              <a:t>taupun</a:t>
            </a:r>
            <a:r>
              <a:rPr lang="en-US" sz="2000" dirty="0"/>
              <a:t> </a:t>
            </a:r>
            <a:r>
              <a:rPr lang="en-US" sz="2000" dirty="0" smtClean="0"/>
              <a:t> </a:t>
            </a:r>
            <a:r>
              <a:rPr lang="en-US" sz="2000" dirty="0" err="1"/>
              <a:t>secara</a:t>
            </a:r>
            <a:r>
              <a:rPr lang="en-US" sz="2000" dirty="0"/>
              <a:t> </a:t>
            </a:r>
            <a:r>
              <a:rPr lang="en-US" sz="2000" dirty="0" err="1"/>
              <a:t>langsung</a:t>
            </a:r>
            <a:r>
              <a:rPr lang="en-US" sz="2000" dirty="0"/>
              <a:t> </a:t>
            </a:r>
            <a:r>
              <a:rPr lang="en-US" sz="2000" dirty="0" err="1"/>
              <a:t>maupun</a:t>
            </a:r>
            <a:r>
              <a:rPr lang="en-US" sz="2000" dirty="0"/>
              <a:t> </a:t>
            </a:r>
            <a:r>
              <a:rPr lang="en-US" sz="2000" dirty="0" err="1"/>
              <a:t>tidak</a:t>
            </a:r>
            <a:r>
              <a:rPr lang="en-US" sz="2000" dirty="0"/>
              <a:t> </a:t>
            </a:r>
            <a:r>
              <a:rPr lang="en-US" sz="2000" dirty="0" err="1"/>
              <a:t>langsung</a:t>
            </a:r>
            <a:r>
              <a:rPr lang="en-US" sz="2000" dirty="0"/>
              <a:t> </a:t>
            </a:r>
            <a:r>
              <a:rPr lang="en-US" sz="2000" dirty="0" err="1"/>
              <a:t>dapat</a:t>
            </a:r>
            <a:r>
              <a:rPr lang="en-US" sz="2000" dirty="0"/>
              <a:t> </a:t>
            </a:r>
            <a:r>
              <a:rPr lang="en-US" sz="2000" dirty="0" err="1"/>
              <a:t>menimbulkan</a:t>
            </a:r>
            <a:r>
              <a:rPr lang="en-US" sz="2000" dirty="0"/>
              <a:t> </a:t>
            </a:r>
            <a:r>
              <a:rPr lang="en-US" sz="2000" dirty="0" err="1"/>
              <a:t>persaingan</a:t>
            </a:r>
            <a:r>
              <a:rPr lang="en-US" sz="2000" dirty="0"/>
              <a:t> </a:t>
            </a:r>
            <a:r>
              <a:rPr lang="en-US" sz="2000" dirty="0" err="1"/>
              <a:t>dengan</a:t>
            </a:r>
            <a:r>
              <a:rPr lang="en-US" sz="2000" dirty="0"/>
              <a:t> </a:t>
            </a:r>
            <a:r>
              <a:rPr lang="en-US" sz="2000" dirty="0" err="1"/>
              <a:t>kegiatan</a:t>
            </a:r>
            <a:r>
              <a:rPr lang="en-US" sz="2000" dirty="0"/>
              <a:t> </a:t>
            </a:r>
            <a:r>
              <a:rPr lang="en-US" sz="2000" dirty="0" err="1"/>
              <a:t>usaha</a:t>
            </a:r>
            <a:r>
              <a:rPr lang="en-US" sz="2000" dirty="0"/>
              <a:t> </a:t>
            </a:r>
            <a:r>
              <a:rPr lang="en-US" sz="2000" dirty="0" smtClean="0"/>
              <a:t> </a:t>
            </a:r>
            <a:r>
              <a:rPr lang="en-US" sz="2000" dirty="0" err="1"/>
              <a:t>sejenis</a:t>
            </a:r>
            <a:r>
              <a:rPr lang="en-US" sz="2000" dirty="0"/>
              <a:t> </a:t>
            </a:r>
            <a:r>
              <a:rPr lang="en-US" sz="2000" dirty="0" err="1"/>
              <a:t>dengan</a:t>
            </a:r>
            <a:r>
              <a:rPr lang="en-US" sz="2000" dirty="0"/>
              <a:t> HAKI yang </a:t>
            </a:r>
            <a:r>
              <a:rPr lang="en-US" sz="2000" dirty="0" err="1"/>
              <a:t>diberikan</a:t>
            </a:r>
            <a:r>
              <a:rPr lang="en-US" sz="2000" dirty="0"/>
              <a:t> </a:t>
            </a:r>
            <a:r>
              <a:rPr lang="en-US" sz="2000" dirty="0" err="1"/>
              <a:t>oleh</a:t>
            </a:r>
            <a:r>
              <a:rPr lang="en-US" sz="2000" dirty="0"/>
              <a:t> </a:t>
            </a:r>
            <a:r>
              <a:rPr lang="en-US" sz="2000" dirty="0" err="1"/>
              <a:t>pemberi</a:t>
            </a:r>
            <a:r>
              <a:rPr lang="en-US" sz="2000" dirty="0"/>
              <a:t> </a:t>
            </a:r>
            <a:r>
              <a:rPr lang="en-US" sz="2000" dirty="0" err="1"/>
              <a:t>waralaba</a:t>
            </a:r>
            <a:r>
              <a:rPr lang="en-US" sz="2000" dirty="0" smtClean="0"/>
              <a:t>.</a:t>
            </a:r>
            <a:endParaRPr lang="en-US" sz="2000" dirty="0"/>
          </a:p>
          <a:p>
            <a:pPr marL="0" indent="0">
              <a:spcBef>
                <a:spcPts val="0"/>
              </a:spcBef>
              <a:buNone/>
            </a:pPr>
            <a:r>
              <a:rPr lang="en-US" sz="2000" dirty="0"/>
              <a:t>6.Menerima </a:t>
            </a:r>
            <a:r>
              <a:rPr lang="en-US" sz="2000" dirty="0" err="1"/>
              <a:t>pembayaran</a:t>
            </a:r>
            <a:r>
              <a:rPr lang="en-US" sz="2000" dirty="0"/>
              <a:t> royalty </a:t>
            </a:r>
            <a:r>
              <a:rPr lang="en-US" sz="2000" dirty="0" err="1"/>
              <a:t>dalam</a:t>
            </a:r>
            <a:r>
              <a:rPr lang="en-US" sz="2000" dirty="0"/>
              <a:t> </a:t>
            </a:r>
            <a:r>
              <a:rPr lang="en-US" sz="2000" dirty="0" err="1"/>
              <a:t>bentuk</a:t>
            </a:r>
            <a:r>
              <a:rPr lang="en-US" sz="2000" dirty="0"/>
              <a:t>, </a:t>
            </a:r>
            <a:r>
              <a:rPr lang="en-US" sz="2000" dirty="0" err="1"/>
              <a:t>jenis</a:t>
            </a:r>
            <a:r>
              <a:rPr lang="en-US" sz="2000" dirty="0"/>
              <a:t> </a:t>
            </a:r>
            <a:r>
              <a:rPr lang="en-US" sz="2000" dirty="0" err="1"/>
              <a:t>dan</a:t>
            </a:r>
            <a:r>
              <a:rPr lang="en-US" sz="2000" dirty="0"/>
              <a:t> </a:t>
            </a:r>
            <a:r>
              <a:rPr lang="en-US" sz="2000" dirty="0" err="1"/>
              <a:t>jumlah</a:t>
            </a:r>
            <a:r>
              <a:rPr lang="en-US" sz="2000" dirty="0"/>
              <a:t> yang </a:t>
            </a:r>
            <a:r>
              <a:rPr lang="en-US" sz="2000" dirty="0" err="1"/>
              <a:t>dianggap</a:t>
            </a:r>
            <a:r>
              <a:rPr lang="en-US" sz="2000" dirty="0"/>
              <a:t> </a:t>
            </a:r>
            <a:r>
              <a:rPr lang="en-US" sz="2000" dirty="0" err="1"/>
              <a:t>layak</a:t>
            </a:r>
            <a:r>
              <a:rPr lang="en-US" sz="2000" dirty="0"/>
              <a:t> </a:t>
            </a:r>
            <a:r>
              <a:rPr lang="en-US" sz="2000" dirty="0" err="1"/>
              <a:t>olehnya</a:t>
            </a:r>
            <a:r>
              <a:rPr lang="en-US" sz="2000" dirty="0"/>
              <a:t> </a:t>
            </a:r>
            <a:r>
              <a:rPr lang="en-US" sz="2000" dirty="0" err="1" smtClean="0"/>
              <a:t>selaku</a:t>
            </a:r>
            <a:r>
              <a:rPr lang="en-US" sz="2000" dirty="0" smtClean="0"/>
              <a:t> </a:t>
            </a:r>
            <a:r>
              <a:rPr lang="en-US" sz="2000" dirty="0" err="1"/>
              <a:t>pemberi</a:t>
            </a:r>
            <a:r>
              <a:rPr lang="en-US" sz="2000" dirty="0"/>
              <a:t> </a:t>
            </a:r>
            <a:r>
              <a:rPr lang="en-US" sz="2000" dirty="0" err="1"/>
              <a:t>lisensi</a:t>
            </a:r>
            <a:endParaRPr lang="en-US" sz="2000" dirty="0"/>
          </a:p>
          <a:p>
            <a:pPr>
              <a:spcBef>
                <a:spcPts val="0"/>
              </a:spcBef>
            </a:pPr>
            <a:endParaRPr lang="en-US" sz="2000" dirty="0"/>
          </a:p>
          <a:p>
            <a:pPr marL="0" indent="0">
              <a:spcBef>
                <a:spcPts val="0"/>
              </a:spcBef>
              <a:buNone/>
            </a:pPr>
            <a:endParaRPr lang="en-US" sz="1800" dirty="0"/>
          </a:p>
        </p:txBody>
      </p:sp>
    </p:spTree>
    <p:extLst>
      <p:ext uri="{BB962C8B-B14F-4D97-AF65-F5344CB8AC3E}">
        <p14:creationId xmlns:p14="http://schemas.microsoft.com/office/powerpoint/2010/main" val="860169144"/>
      </p:ext>
    </p:extLst>
  </p:cSld>
  <p:clrMapOvr>
    <a:masterClrMapping/>
  </p:clrMapOvr>
  <p:transition xmlns:p14="http://schemas.microsoft.com/office/powerpoint/2010/main" spd="slow">
    <p:wipe dir="d"/>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heel(1)">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heel(1)">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heel(1)">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wheel(1)">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wheel(1)">
                                      <p:cBhvr>
                                        <p:cTn id="32" dur="20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wheel(1)">
                                      <p:cBhvr>
                                        <p:cTn id="37" dur="20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1" presetClass="entr" presetSubtype="1"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wheel(1)">
                                      <p:cBhvr>
                                        <p:cTn id="42"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69632"/>
            <a:ext cx="8077200" cy="644768"/>
          </a:xfrm>
        </p:spPr>
        <p:txBody>
          <a:bodyPr>
            <a:normAutofit/>
          </a:bodyPr>
          <a:lstStyle/>
          <a:p>
            <a:r>
              <a:rPr lang="en-US" sz="3600" dirty="0" smtClean="0"/>
              <a:t>HAK PEMBERI WARALABA….LANJUTAN</a:t>
            </a:r>
            <a:endParaRPr lang="en-US" sz="3600" dirty="0"/>
          </a:p>
        </p:txBody>
      </p:sp>
      <p:sp>
        <p:nvSpPr>
          <p:cNvPr id="3" name="Content Placeholder 2"/>
          <p:cNvSpPr>
            <a:spLocks noGrp="1"/>
          </p:cNvSpPr>
          <p:nvPr>
            <p:ph idx="1"/>
          </p:nvPr>
        </p:nvSpPr>
        <p:spPr>
          <a:xfrm>
            <a:off x="762000" y="1295400"/>
            <a:ext cx="8077200" cy="5105399"/>
          </a:xfrm>
        </p:spPr>
        <p:txBody>
          <a:bodyPr>
            <a:normAutofit/>
          </a:bodyPr>
          <a:lstStyle/>
          <a:p>
            <a:pPr marL="0" lvl="0" indent="0">
              <a:buNone/>
            </a:pPr>
            <a:r>
              <a:rPr lang="en-US" sz="2800" dirty="0" smtClean="0"/>
              <a:t>7. </a:t>
            </a:r>
            <a:r>
              <a:rPr lang="en-US" sz="2800" dirty="0" err="1"/>
              <a:t>Memutuskan</a:t>
            </a:r>
            <a:r>
              <a:rPr lang="en-US" sz="2800" dirty="0"/>
              <a:t> </a:t>
            </a:r>
            <a:r>
              <a:rPr lang="en-US" sz="2800" dirty="0" err="1"/>
              <a:t>hubungan</a:t>
            </a:r>
            <a:r>
              <a:rPr lang="en-US" sz="2800" dirty="0"/>
              <a:t> </a:t>
            </a:r>
            <a:r>
              <a:rPr lang="en-US" sz="2800" dirty="0" err="1"/>
              <a:t>kemitraan</a:t>
            </a:r>
            <a:r>
              <a:rPr lang="en-US" sz="2800" dirty="0"/>
              <a:t> </a:t>
            </a:r>
            <a:r>
              <a:rPr lang="en-US" sz="2800" dirty="0" err="1"/>
              <a:t>karena</a:t>
            </a:r>
            <a:r>
              <a:rPr lang="en-US" sz="2800" dirty="0"/>
              <a:t> </a:t>
            </a:r>
            <a:r>
              <a:rPr lang="en-US" sz="2800" dirty="0" err="1"/>
              <a:t>pelanggaran</a:t>
            </a:r>
            <a:r>
              <a:rPr lang="en-US" sz="2800" dirty="0"/>
              <a:t> </a:t>
            </a:r>
            <a:r>
              <a:rPr lang="en-US" sz="2800" dirty="0" err="1"/>
              <a:t>oleh</a:t>
            </a:r>
            <a:r>
              <a:rPr lang="en-US" sz="2800" dirty="0"/>
              <a:t> franchisee</a:t>
            </a:r>
            <a:r>
              <a:rPr lang="en-US" sz="2800" dirty="0" smtClean="0"/>
              <a:t>.</a:t>
            </a:r>
          </a:p>
          <a:p>
            <a:pPr marL="0" lvl="0" indent="0">
              <a:buNone/>
            </a:pPr>
            <a:r>
              <a:rPr lang="en-US" sz="2800" dirty="0" smtClean="0"/>
              <a:t>8. </a:t>
            </a:r>
            <a:r>
              <a:rPr lang="en-US" sz="2800" dirty="0" err="1" smtClean="0"/>
              <a:t>Membeli</a:t>
            </a:r>
            <a:r>
              <a:rPr lang="en-US" sz="2800" dirty="0" smtClean="0"/>
              <a:t> </a:t>
            </a:r>
            <a:r>
              <a:rPr lang="en-US" sz="2800" dirty="0" err="1"/>
              <a:t>kembali</a:t>
            </a:r>
            <a:r>
              <a:rPr lang="en-US" sz="2800" dirty="0"/>
              <a:t> franchise </a:t>
            </a:r>
            <a:r>
              <a:rPr lang="en-US" sz="2800" dirty="0" err="1"/>
              <a:t>pada</a:t>
            </a:r>
            <a:r>
              <a:rPr lang="en-US" sz="2800" dirty="0"/>
              <a:t> </a:t>
            </a:r>
            <a:r>
              <a:rPr lang="en-US" sz="2800" dirty="0" err="1"/>
              <a:t>saat</a:t>
            </a:r>
            <a:r>
              <a:rPr lang="en-US" sz="2800" dirty="0"/>
              <a:t> </a:t>
            </a:r>
            <a:r>
              <a:rPr lang="en-US" sz="2800" dirty="0" err="1"/>
              <a:t>pemutusan</a:t>
            </a:r>
            <a:r>
              <a:rPr lang="en-US" sz="2800" dirty="0"/>
              <a:t> </a:t>
            </a:r>
            <a:r>
              <a:rPr lang="en-US" sz="2800" dirty="0" err="1"/>
              <a:t>hubungan</a:t>
            </a:r>
            <a:r>
              <a:rPr lang="en-US" sz="2800" dirty="0"/>
              <a:t> </a:t>
            </a:r>
            <a:r>
              <a:rPr lang="en-US" sz="2800" dirty="0" err="1"/>
              <a:t>kemitraan</a:t>
            </a:r>
            <a:r>
              <a:rPr lang="en-US" sz="2800" dirty="0" smtClean="0"/>
              <a:t>.</a:t>
            </a:r>
          </a:p>
          <a:p>
            <a:pPr marL="0" lvl="0" indent="0">
              <a:buNone/>
            </a:pPr>
            <a:r>
              <a:rPr lang="en-US" sz="2800" dirty="0" smtClean="0"/>
              <a:t>9. </a:t>
            </a:r>
            <a:r>
              <a:rPr lang="en-US" sz="2800" dirty="0" err="1" smtClean="0"/>
              <a:t>Membeli</a:t>
            </a:r>
            <a:r>
              <a:rPr lang="en-US" sz="2800" dirty="0" smtClean="0"/>
              <a:t> </a:t>
            </a:r>
            <a:r>
              <a:rPr lang="en-US" sz="2800" dirty="0" err="1"/>
              <a:t>kembali</a:t>
            </a:r>
            <a:r>
              <a:rPr lang="en-US" sz="2800" dirty="0"/>
              <a:t> franchise </a:t>
            </a:r>
            <a:r>
              <a:rPr lang="en-US" sz="2800" dirty="0" err="1"/>
              <a:t>pada</a:t>
            </a:r>
            <a:r>
              <a:rPr lang="en-US" sz="2800" dirty="0"/>
              <a:t> </a:t>
            </a:r>
            <a:r>
              <a:rPr lang="en-US" sz="2800" dirty="0" err="1"/>
              <a:t>saat</a:t>
            </a:r>
            <a:r>
              <a:rPr lang="en-US" sz="2800" dirty="0"/>
              <a:t> </a:t>
            </a:r>
            <a:r>
              <a:rPr lang="en-US" sz="2800" dirty="0" err="1"/>
              <a:t>dijual</a:t>
            </a:r>
            <a:r>
              <a:rPr lang="en-US" sz="2800" dirty="0"/>
              <a:t> </a:t>
            </a:r>
            <a:r>
              <a:rPr lang="en-US" sz="2800" dirty="0" err="1"/>
              <a:t>oleh</a:t>
            </a:r>
            <a:r>
              <a:rPr lang="en-US" sz="2800" dirty="0"/>
              <a:t> franchisee.</a:t>
            </a:r>
          </a:p>
          <a:p>
            <a:pPr marL="0" indent="0">
              <a:buNone/>
            </a:pPr>
            <a:endParaRPr lang="en-US" sz="2800" dirty="0"/>
          </a:p>
        </p:txBody>
      </p:sp>
    </p:spTree>
    <p:extLst>
      <p:ext uri="{BB962C8B-B14F-4D97-AF65-F5344CB8AC3E}">
        <p14:creationId xmlns:p14="http://schemas.microsoft.com/office/powerpoint/2010/main" val="1300441296"/>
      </p:ext>
    </p:extLst>
  </p:cSld>
  <p:clrMapOvr>
    <a:masterClrMapping/>
  </p:clrMapOvr>
  <p:transition xmlns:p14="http://schemas.microsoft.com/office/powerpoint/2010/main" spd="slow">
    <p:wipe dir="d"/>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down)">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down)">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69632"/>
            <a:ext cx="8077200" cy="873368"/>
          </a:xfrm>
        </p:spPr>
        <p:txBody>
          <a:bodyPr>
            <a:normAutofit/>
          </a:bodyPr>
          <a:lstStyle/>
          <a:p>
            <a:r>
              <a:rPr lang="en-US" dirty="0" smtClean="0"/>
              <a:t>HAK PENERIMA WARALABA</a:t>
            </a:r>
            <a:endParaRPr lang="en-US" dirty="0"/>
          </a:p>
        </p:txBody>
      </p:sp>
      <p:sp>
        <p:nvSpPr>
          <p:cNvPr id="3" name="Content Placeholder 2"/>
          <p:cNvSpPr>
            <a:spLocks noGrp="1"/>
          </p:cNvSpPr>
          <p:nvPr>
            <p:ph idx="1"/>
          </p:nvPr>
        </p:nvSpPr>
        <p:spPr>
          <a:xfrm>
            <a:off x="762000" y="1371600"/>
            <a:ext cx="8077200" cy="5333999"/>
          </a:xfrm>
        </p:spPr>
        <p:txBody>
          <a:bodyPr>
            <a:normAutofit fontScale="92500" lnSpcReduction="20000"/>
          </a:bodyPr>
          <a:lstStyle/>
          <a:p>
            <a:pPr algn="just">
              <a:buAutoNum type="arabicPeriod"/>
            </a:pPr>
            <a:r>
              <a:rPr lang="en-US" sz="2800" dirty="0" err="1" smtClean="0"/>
              <a:t>Menggunakan</a:t>
            </a:r>
            <a:r>
              <a:rPr lang="en-US" sz="2800" dirty="0" smtClean="0"/>
              <a:t> </a:t>
            </a:r>
            <a:r>
              <a:rPr lang="en-US" sz="2800" dirty="0" err="1"/>
              <a:t>segala</a:t>
            </a:r>
            <a:r>
              <a:rPr lang="en-US" sz="2800" dirty="0"/>
              <a:t> </a:t>
            </a:r>
            <a:r>
              <a:rPr lang="en-US" sz="2800" dirty="0" err="1"/>
              <a:t>sesuatu</a:t>
            </a:r>
            <a:r>
              <a:rPr lang="en-US" sz="2800" dirty="0"/>
              <a:t> </a:t>
            </a:r>
            <a:r>
              <a:rPr lang="en-US" sz="2800" dirty="0" err="1"/>
              <a:t>mengenai</a:t>
            </a:r>
            <a:r>
              <a:rPr lang="en-US" sz="2800" dirty="0"/>
              <a:t> </a:t>
            </a:r>
            <a:r>
              <a:rPr lang="en-US" sz="2800" dirty="0" err="1"/>
              <a:t>produk</a:t>
            </a:r>
            <a:r>
              <a:rPr lang="en-US" sz="2800" dirty="0"/>
              <a:t> </a:t>
            </a:r>
            <a:r>
              <a:rPr lang="en-US" sz="2800" dirty="0" err="1"/>
              <a:t>dan</a:t>
            </a:r>
            <a:r>
              <a:rPr lang="en-US" sz="2800" dirty="0"/>
              <a:t> </a:t>
            </a:r>
            <a:r>
              <a:rPr lang="en-US" sz="2800" dirty="0" err="1"/>
              <a:t>merek</a:t>
            </a:r>
            <a:r>
              <a:rPr lang="en-US" sz="2800" dirty="0"/>
              <a:t> </a:t>
            </a:r>
            <a:r>
              <a:rPr lang="en-US" sz="2800" dirty="0" err="1"/>
              <a:t>dagang</a:t>
            </a:r>
            <a:r>
              <a:rPr lang="en-US" sz="2800" dirty="0"/>
              <a:t> </a:t>
            </a:r>
            <a:r>
              <a:rPr lang="en-US" sz="2800" dirty="0" err="1"/>
              <a:t>dari</a:t>
            </a:r>
            <a:r>
              <a:rPr lang="en-US" sz="2800" dirty="0"/>
              <a:t> </a:t>
            </a:r>
            <a:r>
              <a:rPr lang="en-US" sz="2800" dirty="0" err="1"/>
              <a:t>pemberi</a:t>
            </a:r>
            <a:r>
              <a:rPr lang="en-US" sz="2800" dirty="0"/>
              <a:t> </a:t>
            </a:r>
            <a:r>
              <a:rPr lang="en-US" sz="2800" dirty="0" err="1" smtClean="0"/>
              <a:t>waralaba</a:t>
            </a:r>
            <a:r>
              <a:rPr lang="en-US" sz="2800" dirty="0" smtClean="0"/>
              <a:t> </a:t>
            </a:r>
            <a:r>
              <a:rPr lang="en-US" sz="2800" dirty="0" err="1"/>
              <a:t>sesuai</a:t>
            </a:r>
            <a:r>
              <a:rPr lang="en-US" sz="2800" dirty="0"/>
              <a:t> </a:t>
            </a:r>
            <a:r>
              <a:rPr lang="en-US" sz="2800" dirty="0" err="1"/>
              <a:t>dengan</a:t>
            </a:r>
            <a:r>
              <a:rPr lang="en-US" sz="2800" dirty="0"/>
              <a:t> yang </a:t>
            </a:r>
            <a:r>
              <a:rPr lang="en-US" sz="2800" dirty="0" err="1"/>
              <a:t>diperjanjikan</a:t>
            </a:r>
            <a:r>
              <a:rPr lang="en-US" sz="2800" dirty="0" smtClean="0"/>
              <a:t>.</a:t>
            </a:r>
          </a:p>
          <a:p>
            <a:pPr marL="0" indent="0" algn="just">
              <a:buNone/>
            </a:pPr>
            <a:r>
              <a:rPr lang="en-US" sz="2800" dirty="0" smtClean="0"/>
              <a:t>2</a:t>
            </a:r>
            <a:r>
              <a:rPr lang="en-US" sz="2800" dirty="0"/>
              <a:t>. </a:t>
            </a:r>
            <a:r>
              <a:rPr lang="en-US" sz="2800" dirty="0" err="1"/>
              <a:t>Memperoleh</a:t>
            </a:r>
            <a:r>
              <a:rPr lang="en-US" sz="2800" dirty="0"/>
              <a:t> </a:t>
            </a:r>
            <a:r>
              <a:rPr lang="en-US" sz="2800" dirty="0" err="1"/>
              <a:t>keuntungan</a:t>
            </a:r>
            <a:r>
              <a:rPr lang="en-US" sz="2800" dirty="0"/>
              <a:t> yang </a:t>
            </a:r>
            <a:r>
              <a:rPr lang="en-US" sz="2800" dirty="0" err="1"/>
              <a:t>maksimal</a:t>
            </a:r>
            <a:r>
              <a:rPr lang="en-US" sz="2800" dirty="0"/>
              <a:t> </a:t>
            </a:r>
            <a:r>
              <a:rPr lang="en-US" sz="2800" dirty="0" err="1"/>
              <a:t>dari</a:t>
            </a:r>
            <a:r>
              <a:rPr lang="en-US" sz="2800" dirty="0"/>
              <a:t>  </a:t>
            </a:r>
            <a:r>
              <a:rPr lang="en-US" sz="2800" dirty="0" smtClean="0"/>
              <a:t> 	</a:t>
            </a:r>
            <a:r>
              <a:rPr lang="en-US" sz="2800" dirty="0" err="1" smtClean="0"/>
              <a:t>kerjasama</a:t>
            </a:r>
            <a:r>
              <a:rPr lang="en-US" sz="2800" dirty="0" smtClean="0"/>
              <a:t> </a:t>
            </a:r>
            <a:r>
              <a:rPr lang="en-US" sz="2800" dirty="0" err="1"/>
              <a:t>dengan</a:t>
            </a:r>
            <a:r>
              <a:rPr lang="en-US" sz="2800" dirty="0"/>
              <a:t> </a:t>
            </a:r>
            <a:r>
              <a:rPr lang="en-US" sz="2800" dirty="0" err="1"/>
              <a:t>pemberi</a:t>
            </a:r>
            <a:r>
              <a:rPr lang="en-US" sz="2800" dirty="0"/>
              <a:t> </a:t>
            </a:r>
            <a:r>
              <a:rPr lang="en-US" sz="2800" dirty="0" err="1"/>
              <a:t>waralaba</a:t>
            </a:r>
            <a:r>
              <a:rPr lang="en-US" sz="2800" dirty="0"/>
              <a:t>.</a:t>
            </a:r>
          </a:p>
          <a:p>
            <a:pPr marL="0" indent="0" algn="just">
              <a:buNone/>
            </a:pPr>
            <a:r>
              <a:rPr lang="en-US" sz="2800" dirty="0" smtClean="0"/>
              <a:t>3.Mendapat </a:t>
            </a:r>
            <a:r>
              <a:rPr lang="en-US" sz="2800" dirty="0" err="1"/>
              <a:t>pembinaan</a:t>
            </a:r>
            <a:r>
              <a:rPr lang="en-US" sz="2800" dirty="0"/>
              <a:t> </a:t>
            </a:r>
            <a:r>
              <a:rPr lang="en-US" sz="2800" dirty="0" err="1"/>
              <a:t>dalam</a:t>
            </a:r>
            <a:r>
              <a:rPr lang="en-US" sz="2800" dirty="0"/>
              <a:t> </a:t>
            </a:r>
            <a:r>
              <a:rPr lang="en-US" sz="2800" dirty="0" err="1"/>
              <a:t>bentuk</a:t>
            </a:r>
            <a:r>
              <a:rPr lang="en-US" sz="2800" dirty="0"/>
              <a:t> </a:t>
            </a:r>
            <a:r>
              <a:rPr lang="en-US" sz="2800" dirty="0" err="1"/>
              <a:t>pelatihan</a:t>
            </a:r>
            <a:r>
              <a:rPr lang="en-US" sz="2800" dirty="0"/>
              <a:t>, </a:t>
            </a:r>
            <a:r>
              <a:rPr lang="en-US" sz="2800" dirty="0" err="1"/>
              <a:t>bimbingan</a:t>
            </a:r>
            <a:r>
              <a:rPr lang="en-US" sz="2800" dirty="0"/>
              <a:t> </a:t>
            </a:r>
            <a:r>
              <a:rPr lang="en-US" sz="2800" dirty="0" err="1"/>
              <a:t>operasional</a:t>
            </a:r>
            <a:r>
              <a:rPr lang="en-US" sz="2800" dirty="0"/>
              <a:t> </a:t>
            </a:r>
            <a:r>
              <a:rPr lang="en-US" sz="2800" dirty="0" err="1"/>
              <a:t>manajemen</a:t>
            </a:r>
            <a:r>
              <a:rPr lang="en-US" sz="2800" dirty="0"/>
              <a:t>, </a:t>
            </a:r>
          </a:p>
          <a:p>
            <a:pPr marL="0" indent="0" algn="just">
              <a:buNone/>
            </a:pPr>
            <a:r>
              <a:rPr lang="en-US" sz="2800" dirty="0" smtClean="0"/>
              <a:t> </a:t>
            </a:r>
            <a:r>
              <a:rPr lang="en-US" sz="2800" dirty="0" err="1"/>
              <a:t>pemasaran</a:t>
            </a:r>
            <a:r>
              <a:rPr lang="en-US" sz="2800" dirty="0"/>
              <a:t>, </a:t>
            </a:r>
            <a:r>
              <a:rPr lang="en-US" sz="2800" dirty="0" err="1"/>
              <a:t>penelitian</a:t>
            </a:r>
            <a:r>
              <a:rPr lang="en-US" sz="2800" dirty="0"/>
              <a:t> </a:t>
            </a:r>
            <a:r>
              <a:rPr lang="en-US" sz="2800" dirty="0" err="1"/>
              <a:t>dan</a:t>
            </a:r>
            <a:r>
              <a:rPr lang="en-US" sz="2800" dirty="0"/>
              <a:t> </a:t>
            </a:r>
            <a:r>
              <a:rPr lang="en-US" sz="2800" dirty="0" err="1"/>
              <a:t>pengembangan</a:t>
            </a:r>
            <a:r>
              <a:rPr lang="en-US" sz="2800" dirty="0"/>
              <a:t> </a:t>
            </a:r>
            <a:r>
              <a:rPr lang="en-US" sz="2800" dirty="0" err="1"/>
              <a:t>dari</a:t>
            </a:r>
            <a:r>
              <a:rPr lang="en-US" sz="2800" dirty="0"/>
              <a:t> </a:t>
            </a:r>
            <a:r>
              <a:rPr lang="en-US" sz="2800" dirty="0" err="1"/>
              <a:t>pemberi</a:t>
            </a:r>
            <a:r>
              <a:rPr lang="en-US" sz="2800" dirty="0"/>
              <a:t> </a:t>
            </a:r>
            <a:r>
              <a:rPr lang="en-US" sz="2800" dirty="0" err="1"/>
              <a:t>Waralaba</a:t>
            </a:r>
            <a:r>
              <a:rPr lang="en-US" sz="2800" dirty="0"/>
              <a:t> </a:t>
            </a:r>
            <a:r>
              <a:rPr lang="en-US" sz="2800" dirty="0" err="1"/>
              <a:t>secara</a:t>
            </a:r>
            <a:r>
              <a:rPr lang="en-US" sz="2800" dirty="0"/>
              <a:t> </a:t>
            </a:r>
            <a:r>
              <a:rPr lang="en-US" sz="2800" dirty="0" err="1" smtClean="0"/>
              <a:t>berkesinambungan</a:t>
            </a:r>
            <a:r>
              <a:rPr lang="en-US" sz="2800" dirty="0" smtClean="0"/>
              <a:t>.</a:t>
            </a:r>
          </a:p>
          <a:p>
            <a:pPr marL="0" lvl="0" indent="0" algn="just">
              <a:buNone/>
            </a:pPr>
            <a:r>
              <a:rPr lang="en-US" sz="2800" dirty="0" smtClean="0"/>
              <a:t>4. </a:t>
            </a:r>
            <a:r>
              <a:rPr lang="en-US" sz="2800" dirty="0" err="1"/>
              <a:t>Memperoleh</a:t>
            </a:r>
            <a:r>
              <a:rPr lang="en-US" sz="2800" dirty="0"/>
              <a:t> </a:t>
            </a:r>
            <a:r>
              <a:rPr lang="en-US" sz="2800" dirty="0" err="1"/>
              <a:t>petunjuk</a:t>
            </a:r>
            <a:r>
              <a:rPr lang="en-US" sz="2800" dirty="0"/>
              <a:t> </a:t>
            </a:r>
            <a:r>
              <a:rPr lang="en-US" sz="2800" dirty="0" err="1"/>
              <a:t>dan</a:t>
            </a:r>
            <a:r>
              <a:rPr lang="en-US" sz="2800" dirty="0"/>
              <a:t> </a:t>
            </a:r>
            <a:r>
              <a:rPr lang="en-US" sz="2800" dirty="0" err="1"/>
              <a:t>bantuan</a:t>
            </a:r>
            <a:r>
              <a:rPr lang="en-US" sz="2800" dirty="0"/>
              <a:t>. </a:t>
            </a:r>
            <a:endParaRPr lang="en-US" sz="2800" dirty="0" smtClean="0"/>
          </a:p>
          <a:p>
            <a:pPr marL="0" lvl="0" indent="0" algn="just">
              <a:buNone/>
            </a:pPr>
            <a:r>
              <a:rPr lang="en-US" sz="2800" dirty="0" smtClean="0"/>
              <a:t>5. </a:t>
            </a:r>
            <a:r>
              <a:rPr lang="en-US" sz="2800" dirty="0" err="1" smtClean="0"/>
              <a:t>Memperoleh</a:t>
            </a:r>
            <a:r>
              <a:rPr lang="en-US" sz="2800" dirty="0" smtClean="0"/>
              <a:t> </a:t>
            </a:r>
            <a:r>
              <a:rPr lang="en-US" sz="2800" dirty="0" err="1"/>
              <a:t>persediaan</a:t>
            </a:r>
            <a:r>
              <a:rPr lang="en-US" sz="2800" dirty="0"/>
              <a:t> </a:t>
            </a:r>
            <a:r>
              <a:rPr lang="en-US" sz="2800" dirty="0" err="1"/>
              <a:t>produk</a:t>
            </a:r>
            <a:r>
              <a:rPr lang="en-US" sz="2800" dirty="0"/>
              <a:t>. </a:t>
            </a:r>
            <a:endParaRPr lang="en-US" sz="2800" dirty="0" smtClean="0"/>
          </a:p>
          <a:p>
            <a:pPr marL="0" lvl="0" indent="0" algn="just">
              <a:buNone/>
            </a:pPr>
            <a:r>
              <a:rPr lang="en-US" sz="2800" dirty="0" smtClean="0"/>
              <a:t>6. </a:t>
            </a:r>
            <a:r>
              <a:rPr lang="en-US" sz="2800" dirty="0" err="1" smtClean="0"/>
              <a:t>Menjual</a:t>
            </a:r>
            <a:r>
              <a:rPr lang="en-US" sz="2800" dirty="0" smtClean="0"/>
              <a:t> </a:t>
            </a:r>
            <a:r>
              <a:rPr lang="en-US" sz="2800" dirty="0"/>
              <a:t>franchise </a:t>
            </a:r>
            <a:r>
              <a:rPr lang="en-US" sz="2800" dirty="0" err="1"/>
              <a:t>kepada</a:t>
            </a:r>
            <a:r>
              <a:rPr lang="en-US" sz="2800" dirty="0"/>
              <a:t> </a:t>
            </a:r>
            <a:r>
              <a:rPr lang="en-US" sz="2800" dirty="0" err="1"/>
              <a:t>pembeli</a:t>
            </a:r>
            <a:r>
              <a:rPr lang="en-US" sz="2800" dirty="0"/>
              <a:t> yang </a:t>
            </a:r>
            <a:r>
              <a:rPr lang="en-US" sz="2800" dirty="0" err="1"/>
              <a:t>disetujui</a:t>
            </a:r>
            <a:r>
              <a:rPr lang="en-US" sz="2800" dirty="0" smtClean="0"/>
              <a:t>.</a:t>
            </a:r>
          </a:p>
          <a:p>
            <a:pPr marL="0" lvl="0" indent="0" algn="just">
              <a:buNone/>
            </a:pPr>
            <a:r>
              <a:rPr lang="en-US" sz="2800" dirty="0" smtClean="0"/>
              <a:t>7.Memutuskan </a:t>
            </a:r>
            <a:r>
              <a:rPr lang="en-US" sz="2800" dirty="0" err="1"/>
              <a:t>hubungan</a:t>
            </a:r>
            <a:r>
              <a:rPr lang="en-US" sz="2800" dirty="0"/>
              <a:t> </a:t>
            </a:r>
            <a:r>
              <a:rPr lang="en-US" sz="2800" dirty="0" err="1"/>
              <a:t>jika</a:t>
            </a:r>
            <a:r>
              <a:rPr lang="en-US" sz="2800" dirty="0"/>
              <a:t> </a:t>
            </a:r>
            <a:r>
              <a:rPr lang="en-US" sz="2800" dirty="0" err="1"/>
              <a:t>perjanjian</a:t>
            </a:r>
            <a:r>
              <a:rPr lang="en-US" sz="2800" dirty="0"/>
              <a:t> franchise </a:t>
            </a:r>
            <a:r>
              <a:rPr lang="en-US" sz="2800" dirty="0" err="1"/>
              <a:t>dilanggar</a:t>
            </a:r>
            <a:r>
              <a:rPr lang="en-US" sz="2800" dirty="0"/>
              <a:t> </a:t>
            </a:r>
            <a:r>
              <a:rPr lang="en-US" sz="2800" dirty="0" err="1"/>
              <a:t>oleh</a:t>
            </a:r>
            <a:r>
              <a:rPr lang="en-US" sz="2800" dirty="0"/>
              <a:t> franchisor.</a:t>
            </a:r>
          </a:p>
          <a:p>
            <a:pPr marL="0" indent="0" algn="just">
              <a:buNone/>
            </a:pPr>
            <a:endParaRPr lang="en-US" sz="2800" dirty="0"/>
          </a:p>
          <a:p>
            <a:pPr algn="just"/>
            <a:endParaRPr lang="en-US" sz="2800" dirty="0"/>
          </a:p>
          <a:p>
            <a:pPr marL="0" indent="0">
              <a:buNone/>
            </a:pPr>
            <a:endParaRPr lang="en-US" dirty="0"/>
          </a:p>
          <a:p>
            <a:endParaRPr lang="en-US" dirty="0"/>
          </a:p>
        </p:txBody>
      </p:sp>
    </p:spTree>
    <p:extLst>
      <p:ext uri="{BB962C8B-B14F-4D97-AF65-F5344CB8AC3E}">
        <p14:creationId xmlns:p14="http://schemas.microsoft.com/office/powerpoint/2010/main" val="4232229875"/>
      </p:ext>
    </p:extLst>
  </p:cSld>
  <p:clrMapOvr>
    <a:masterClrMapping/>
  </p:clrMapOvr>
  <p:transition xmlns:p14="http://schemas.microsoft.com/office/powerpoint/2010/main" spd="slow">
    <p:wipe dir="d"/>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 calcmode="lin" valueType="num">
                                      <p:cBhvr>
                                        <p:cTn id="42"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43"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44" dur="1000"/>
                                        <p:tgtEl>
                                          <p:spTgt spid="3">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 calcmode="lin" valueType="num">
                                      <p:cBhvr>
                                        <p:cTn id="49"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50"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51" dur="1000"/>
                                        <p:tgtEl>
                                          <p:spTgt spid="3">
                                            <p:txEl>
                                              <p:pRg st="5" end="5"/>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5" presetClass="entr" presetSubtype="0" fill="hold" grpId="0" nodeType="clickEffect">
                                  <p:stCondLst>
                                    <p:cond delay="0"/>
                                  </p:stCondLst>
                                  <p:childTnLst>
                                    <p:set>
                                      <p:cBhvr>
                                        <p:cTn id="55" dur="1" fill="hold">
                                          <p:stCondLst>
                                            <p:cond delay="0"/>
                                          </p:stCondLst>
                                        </p:cTn>
                                        <p:tgtEl>
                                          <p:spTgt spid="3">
                                            <p:txEl>
                                              <p:pRg st="6" end="6"/>
                                            </p:txEl>
                                          </p:spTgt>
                                        </p:tgtEl>
                                        <p:attrNameLst>
                                          <p:attrName>style.visibility</p:attrName>
                                        </p:attrNameLst>
                                      </p:cBhvr>
                                      <p:to>
                                        <p:strVal val="visible"/>
                                      </p:to>
                                    </p:set>
                                    <p:anim calcmode="lin" valueType="num">
                                      <p:cBhvr>
                                        <p:cTn id="56" dur="1000" fill="hold"/>
                                        <p:tgtEl>
                                          <p:spTgt spid="3">
                                            <p:txEl>
                                              <p:pRg st="6" end="6"/>
                                            </p:txEl>
                                          </p:spTgt>
                                        </p:tgtEl>
                                        <p:attrNameLst>
                                          <p:attrName>ppt_w</p:attrName>
                                        </p:attrNameLst>
                                      </p:cBhvr>
                                      <p:tavLst>
                                        <p:tav tm="0">
                                          <p:val>
                                            <p:strVal val="#ppt_w*0.70"/>
                                          </p:val>
                                        </p:tav>
                                        <p:tav tm="100000">
                                          <p:val>
                                            <p:strVal val="#ppt_w"/>
                                          </p:val>
                                        </p:tav>
                                      </p:tavLst>
                                    </p:anim>
                                    <p:anim calcmode="lin" valueType="num">
                                      <p:cBhvr>
                                        <p:cTn id="57" dur="1000" fill="hold"/>
                                        <p:tgtEl>
                                          <p:spTgt spid="3">
                                            <p:txEl>
                                              <p:pRg st="6" end="6"/>
                                            </p:txEl>
                                          </p:spTgt>
                                        </p:tgtEl>
                                        <p:attrNameLst>
                                          <p:attrName>ppt_h</p:attrName>
                                        </p:attrNameLst>
                                      </p:cBhvr>
                                      <p:tavLst>
                                        <p:tav tm="0">
                                          <p:val>
                                            <p:strVal val="#ppt_h"/>
                                          </p:val>
                                        </p:tav>
                                        <p:tav tm="100000">
                                          <p:val>
                                            <p:strVal val="#ppt_h"/>
                                          </p:val>
                                        </p:tav>
                                      </p:tavLst>
                                    </p:anim>
                                    <p:animEffect transition="in" filter="fade">
                                      <p:cBhvr>
                                        <p:cTn id="58" dur="1000"/>
                                        <p:tgtEl>
                                          <p:spTgt spid="3">
                                            <p:txEl>
                                              <p:pRg st="6" end="6"/>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5" presetClass="entr" presetSubtype="0" fill="hold" grpId="0" nodeType="clickEffect">
                                  <p:stCondLst>
                                    <p:cond delay="0"/>
                                  </p:stCondLst>
                                  <p:childTnLst>
                                    <p:set>
                                      <p:cBhvr>
                                        <p:cTn id="62" dur="1" fill="hold">
                                          <p:stCondLst>
                                            <p:cond delay="0"/>
                                          </p:stCondLst>
                                        </p:cTn>
                                        <p:tgtEl>
                                          <p:spTgt spid="3">
                                            <p:txEl>
                                              <p:pRg st="7" end="7"/>
                                            </p:txEl>
                                          </p:spTgt>
                                        </p:tgtEl>
                                        <p:attrNameLst>
                                          <p:attrName>style.visibility</p:attrName>
                                        </p:attrNameLst>
                                      </p:cBhvr>
                                      <p:to>
                                        <p:strVal val="visible"/>
                                      </p:to>
                                    </p:set>
                                    <p:anim calcmode="lin" valueType="num">
                                      <p:cBhvr>
                                        <p:cTn id="63" dur="1000" fill="hold"/>
                                        <p:tgtEl>
                                          <p:spTgt spid="3">
                                            <p:txEl>
                                              <p:pRg st="7" end="7"/>
                                            </p:txEl>
                                          </p:spTgt>
                                        </p:tgtEl>
                                        <p:attrNameLst>
                                          <p:attrName>ppt_w</p:attrName>
                                        </p:attrNameLst>
                                      </p:cBhvr>
                                      <p:tavLst>
                                        <p:tav tm="0">
                                          <p:val>
                                            <p:strVal val="#ppt_w*0.70"/>
                                          </p:val>
                                        </p:tav>
                                        <p:tav tm="100000">
                                          <p:val>
                                            <p:strVal val="#ppt_w"/>
                                          </p:val>
                                        </p:tav>
                                      </p:tavLst>
                                    </p:anim>
                                    <p:anim calcmode="lin" valueType="num">
                                      <p:cBhvr>
                                        <p:cTn id="64" dur="1000" fill="hold"/>
                                        <p:tgtEl>
                                          <p:spTgt spid="3">
                                            <p:txEl>
                                              <p:pRg st="7" end="7"/>
                                            </p:txEl>
                                          </p:spTgt>
                                        </p:tgtEl>
                                        <p:attrNameLst>
                                          <p:attrName>ppt_h</p:attrName>
                                        </p:attrNameLst>
                                      </p:cBhvr>
                                      <p:tavLst>
                                        <p:tav tm="0">
                                          <p:val>
                                            <p:strVal val="#ppt_h"/>
                                          </p:val>
                                        </p:tav>
                                        <p:tav tm="100000">
                                          <p:val>
                                            <p:strVal val="#ppt_h"/>
                                          </p:val>
                                        </p:tav>
                                      </p:tavLst>
                                    </p:anim>
                                    <p:animEffect transition="in" filter="fade">
                                      <p:cBhvr>
                                        <p:cTn id="65" dur="1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69632"/>
            <a:ext cx="8077200" cy="568568"/>
          </a:xfrm>
        </p:spPr>
        <p:txBody>
          <a:bodyPr>
            <a:normAutofit fontScale="90000"/>
          </a:bodyPr>
          <a:lstStyle/>
          <a:p>
            <a:r>
              <a:rPr lang="en-US" sz="3200" dirty="0" smtClean="0"/>
              <a:t>KODE ETIK KERJASAMA FRANCHISE</a:t>
            </a:r>
            <a:endParaRPr lang="en-US" sz="3200" dirty="0"/>
          </a:p>
        </p:txBody>
      </p:sp>
      <p:sp>
        <p:nvSpPr>
          <p:cNvPr id="3" name="Content Placeholder 2"/>
          <p:cNvSpPr>
            <a:spLocks noGrp="1"/>
          </p:cNvSpPr>
          <p:nvPr>
            <p:ph idx="1"/>
          </p:nvPr>
        </p:nvSpPr>
        <p:spPr>
          <a:xfrm>
            <a:off x="762000" y="1143000"/>
            <a:ext cx="8077200" cy="5562599"/>
          </a:xfrm>
        </p:spPr>
        <p:txBody>
          <a:bodyPr>
            <a:normAutofit fontScale="92500" lnSpcReduction="20000"/>
          </a:bodyPr>
          <a:lstStyle/>
          <a:p>
            <a:pPr marL="457123" indent="-457123" algn="just">
              <a:buAutoNum type="alphaLcPeriod"/>
            </a:pPr>
            <a:r>
              <a:rPr lang="en-US" sz="2000" dirty="0">
                <a:solidFill>
                  <a:srgbClr val="000000"/>
                </a:solidFill>
                <a:latin typeface="Calibri" panose="020F0502020204030204" pitchFamily="34" charset="0"/>
                <a:cs typeface="Times New Roman" panose="02020603050405020304" pitchFamily="18" charset="0"/>
              </a:rPr>
              <a:t>Franchisor </a:t>
            </a:r>
            <a:r>
              <a:rPr lang="en-US" sz="2000" dirty="0" err="1">
                <a:solidFill>
                  <a:srgbClr val="000000"/>
                </a:solidFill>
                <a:latin typeface="Calibri" panose="020F0502020204030204" pitchFamily="34" charset="0"/>
                <a:cs typeface="Times New Roman" panose="02020603050405020304" pitchFamily="18" charset="0"/>
              </a:rPr>
              <a:t>bersedia</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memberi</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informasi</a:t>
            </a:r>
            <a:r>
              <a:rPr lang="en-US" sz="2000" dirty="0">
                <a:solidFill>
                  <a:srgbClr val="000000"/>
                </a:solidFill>
                <a:latin typeface="Calibri" panose="020F0502020204030204" pitchFamily="34" charset="0"/>
                <a:cs typeface="Times New Roman" panose="02020603050405020304" pitchFamily="18" charset="0"/>
              </a:rPr>
              <a:t> yang </a:t>
            </a:r>
            <a:r>
              <a:rPr lang="en-US" sz="2000" dirty="0" err="1">
                <a:solidFill>
                  <a:srgbClr val="000000"/>
                </a:solidFill>
                <a:latin typeface="Calibri" panose="020F0502020204030204" pitchFamily="34" charset="0"/>
                <a:cs typeface="Times New Roman" panose="02020603050405020304" pitchFamily="18" charset="0"/>
              </a:rPr>
              <a:t>lengkap</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dan</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jelas</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dalam</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bahasa</a:t>
            </a:r>
            <a:r>
              <a:rPr lang="en-US" sz="2000" dirty="0">
                <a:solidFill>
                  <a:srgbClr val="000000"/>
                </a:solidFill>
                <a:latin typeface="Calibri" panose="020F0502020204030204" pitchFamily="34" charset="0"/>
                <a:cs typeface="Times New Roman" panose="02020603050405020304" pitchFamily="18" charset="0"/>
              </a:rPr>
              <a:t> yang </a:t>
            </a:r>
            <a:r>
              <a:rPr lang="en-US" sz="2000" dirty="0" err="1">
                <a:solidFill>
                  <a:srgbClr val="000000"/>
                </a:solidFill>
                <a:latin typeface="Calibri" panose="020F0502020204030204" pitchFamily="34" charset="0"/>
                <a:cs typeface="Times New Roman" panose="02020603050405020304" pitchFamily="18" charset="0"/>
              </a:rPr>
              <a:t>dimengerti</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oleh</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calon</a:t>
            </a:r>
            <a:r>
              <a:rPr lang="en-US" sz="2000" dirty="0">
                <a:solidFill>
                  <a:srgbClr val="000000"/>
                </a:solidFill>
                <a:latin typeface="Calibri" panose="020F0502020204030204" pitchFamily="34" charset="0"/>
                <a:cs typeface="Times New Roman" panose="02020603050405020304" pitchFamily="18" charset="0"/>
              </a:rPr>
              <a:t> franchisee </a:t>
            </a:r>
            <a:r>
              <a:rPr lang="en-US" sz="2000" dirty="0" err="1">
                <a:solidFill>
                  <a:srgbClr val="000000"/>
                </a:solidFill>
                <a:latin typeface="Calibri" panose="020F0502020204030204" pitchFamily="34" charset="0"/>
                <a:cs typeface="Times New Roman" panose="02020603050405020304" pitchFamily="18" charset="0"/>
              </a:rPr>
              <a:t>dan</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dalam</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hubungan</a:t>
            </a:r>
            <a:r>
              <a:rPr lang="en-US" sz="2000" dirty="0">
                <a:solidFill>
                  <a:srgbClr val="000000"/>
                </a:solidFill>
                <a:latin typeface="Calibri" panose="020F0502020204030204" pitchFamily="34" charset="0"/>
                <a:cs typeface="Times New Roman" panose="02020603050405020304" pitchFamily="18" charset="0"/>
              </a:rPr>
              <a:t> franchisor/franchisee </a:t>
            </a:r>
            <a:r>
              <a:rPr lang="en-US" sz="2000" dirty="0" err="1">
                <a:solidFill>
                  <a:srgbClr val="000000"/>
                </a:solidFill>
                <a:latin typeface="Calibri" panose="020F0502020204030204" pitchFamily="34" charset="0"/>
                <a:cs typeface="Times New Roman" panose="02020603050405020304" pitchFamily="18" charset="0"/>
              </a:rPr>
              <a:t>mengenai</a:t>
            </a:r>
            <a:r>
              <a:rPr lang="en-US" sz="2000" dirty="0">
                <a:solidFill>
                  <a:srgbClr val="000000"/>
                </a:solidFill>
                <a:latin typeface="Calibri" panose="020F0502020204030204" pitchFamily="34" charset="0"/>
                <a:cs typeface="Times New Roman" panose="02020603050405020304" pitchFamily="18" charset="0"/>
              </a:rPr>
              <a:t> </a:t>
            </a:r>
            <a:r>
              <a:rPr lang="en-US" sz="2000" dirty="0" err="1" smtClean="0">
                <a:solidFill>
                  <a:srgbClr val="000000"/>
                </a:solidFill>
                <a:latin typeface="Calibri" panose="020F0502020204030204" pitchFamily="34" charset="0"/>
                <a:cs typeface="Times New Roman" panose="02020603050405020304" pitchFamily="18" charset="0"/>
              </a:rPr>
              <a:t>komitme</a:t>
            </a:r>
            <a:r>
              <a:rPr lang="en-US" sz="2000" dirty="0" smtClean="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dan</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tanggung</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jawab</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masing-masing</a:t>
            </a:r>
            <a:r>
              <a:rPr lang="en-US" sz="2000" dirty="0">
                <a:solidFill>
                  <a:srgbClr val="000000"/>
                </a:solidFill>
                <a:latin typeface="Calibri" panose="020F0502020204030204" pitchFamily="34" charset="0"/>
                <a:cs typeface="Times New Roman" panose="02020603050405020304" pitchFamily="18" charset="0"/>
              </a:rPr>
              <a:t>.</a:t>
            </a:r>
          </a:p>
          <a:p>
            <a:pPr marL="457123" indent="-457123" algn="just">
              <a:buAutoNum type="alphaLcPeriod"/>
            </a:pPr>
            <a:r>
              <a:rPr lang="en-US" sz="2000" dirty="0" err="1">
                <a:solidFill>
                  <a:srgbClr val="000000"/>
                </a:solidFill>
                <a:latin typeface="Calibri" panose="020F0502020204030204" pitchFamily="34" charset="0"/>
                <a:cs typeface="Times New Roman" panose="02020603050405020304" pitchFamily="18" charset="0"/>
              </a:rPr>
              <a:t>Dalam</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memilih</a:t>
            </a:r>
            <a:r>
              <a:rPr lang="en-US" sz="2000" dirty="0">
                <a:solidFill>
                  <a:srgbClr val="000000"/>
                </a:solidFill>
                <a:latin typeface="Calibri" panose="020F0502020204030204" pitchFamily="34" charset="0"/>
                <a:cs typeface="Times New Roman" panose="02020603050405020304" pitchFamily="18" charset="0"/>
              </a:rPr>
              <a:t> franchisee, franchisor </a:t>
            </a:r>
            <a:r>
              <a:rPr lang="en-US" sz="2000" dirty="0" err="1">
                <a:solidFill>
                  <a:srgbClr val="000000"/>
                </a:solidFill>
                <a:latin typeface="Calibri" panose="020F0502020204030204" pitchFamily="34" charset="0"/>
                <a:cs typeface="Times New Roman" panose="02020603050405020304" pitchFamily="18" charset="0"/>
              </a:rPr>
              <a:t>tidak</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dibenarkan</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mengadakan</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diskriminasi</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berdasarkan</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ras</a:t>
            </a:r>
            <a:r>
              <a:rPr lang="en-US" sz="2000" dirty="0">
                <a:solidFill>
                  <a:srgbClr val="000000"/>
                </a:solidFill>
                <a:latin typeface="Calibri" panose="020F0502020204030204" pitchFamily="34" charset="0"/>
                <a:cs typeface="Times New Roman" panose="02020603050405020304" pitchFamily="18" charset="0"/>
              </a:rPr>
              <a:t>, agama, gender, </a:t>
            </a:r>
            <a:r>
              <a:rPr lang="en-US" sz="2000" dirty="0" err="1">
                <a:solidFill>
                  <a:srgbClr val="000000"/>
                </a:solidFill>
                <a:latin typeface="Calibri" panose="020F0502020204030204" pitchFamily="34" charset="0"/>
                <a:cs typeface="Times New Roman" panose="02020603050405020304" pitchFamily="18" charset="0"/>
              </a:rPr>
              <a:t>kelompok</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dst</a:t>
            </a:r>
            <a:r>
              <a:rPr lang="en-US" sz="2000" dirty="0">
                <a:solidFill>
                  <a:srgbClr val="000000"/>
                </a:solidFill>
                <a:latin typeface="Calibri" panose="020F0502020204030204" pitchFamily="34" charset="0"/>
                <a:cs typeface="Times New Roman" panose="02020603050405020304" pitchFamily="18" charset="0"/>
              </a:rPr>
              <a:t>.</a:t>
            </a:r>
          </a:p>
          <a:p>
            <a:pPr marL="457123" indent="-457123" algn="just">
              <a:buAutoNum type="alphaLcPeriod"/>
            </a:pPr>
            <a:r>
              <a:rPr lang="en-US" sz="2000" dirty="0">
                <a:solidFill>
                  <a:srgbClr val="000000"/>
                </a:solidFill>
                <a:latin typeface="Calibri" panose="020F0502020204030204" pitchFamily="34" charset="0"/>
                <a:cs typeface="Times New Roman" panose="02020603050405020304" pitchFamily="18" charset="0"/>
              </a:rPr>
              <a:t>Franchisor </a:t>
            </a:r>
            <a:r>
              <a:rPr lang="en-US" sz="2000" dirty="0" err="1">
                <a:solidFill>
                  <a:srgbClr val="000000"/>
                </a:solidFill>
                <a:latin typeface="Calibri" panose="020F0502020204030204" pitchFamily="34" charset="0"/>
                <a:cs typeface="Times New Roman" panose="02020603050405020304" pitchFamily="18" charset="0"/>
              </a:rPr>
              <a:t>mengembangkan</a:t>
            </a:r>
            <a:r>
              <a:rPr lang="en-US" sz="2000" dirty="0">
                <a:solidFill>
                  <a:srgbClr val="000000"/>
                </a:solidFill>
                <a:latin typeface="Calibri" panose="020F0502020204030204" pitchFamily="34" charset="0"/>
                <a:cs typeface="Times New Roman" panose="02020603050405020304" pitchFamily="18" charset="0"/>
              </a:rPr>
              <a:t> dialog yang </a:t>
            </a:r>
            <a:r>
              <a:rPr lang="en-US" sz="2000" dirty="0" err="1">
                <a:solidFill>
                  <a:srgbClr val="000000"/>
                </a:solidFill>
                <a:latin typeface="Calibri" panose="020F0502020204030204" pitchFamily="34" charset="0"/>
                <a:cs typeface="Times New Roman" panose="02020603050405020304" pitchFamily="18" charset="0"/>
              </a:rPr>
              <a:t>permanen</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dan</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baku</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dengan</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para</a:t>
            </a:r>
            <a:r>
              <a:rPr lang="en-US" sz="2000" dirty="0">
                <a:solidFill>
                  <a:srgbClr val="000000"/>
                </a:solidFill>
                <a:latin typeface="Calibri" panose="020F0502020204030204" pitchFamily="34" charset="0"/>
                <a:cs typeface="Times New Roman" panose="02020603050405020304" pitchFamily="18" charset="0"/>
              </a:rPr>
              <a:t> franchisee-</a:t>
            </a:r>
            <a:r>
              <a:rPr lang="en-US" sz="2000" dirty="0" err="1">
                <a:solidFill>
                  <a:srgbClr val="000000"/>
                </a:solidFill>
                <a:latin typeface="Calibri" panose="020F0502020204030204" pitchFamily="34" charset="0"/>
                <a:cs typeface="Times New Roman" panose="02020603050405020304" pitchFamily="18" charset="0"/>
              </a:rPr>
              <a:t>nya</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dan</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dalam</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melakukan</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perubahan-perubahan</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dan</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perbaikan-perbaikan</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harus</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sikap</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saling</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pengertian</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dalam</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mewujudkan</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kepentingan</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bersama</a:t>
            </a:r>
            <a:endParaRPr lang="en-US" sz="2000" dirty="0">
              <a:solidFill>
                <a:srgbClr val="000000"/>
              </a:solidFill>
              <a:latin typeface="Calibri" panose="020F0502020204030204" pitchFamily="34" charset="0"/>
              <a:cs typeface="Times New Roman" panose="02020603050405020304" pitchFamily="18" charset="0"/>
            </a:endParaRPr>
          </a:p>
          <a:p>
            <a:pPr marL="457123" indent="-457123" algn="just">
              <a:buAutoNum type="alphaLcPeriod"/>
            </a:pPr>
            <a:r>
              <a:rPr lang="en-US" sz="2000" dirty="0">
                <a:solidFill>
                  <a:srgbClr val="000000"/>
                </a:solidFill>
                <a:latin typeface="Calibri" panose="020F0502020204030204" pitchFamily="34" charset="0"/>
                <a:cs typeface="Times New Roman" panose="02020603050405020304" pitchFamily="18" charset="0"/>
              </a:rPr>
              <a:t> Franchisor </a:t>
            </a:r>
            <a:r>
              <a:rPr lang="en-US" sz="2000" dirty="0" err="1">
                <a:solidFill>
                  <a:srgbClr val="000000"/>
                </a:solidFill>
                <a:latin typeface="Calibri" panose="020F0502020204030204" pitchFamily="34" charset="0"/>
                <a:cs typeface="Times New Roman" panose="02020603050405020304" pitchFamily="18" charset="0"/>
              </a:rPr>
              <a:t>memberikan</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pengarahan</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terhadap</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kegiatan</a:t>
            </a:r>
            <a:r>
              <a:rPr lang="en-US" sz="2000" dirty="0">
                <a:solidFill>
                  <a:srgbClr val="000000"/>
                </a:solidFill>
                <a:latin typeface="Calibri" panose="020F0502020204030204" pitchFamily="34" charset="0"/>
                <a:cs typeface="Times New Roman" panose="02020603050405020304" pitchFamily="18" charset="0"/>
              </a:rPr>
              <a:t>/</a:t>
            </a:r>
            <a:r>
              <a:rPr lang="en-US" sz="2000" dirty="0" err="1">
                <a:solidFill>
                  <a:srgbClr val="000000"/>
                </a:solidFill>
                <a:latin typeface="Calibri" panose="020F0502020204030204" pitchFamily="34" charset="0"/>
                <a:cs typeface="Times New Roman" panose="02020603050405020304" pitchFamily="18" charset="0"/>
              </a:rPr>
              <a:t>usaha</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bisnis</a:t>
            </a:r>
            <a:r>
              <a:rPr lang="en-US" sz="2000" dirty="0">
                <a:solidFill>
                  <a:srgbClr val="000000"/>
                </a:solidFill>
                <a:latin typeface="Calibri" panose="020F0502020204030204" pitchFamily="34" charset="0"/>
                <a:cs typeface="Times New Roman" panose="02020603050405020304" pitchFamily="18" charset="0"/>
              </a:rPr>
              <a:t> franchise </a:t>
            </a:r>
            <a:r>
              <a:rPr lang="en-US" sz="2000" dirty="0" err="1">
                <a:solidFill>
                  <a:srgbClr val="000000"/>
                </a:solidFill>
                <a:latin typeface="Calibri" panose="020F0502020204030204" pitchFamily="34" charset="0"/>
                <a:cs typeface="Times New Roman" panose="02020603050405020304" pitchFamily="18" charset="0"/>
              </a:rPr>
              <a:t>dengan</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tujuan</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mempertahankan</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integritas</a:t>
            </a:r>
            <a:r>
              <a:rPr lang="en-US" sz="2000" dirty="0">
                <a:solidFill>
                  <a:srgbClr val="000000"/>
                </a:solidFill>
                <a:latin typeface="Calibri" panose="020F0502020204030204" pitchFamily="34" charset="0"/>
                <a:cs typeface="Times New Roman" panose="02020603050405020304" pitchFamily="18" charset="0"/>
              </a:rPr>
              <a:t> system franchise</a:t>
            </a:r>
          </a:p>
          <a:p>
            <a:pPr marL="457123" indent="-457123" algn="just">
              <a:buAutoNum type="alphaLcPeriod"/>
            </a:pPr>
            <a:r>
              <a:rPr lang="en-US" sz="2000" dirty="0">
                <a:solidFill>
                  <a:srgbClr val="000000"/>
                </a:solidFill>
                <a:latin typeface="Calibri" panose="020F0502020204030204" pitchFamily="34" charset="0"/>
                <a:cs typeface="Times New Roman" panose="02020603050405020304" pitchFamily="18" charset="0"/>
              </a:rPr>
              <a:t>Franchisee </a:t>
            </a:r>
            <a:r>
              <a:rPr lang="en-US" sz="2000" dirty="0" err="1">
                <a:solidFill>
                  <a:srgbClr val="000000"/>
                </a:solidFill>
                <a:latin typeface="Calibri" panose="020F0502020204030204" pitchFamily="34" charset="0"/>
                <a:cs typeface="Times New Roman" panose="02020603050405020304" pitchFamily="18" charset="0"/>
              </a:rPr>
              <a:t>harus</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menjaga</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integritas</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dan</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nama</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dari</a:t>
            </a:r>
            <a:r>
              <a:rPr lang="en-US" sz="2000" dirty="0">
                <a:solidFill>
                  <a:srgbClr val="000000"/>
                </a:solidFill>
                <a:latin typeface="Calibri" panose="020F0502020204030204" pitchFamily="34" charset="0"/>
                <a:cs typeface="Times New Roman" panose="02020603050405020304" pitchFamily="18" charset="0"/>
              </a:rPr>
              <a:t> franchisor </a:t>
            </a:r>
            <a:r>
              <a:rPr lang="en-US" sz="2000" dirty="0" err="1">
                <a:solidFill>
                  <a:srgbClr val="000000"/>
                </a:solidFill>
                <a:latin typeface="Calibri" panose="020F0502020204030204" pitchFamily="34" charset="0"/>
                <a:cs typeface="Times New Roman" panose="02020603050405020304" pitchFamily="18" charset="0"/>
              </a:rPr>
              <a:t>dan</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tidak</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dibenarkan</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untuk</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menyayingi</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jaringan</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usaha</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milik</a:t>
            </a:r>
            <a:r>
              <a:rPr lang="en-US" sz="2000" dirty="0">
                <a:solidFill>
                  <a:srgbClr val="000000"/>
                </a:solidFill>
                <a:latin typeface="Calibri" panose="020F0502020204030204" pitchFamily="34" charset="0"/>
                <a:cs typeface="Times New Roman" panose="02020603050405020304" pitchFamily="18" charset="0"/>
              </a:rPr>
              <a:t> franchisor.</a:t>
            </a:r>
          </a:p>
          <a:p>
            <a:pPr marL="457123" indent="-457123" algn="just">
              <a:buAutoNum type="alphaLcPeriod"/>
            </a:pPr>
            <a:r>
              <a:rPr lang="en-US" sz="2000" dirty="0">
                <a:solidFill>
                  <a:srgbClr val="000000"/>
                </a:solidFill>
                <a:latin typeface="Calibri" panose="020F0502020204030204" pitchFamily="34" charset="0"/>
                <a:cs typeface="Times New Roman" panose="02020603050405020304" pitchFamily="18" charset="0"/>
              </a:rPr>
              <a:t>Franchisee </a:t>
            </a:r>
            <a:r>
              <a:rPr lang="en-US" sz="2000" dirty="0" err="1">
                <a:solidFill>
                  <a:srgbClr val="000000"/>
                </a:solidFill>
                <a:latin typeface="Calibri" panose="020F0502020204030204" pitchFamily="34" charset="0"/>
                <a:cs typeface="Times New Roman" panose="02020603050405020304" pitchFamily="18" charset="0"/>
              </a:rPr>
              <a:t>memberi</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informasi</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operasional</a:t>
            </a:r>
            <a:r>
              <a:rPr lang="en-US" sz="2000" dirty="0">
                <a:solidFill>
                  <a:srgbClr val="000000"/>
                </a:solidFill>
                <a:latin typeface="Calibri" panose="020F0502020204030204" pitchFamily="34" charset="0"/>
                <a:cs typeface="Times New Roman" panose="02020603050405020304" pitchFamily="18" charset="0"/>
              </a:rPr>
              <a:t> yang </a:t>
            </a:r>
            <a:r>
              <a:rPr lang="en-US" sz="2000" dirty="0" err="1">
                <a:solidFill>
                  <a:srgbClr val="000000"/>
                </a:solidFill>
                <a:latin typeface="Calibri" panose="020F0502020204030204" pitchFamily="34" charset="0"/>
                <a:cs typeface="Times New Roman" panose="02020603050405020304" pitchFamily="18" charset="0"/>
              </a:rPr>
              <a:t>benar</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dan</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jujur</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mengenai</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bisnisnya</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pada</a:t>
            </a:r>
            <a:r>
              <a:rPr lang="en-US" sz="2000" dirty="0">
                <a:solidFill>
                  <a:srgbClr val="000000"/>
                </a:solidFill>
                <a:latin typeface="Calibri" panose="020F0502020204030204" pitchFamily="34" charset="0"/>
                <a:cs typeface="Times New Roman" panose="02020603050405020304" pitchFamily="18" charset="0"/>
              </a:rPr>
              <a:t> franchisor </a:t>
            </a:r>
            <a:r>
              <a:rPr lang="en-US" sz="2000" dirty="0" err="1">
                <a:solidFill>
                  <a:srgbClr val="000000"/>
                </a:solidFill>
                <a:latin typeface="Calibri" panose="020F0502020204030204" pitchFamily="34" charset="0"/>
                <a:cs typeface="Times New Roman" panose="02020603050405020304" pitchFamily="18" charset="0"/>
              </a:rPr>
              <a:t>dan</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wajib</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menjaga</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kerahasiaan</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selama</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dan</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sesudah</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kontrak</a:t>
            </a:r>
            <a:endParaRPr lang="en-US" sz="2000" dirty="0">
              <a:solidFill>
                <a:srgbClr val="000000"/>
              </a:solidFill>
              <a:latin typeface="Calibri" panose="020F0502020204030204" pitchFamily="34" charset="0"/>
              <a:cs typeface="Times New Roman" panose="02020603050405020304" pitchFamily="18" charset="0"/>
            </a:endParaRPr>
          </a:p>
          <a:p>
            <a:pPr marL="457123" indent="-457123" algn="just">
              <a:buAutoNum type="alphaLcPeriod"/>
            </a:pPr>
            <a:r>
              <a:rPr lang="en-US" sz="2000" dirty="0">
                <a:solidFill>
                  <a:srgbClr val="000000"/>
                </a:solidFill>
                <a:latin typeface="Calibri" panose="020F0502020204030204" pitchFamily="34" charset="0"/>
                <a:cs typeface="Times New Roman" panose="02020603050405020304" pitchFamily="18" charset="0"/>
              </a:rPr>
              <a:t>Franchisor </a:t>
            </a:r>
            <a:r>
              <a:rPr lang="en-US" sz="2000" dirty="0" err="1">
                <a:solidFill>
                  <a:srgbClr val="000000"/>
                </a:solidFill>
                <a:latin typeface="Calibri" panose="020F0502020204030204" pitchFamily="34" charset="0"/>
                <a:cs typeface="Times New Roman" panose="02020603050405020304" pitchFamily="18" charset="0"/>
              </a:rPr>
              <a:t>dan</a:t>
            </a:r>
            <a:r>
              <a:rPr lang="en-US" sz="2000" dirty="0">
                <a:solidFill>
                  <a:srgbClr val="000000"/>
                </a:solidFill>
                <a:latin typeface="Calibri" panose="020F0502020204030204" pitchFamily="34" charset="0"/>
                <a:cs typeface="Times New Roman" panose="02020603050405020304" pitchFamily="18" charset="0"/>
              </a:rPr>
              <a:t> franchisee </a:t>
            </a:r>
            <a:r>
              <a:rPr lang="en-US" sz="2000" dirty="0" err="1">
                <a:solidFill>
                  <a:srgbClr val="000000"/>
                </a:solidFill>
                <a:latin typeface="Calibri" panose="020F0502020204030204" pitchFamily="34" charset="0"/>
                <a:cs typeface="Times New Roman" panose="02020603050405020304" pitchFamily="18" charset="0"/>
              </a:rPr>
              <a:t>bekerjasama</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dengan</a:t>
            </a:r>
            <a:r>
              <a:rPr lang="en-US" sz="2000" dirty="0">
                <a:solidFill>
                  <a:srgbClr val="000000"/>
                </a:solidFill>
                <a:latin typeface="Calibri" panose="020F0502020204030204" pitchFamily="34" charset="0"/>
                <a:cs typeface="Times New Roman" panose="02020603050405020304" pitchFamily="18" charset="0"/>
              </a:rPr>
              <a:t> loyal </a:t>
            </a:r>
            <a:r>
              <a:rPr lang="en-US" sz="2000" dirty="0" err="1">
                <a:solidFill>
                  <a:srgbClr val="000000"/>
                </a:solidFill>
                <a:latin typeface="Calibri" panose="020F0502020204030204" pitchFamily="34" charset="0"/>
                <a:cs typeface="Times New Roman" panose="02020603050405020304" pitchFamily="18" charset="0"/>
              </a:rPr>
              <a:t>dan</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saling</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menghormati</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mengenai</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kewajiban</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dan</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komitmen</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mereka</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masing-masing</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dan</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dalam</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hal</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terjadi</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perselisihan</a:t>
            </a:r>
            <a:r>
              <a:rPr lang="en-US" sz="2000" dirty="0">
                <a:solidFill>
                  <a:srgbClr val="000000"/>
                </a:solidFill>
                <a:latin typeface="Calibri" panose="020F0502020204030204" pitchFamily="34" charset="0"/>
                <a:cs typeface="Times New Roman" panose="02020603050405020304" pitchFamily="18" charset="0"/>
              </a:rPr>
              <a:t> franchisor </a:t>
            </a:r>
            <a:r>
              <a:rPr lang="en-US" sz="2000" dirty="0" err="1">
                <a:solidFill>
                  <a:srgbClr val="000000"/>
                </a:solidFill>
                <a:latin typeface="Calibri" panose="020F0502020204030204" pitchFamily="34" charset="0"/>
                <a:cs typeface="Times New Roman" panose="02020603050405020304" pitchFamily="18" charset="0"/>
              </a:rPr>
              <a:t>maupun</a:t>
            </a:r>
            <a:r>
              <a:rPr lang="en-US" sz="2000" dirty="0">
                <a:solidFill>
                  <a:srgbClr val="000000"/>
                </a:solidFill>
                <a:latin typeface="Calibri" panose="020F0502020204030204" pitchFamily="34" charset="0"/>
                <a:cs typeface="Times New Roman" panose="02020603050405020304" pitchFamily="18" charset="0"/>
              </a:rPr>
              <a:t> franchisee, </a:t>
            </a:r>
            <a:r>
              <a:rPr lang="en-US" sz="2000" dirty="0" err="1">
                <a:solidFill>
                  <a:srgbClr val="000000"/>
                </a:solidFill>
                <a:latin typeface="Calibri" panose="020F0502020204030204" pitchFamily="34" charset="0"/>
                <a:cs typeface="Times New Roman" panose="02020603050405020304" pitchFamily="18" charset="0"/>
              </a:rPr>
              <a:t>memprioritaskan</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untuk</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mencari</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solusi</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melalui</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mediasi</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serta</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berkomitmen</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bersama</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untuk</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menjaga</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kepentigan</a:t>
            </a:r>
            <a:r>
              <a:rPr lang="en-US" sz="2000" dirty="0">
                <a:solidFill>
                  <a:srgbClr val="000000"/>
                </a:solidFill>
                <a:latin typeface="Calibri" panose="020F0502020204030204" pitchFamily="34" charset="0"/>
                <a:cs typeface="Times New Roman" panose="02020603050405020304" pitchFamily="18" charset="0"/>
              </a:rPr>
              <a:t> </a:t>
            </a:r>
            <a:r>
              <a:rPr lang="en-US" sz="2000" dirty="0" err="1">
                <a:solidFill>
                  <a:srgbClr val="000000"/>
                </a:solidFill>
                <a:latin typeface="Calibri" panose="020F0502020204030204" pitchFamily="34" charset="0"/>
                <a:cs typeface="Times New Roman" panose="02020603050405020304" pitchFamily="18" charset="0"/>
              </a:rPr>
              <a:t>konsumen</a:t>
            </a:r>
            <a:r>
              <a:rPr lang="en-US" sz="2000" dirty="0">
                <a:solidFill>
                  <a:srgbClr val="000000"/>
                </a:solidFill>
                <a:latin typeface="Calibri" panose="020F0502020204030204" pitchFamily="34" charset="0"/>
                <a:cs typeface="Times New Roman" panose="02020603050405020304" pitchFamily="18" charset="0"/>
              </a:rPr>
              <a:t>.</a:t>
            </a:r>
            <a:endParaRPr lang="en-US" sz="2000" dirty="0"/>
          </a:p>
          <a:p>
            <a:pPr marL="0" indent="0">
              <a:buNone/>
            </a:pPr>
            <a:endParaRPr lang="en-US" sz="2000" dirty="0"/>
          </a:p>
        </p:txBody>
      </p:sp>
    </p:spTree>
    <p:extLst>
      <p:ext uri="{BB962C8B-B14F-4D97-AF65-F5344CB8AC3E}">
        <p14:creationId xmlns:p14="http://schemas.microsoft.com/office/powerpoint/2010/main" val="3531703331"/>
      </p:ext>
    </p:extLst>
  </p:cSld>
  <p:clrMapOvr>
    <a:masterClrMapping/>
  </p:clrMapOvr>
  <p:transition xmlns:p14="http://schemas.microsoft.com/office/powerpoint/2010/main" spd="slow">
    <p:wipe dir="d"/>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5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69632"/>
            <a:ext cx="8077200" cy="797168"/>
          </a:xfrm>
        </p:spPr>
        <p:txBody>
          <a:bodyPr>
            <a:normAutofit fontScale="90000"/>
          </a:bodyPr>
          <a:lstStyle/>
          <a:p>
            <a:r>
              <a:rPr lang="en-US" sz="3600" dirty="0" smtClean="0"/>
              <a:t>KELEBIHAN DAN KEKURANGAN FRANCHINSE</a:t>
            </a:r>
            <a:endParaRPr lang="en-US" sz="3600" dirty="0"/>
          </a:p>
        </p:txBody>
      </p:sp>
      <p:sp>
        <p:nvSpPr>
          <p:cNvPr id="3" name="Content Placeholder 2"/>
          <p:cNvSpPr>
            <a:spLocks noGrp="1"/>
          </p:cNvSpPr>
          <p:nvPr>
            <p:ph idx="1"/>
          </p:nvPr>
        </p:nvSpPr>
        <p:spPr>
          <a:xfrm>
            <a:off x="762000" y="1295400"/>
            <a:ext cx="8077200" cy="5410199"/>
          </a:xfrm>
        </p:spPr>
        <p:txBody>
          <a:bodyPr>
            <a:normAutofit/>
          </a:bodyPr>
          <a:lstStyle/>
          <a:p>
            <a:pPr marL="0" indent="0">
              <a:buNone/>
            </a:pPr>
            <a:r>
              <a:rPr lang="en-US" sz="2400" dirty="0" smtClean="0"/>
              <a:t>KELEBIHAN</a:t>
            </a:r>
          </a:p>
          <a:p>
            <a:r>
              <a:rPr lang="en-US" sz="2400" dirty="0" err="1"/>
              <a:t>Pengakuan</a:t>
            </a:r>
            <a:r>
              <a:rPr lang="en-US" sz="2400" dirty="0"/>
              <a:t> </a:t>
            </a:r>
            <a:r>
              <a:rPr lang="en-US" sz="2400" dirty="0" err="1"/>
              <a:t>reputasi</a:t>
            </a:r>
            <a:r>
              <a:rPr lang="en-US" sz="2400" dirty="0"/>
              <a:t> </a:t>
            </a:r>
            <a:endParaRPr lang="en-US" sz="2400" dirty="0" smtClean="0"/>
          </a:p>
          <a:p>
            <a:r>
              <a:rPr lang="en-US" sz="2400" dirty="0" err="1" smtClean="0"/>
              <a:t>Standarisasi</a:t>
            </a:r>
            <a:r>
              <a:rPr lang="en-US" sz="2400" dirty="0" smtClean="0"/>
              <a:t> </a:t>
            </a:r>
            <a:r>
              <a:rPr lang="en-US" sz="2400" dirty="0" err="1"/>
              <a:t>mutu</a:t>
            </a:r>
            <a:r>
              <a:rPr lang="en-US" sz="2400" dirty="0"/>
              <a:t> </a:t>
            </a:r>
            <a:endParaRPr lang="en-US" sz="2400" dirty="0" smtClean="0"/>
          </a:p>
          <a:p>
            <a:r>
              <a:rPr lang="en-US" sz="2400" dirty="0" err="1" smtClean="0"/>
              <a:t>Bantuan</a:t>
            </a:r>
            <a:r>
              <a:rPr lang="en-US" sz="2400" dirty="0" smtClean="0"/>
              <a:t> modal</a:t>
            </a:r>
          </a:p>
          <a:p>
            <a:r>
              <a:rPr lang="en-US" sz="2400" dirty="0" err="1" smtClean="0"/>
              <a:t>Bantuan</a:t>
            </a:r>
            <a:r>
              <a:rPr lang="en-US" sz="2400" dirty="0" smtClean="0"/>
              <a:t> </a:t>
            </a:r>
            <a:r>
              <a:rPr lang="en-US" sz="2400" dirty="0" err="1"/>
              <a:t>manajemen</a:t>
            </a:r>
            <a:r>
              <a:rPr lang="en-US" sz="2400" dirty="0"/>
              <a:t> </a:t>
            </a:r>
            <a:endParaRPr lang="en-US" sz="2400" dirty="0" smtClean="0"/>
          </a:p>
          <a:p>
            <a:r>
              <a:rPr lang="en-US" sz="2400" dirty="0" smtClean="0"/>
              <a:t>Profit </a:t>
            </a:r>
            <a:r>
              <a:rPr lang="en-US" sz="2400" dirty="0" err="1"/>
              <a:t>relatif</a:t>
            </a:r>
            <a:r>
              <a:rPr lang="en-US" sz="2400" dirty="0"/>
              <a:t> </a:t>
            </a:r>
            <a:r>
              <a:rPr lang="en-US" sz="2400" dirty="0" err="1"/>
              <a:t>tinggi</a:t>
            </a:r>
            <a:r>
              <a:rPr lang="en-US" sz="2400" dirty="0"/>
              <a:t> </a:t>
            </a:r>
            <a:r>
              <a:rPr lang="en-US" sz="2400" dirty="0" err="1"/>
              <a:t>karena</a:t>
            </a:r>
            <a:r>
              <a:rPr lang="en-US" sz="2400" dirty="0"/>
              <a:t> </a:t>
            </a:r>
            <a:r>
              <a:rPr lang="en-US" sz="2400" dirty="0" err="1"/>
              <a:t>telah</a:t>
            </a:r>
            <a:r>
              <a:rPr lang="en-US" sz="2400" dirty="0"/>
              <a:t> </a:t>
            </a:r>
            <a:r>
              <a:rPr lang="en-US" sz="2400" dirty="0" err="1"/>
              <a:t>teruji</a:t>
            </a:r>
            <a:r>
              <a:rPr lang="en-US" sz="2400" dirty="0"/>
              <a:t> </a:t>
            </a:r>
            <a:endParaRPr lang="en-US" sz="2400" dirty="0" smtClean="0"/>
          </a:p>
          <a:p>
            <a:pPr marL="0" indent="0">
              <a:buNone/>
            </a:pPr>
            <a:r>
              <a:rPr lang="en-US" sz="2400" dirty="0" smtClean="0"/>
              <a:t>KEKURANGAN</a:t>
            </a:r>
          </a:p>
          <a:p>
            <a:r>
              <a:rPr lang="en-US" sz="2400" dirty="0" err="1"/>
              <a:t>Tidak</a:t>
            </a:r>
            <a:r>
              <a:rPr lang="en-US" sz="2400" dirty="0"/>
              <a:t> </a:t>
            </a:r>
            <a:r>
              <a:rPr lang="en-US" sz="2400" dirty="0" err="1"/>
              <a:t>mandiri</a:t>
            </a:r>
            <a:r>
              <a:rPr lang="en-US" sz="2400" dirty="0"/>
              <a:t> </a:t>
            </a:r>
            <a:endParaRPr lang="en-US" sz="2400" dirty="0" smtClean="0"/>
          </a:p>
          <a:p>
            <a:r>
              <a:rPr lang="en-US" sz="2400" dirty="0" smtClean="0"/>
              <a:t> </a:t>
            </a:r>
            <a:r>
              <a:rPr lang="en-US" sz="2400" dirty="0" err="1"/>
              <a:t>Kreativitas</a:t>
            </a:r>
            <a:r>
              <a:rPr lang="en-US" sz="2400" dirty="0"/>
              <a:t> </a:t>
            </a:r>
            <a:r>
              <a:rPr lang="en-US" sz="2400" dirty="0" err="1"/>
              <a:t>tidak</a:t>
            </a:r>
            <a:r>
              <a:rPr lang="en-US" sz="2400" dirty="0"/>
              <a:t> </a:t>
            </a:r>
            <a:r>
              <a:rPr lang="en-US" sz="2400" dirty="0" err="1" smtClean="0"/>
              <a:t>berkembang</a:t>
            </a:r>
            <a:endParaRPr lang="en-US" sz="2400" dirty="0" smtClean="0"/>
          </a:p>
          <a:p>
            <a:r>
              <a:rPr lang="en-US" sz="2400" dirty="0" smtClean="0"/>
              <a:t> </a:t>
            </a:r>
            <a:r>
              <a:rPr lang="en-US" sz="2400" dirty="0" err="1"/>
              <a:t>Menjadi</a:t>
            </a:r>
            <a:r>
              <a:rPr lang="en-US" sz="2400" dirty="0"/>
              <a:t> </a:t>
            </a:r>
            <a:r>
              <a:rPr lang="en-US" sz="2400" dirty="0" err="1"/>
              <a:t>interdependen</a:t>
            </a:r>
            <a:r>
              <a:rPr lang="en-US" sz="2400" dirty="0"/>
              <a:t>, </a:t>
            </a:r>
            <a:r>
              <a:rPr lang="en-US" sz="2400" dirty="0" err="1"/>
              <a:t>terdominasi</a:t>
            </a:r>
            <a:r>
              <a:rPr lang="en-US" sz="2400" dirty="0" smtClean="0"/>
              <a:t>.</a:t>
            </a:r>
          </a:p>
          <a:p>
            <a:r>
              <a:rPr lang="en-US" sz="2400" dirty="0" smtClean="0"/>
              <a:t> </a:t>
            </a:r>
            <a:r>
              <a:rPr lang="en-US" sz="2400" dirty="0" err="1" smtClean="0"/>
              <a:t>Rentan</a:t>
            </a:r>
            <a:r>
              <a:rPr lang="en-US" sz="2400" dirty="0" smtClean="0"/>
              <a:t> </a:t>
            </a:r>
            <a:r>
              <a:rPr lang="en-US" sz="2400" dirty="0" err="1"/>
              <a:t>terhadap</a:t>
            </a:r>
            <a:r>
              <a:rPr lang="en-US" sz="2400" dirty="0"/>
              <a:t> </a:t>
            </a:r>
            <a:r>
              <a:rPr lang="en-US" sz="2400" dirty="0" err="1"/>
              <a:t>perubahan</a:t>
            </a:r>
            <a:r>
              <a:rPr lang="en-US" sz="2400" dirty="0"/>
              <a:t> franchisor </a:t>
            </a:r>
          </a:p>
        </p:txBody>
      </p:sp>
    </p:spTree>
    <p:extLst>
      <p:ext uri="{BB962C8B-B14F-4D97-AF65-F5344CB8AC3E}">
        <p14:creationId xmlns:p14="http://schemas.microsoft.com/office/powerpoint/2010/main" val="1379517"/>
      </p:ext>
    </p:extLst>
  </p:cSld>
  <p:clrMapOvr>
    <a:masterClrMapping/>
  </p:clrMapOvr>
  <p:transition xmlns:p14="http://schemas.microsoft.com/office/powerpoint/2010/main" spd="slow">
    <p:wipe dir="d"/>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 calcmode="lin" valueType="num">
                                      <p:cBhvr>
                                        <p:cTn id="42"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3">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 calcmode="lin" valueType="num">
                                      <p:cBhvr>
                                        <p:cTn id="49"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50"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51" dur="500"/>
                                        <p:tgtEl>
                                          <p:spTgt spid="3">
                                            <p:txEl>
                                              <p:pRg st="5" end="5"/>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3">
                                            <p:txEl>
                                              <p:pRg st="6" end="6"/>
                                            </p:txEl>
                                          </p:spTgt>
                                        </p:tgtEl>
                                        <p:attrNameLst>
                                          <p:attrName>style.visibility</p:attrName>
                                        </p:attrNameLst>
                                      </p:cBhvr>
                                      <p:to>
                                        <p:strVal val="visible"/>
                                      </p:to>
                                    </p:set>
                                    <p:anim calcmode="lin" valueType="num">
                                      <p:cBhvr>
                                        <p:cTn id="56"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7"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58" dur="500"/>
                                        <p:tgtEl>
                                          <p:spTgt spid="3">
                                            <p:txEl>
                                              <p:pRg st="6" end="6"/>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3">
                                            <p:txEl>
                                              <p:pRg st="7" end="7"/>
                                            </p:txEl>
                                          </p:spTgt>
                                        </p:tgtEl>
                                        <p:attrNameLst>
                                          <p:attrName>style.visibility</p:attrName>
                                        </p:attrNameLst>
                                      </p:cBhvr>
                                      <p:to>
                                        <p:strVal val="visible"/>
                                      </p:to>
                                    </p:set>
                                    <p:anim calcmode="lin" valueType="num">
                                      <p:cBhvr>
                                        <p:cTn id="63"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64" dur="5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65" dur="500"/>
                                        <p:tgtEl>
                                          <p:spTgt spid="3">
                                            <p:txEl>
                                              <p:pRg st="7" end="7"/>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3">
                                            <p:txEl>
                                              <p:pRg st="8" end="8"/>
                                            </p:txEl>
                                          </p:spTgt>
                                        </p:tgtEl>
                                        <p:attrNameLst>
                                          <p:attrName>style.visibility</p:attrName>
                                        </p:attrNameLst>
                                      </p:cBhvr>
                                      <p:to>
                                        <p:strVal val="visible"/>
                                      </p:to>
                                    </p:set>
                                    <p:anim calcmode="lin" valueType="num">
                                      <p:cBhvr>
                                        <p:cTn id="70" dur="500" fill="hold"/>
                                        <p:tgtEl>
                                          <p:spTgt spid="3">
                                            <p:txEl>
                                              <p:pRg st="8" end="8"/>
                                            </p:txEl>
                                          </p:spTgt>
                                        </p:tgtEl>
                                        <p:attrNameLst>
                                          <p:attrName>ppt_w</p:attrName>
                                        </p:attrNameLst>
                                      </p:cBhvr>
                                      <p:tavLst>
                                        <p:tav tm="0">
                                          <p:val>
                                            <p:fltVal val="0"/>
                                          </p:val>
                                        </p:tav>
                                        <p:tav tm="100000">
                                          <p:val>
                                            <p:strVal val="#ppt_w"/>
                                          </p:val>
                                        </p:tav>
                                      </p:tavLst>
                                    </p:anim>
                                    <p:anim calcmode="lin" valueType="num">
                                      <p:cBhvr>
                                        <p:cTn id="71" dur="500" fill="hold"/>
                                        <p:tgtEl>
                                          <p:spTgt spid="3">
                                            <p:txEl>
                                              <p:pRg st="8" end="8"/>
                                            </p:txEl>
                                          </p:spTgt>
                                        </p:tgtEl>
                                        <p:attrNameLst>
                                          <p:attrName>ppt_h</p:attrName>
                                        </p:attrNameLst>
                                      </p:cBhvr>
                                      <p:tavLst>
                                        <p:tav tm="0">
                                          <p:val>
                                            <p:fltVal val="0"/>
                                          </p:val>
                                        </p:tav>
                                        <p:tav tm="100000">
                                          <p:val>
                                            <p:strVal val="#ppt_h"/>
                                          </p:val>
                                        </p:tav>
                                      </p:tavLst>
                                    </p:anim>
                                    <p:animEffect transition="in" filter="fade">
                                      <p:cBhvr>
                                        <p:cTn id="72" dur="500"/>
                                        <p:tgtEl>
                                          <p:spTgt spid="3">
                                            <p:txEl>
                                              <p:pRg st="8" end="8"/>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53" presetClass="entr" presetSubtype="16" fill="hold" grpId="0" nodeType="clickEffect">
                                  <p:stCondLst>
                                    <p:cond delay="0"/>
                                  </p:stCondLst>
                                  <p:childTnLst>
                                    <p:set>
                                      <p:cBhvr>
                                        <p:cTn id="76" dur="1" fill="hold">
                                          <p:stCondLst>
                                            <p:cond delay="0"/>
                                          </p:stCondLst>
                                        </p:cTn>
                                        <p:tgtEl>
                                          <p:spTgt spid="3">
                                            <p:txEl>
                                              <p:pRg st="9" end="9"/>
                                            </p:txEl>
                                          </p:spTgt>
                                        </p:tgtEl>
                                        <p:attrNameLst>
                                          <p:attrName>style.visibility</p:attrName>
                                        </p:attrNameLst>
                                      </p:cBhvr>
                                      <p:to>
                                        <p:strVal val="visible"/>
                                      </p:to>
                                    </p:set>
                                    <p:anim calcmode="lin" valueType="num">
                                      <p:cBhvr>
                                        <p:cTn id="77" dur="500" fill="hold"/>
                                        <p:tgtEl>
                                          <p:spTgt spid="3">
                                            <p:txEl>
                                              <p:pRg st="9" end="9"/>
                                            </p:txEl>
                                          </p:spTgt>
                                        </p:tgtEl>
                                        <p:attrNameLst>
                                          <p:attrName>ppt_w</p:attrName>
                                        </p:attrNameLst>
                                      </p:cBhvr>
                                      <p:tavLst>
                                        <p:tav tm="0">
                                          <p:val>
                                            <p:fltVal val="0"/>
                                          </p:val>
                                        </p:tav>
                                        <p:tav tm="100000">
                                          <p:val>
                                            <p:strVal val="#ppt_w"/>
                                          </p:val>
                                        </p:tav>
                                      </p:tavLst>
                                    </p:anim>
                                    <p:anim calcmode="lin" valueType="num">
                                      <p:cBhvr>
                                        <p:cTn id="78" dur="500" fill="hold"/>
                                        <p:tgtEl>
                                          <p:spTgt spid="3">
                                            <p:txEl>
                                              <p:pRg st="9" end="9"/>
                                            </p:txEl>
                                          </p:spTgt>
                                        </p:tgtEl>
                                        <p:attrNameLst>
                                          <p:attrName>ppt_h</p:attrName>
                                        </p:attrNameLst>
                                      </p:cBhvr>
                                      <p:tavLst>
                                        <p:tav tm="0">
                                          <p:val>
                                            <p:fltVal val="0"/>
                                          </p:val>
                                        </p:tav>
                                        <p:tav tm="100000">
                                          <p:val>
                                            <p:strVal val="#ppt_h"/>
                                          </p:val>
                                        </p:tav>
                                      </p:tavLst>
                                    </p:anim>
                                    <p:animEffect transition="in" filter="fade">
                                      <p:cBhvr>
                                        <p:cTn id="79" dur="500"/>
                                        <p:tgtEl>
                                          <p:spTgt spid="3">
                                            <p:txEl>
                                              <p:pRg st="9" end="9"/>
                                            </p:txEl>
                                          </p:spTgt>
                                        </p:tgtEl>
                                      </p:cBhvr>
                                    </p:animEffect>
                                  </p:childTnLst>
                                </p:cTn>
                              </p:par>
                            </p:childTnLst>
                          </p:cTn>
                        </p:par>
                      </p:childTnLst>
                    </p:cTn>
                  </p:par>
                  <p:par>
                    <p:cTn id="80" fill="hold">
                      <p:stCondLst>
                        <p:cond delay="indefinite"/>
                      </p:stCondLst>
                      <p:childTnLst>
                        <p:par>
                          <p:cTn id="81" fill="hold">
                            <p:stCondLst>
                              <p:cond delay="0"/>
                            </p:stCondLst>
                            <p:childTnLst>
                              <p:par>
                                <p:cTn id="82" presetID="53" presetClass="entr" presetSubtype="16" fill="hold" grpId="0" nodeType="clickEffect">
                                  <p:stCondLst>
                                    <p:cond delay="0"/>
                                  </p:stCondLst>
                                  <p:childTnLst>
                                    <p:set>
                                      <p:cBhvr>
                                        <p:cTn id="83" dur="1" fill="hold">
                                          <p:stCondLst>
                                            <p:cond delay="0"/>
                                          </p:stCondLst>
                                        </p:cTn>
                                        <p:tgtEl>
                                          <p:spTgt spid="3">
                                            <p:txEl>
                                              <p:pRg st="10" end="10"/>
                                            </p:txEl>
                                          </p:spTgt>
                                        </p:tgtEl>
                                        <p:attrNameLst>
                                          <p:attrName>style.visibility</p:attrName>
                                        </p:attrNameLst>
                                      </p:cBhvr>
                                      <p:to>
                                        <p:strVal val="visible"/>
                                      </p:to>
                                    </p:set>
                                    <p:anim calcmode="lin" valueType="num">
                                      <p:cBhvr>
                                        <p:cTn id="84" dur="500" fill="hold"/>
                                        <p:tgtEl>
                                          <p:spTgt spid="3">
                                            <p:txEl>
                                              <p:pRg st="10" end="10"/>
                                            </p:txEl>
                                          </p:spTgt>
                                        </p:tgtEl>
                                        <p:attrNameLst>
                                          <p:attrName>ppt_w</p:attrName>
                                        </p:attrNameLst>
                                      </p:cBhvr>
                                      <p:tavLst>
                                        <p:tav tm="0">
                                          <p:val>
                                            <p:fltVal val="0"/>
                                          </p:val>
                                        </p:tav>
                                        <p:tav tm="100000">
                                          <p:val>
                                            <p:strVal val="#ppt_w"/>
                                          </p:val>
                                        </p:tav>
                                      </p:tavLst>
                                    </p:anim>
                                    <p:anim calcmode="lin" valueType="num">
                                      <p:cBhvr>
                                        <p:cTn id="85" dur="500" fill="hold"/>
                                        <p:tgtEl>
                                          <p:spTgt spid="3">
                                            <p:txEl>
                                              <p:pRg st="10" end="10"/>
                                            </p:txEl>
                                          </p:spTgt>
                                        </p:tgtEl>
                                        <p:attrNameLst>
                                          <p:attrName>ppt_h</p:attrName>
                                        </p:attrNameLst>
                                      </p:cBhvr>
                                      <p:tavLst>
                                        <p:tav tm="0">
                                          <p:val>
                                            <p:fltVal val="0"/>
                                          </p:val>
                                        </p:tav>
                                        <p:tav tm="100000">
                                          <p:val>
                                            <p:strVal val="#ppt_h"/>
                                          </p:val>
                                        </p:tav>
                                      </p:tavLst>
                                    </p:anim>
                                    <p:animEffect transition="in" filter="fade">
                                      <p:cBhvr>
                                        <p:cTn id="86"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69632"/>
            <a:ext cx="8077200" cy="720968"/>
          </a:xfrm>
        </p:spPr>
        <p:txBody>
          <a:bodyPr>
            <a:normAutofit/>
          </a:bodyPr>
          <a:lstStyle/>
          <a:p>
            <a:r>
              <a:rPr lang="en-US" sz="3600" dirty="0" smtClean="0"/>
              <a:t>JENIS JENIS WARALABA</a:t>
            </a:r>
            <a:endParaRPr lang="en-US" sz="3600" dirty="0"/>
          </a:p>
        </p:txBody>
      </p:sp>
      <p:sp>
        <p:nvSpPr>
          <p:cNvPr id="3" name="Content Placeholder 2"/>
          <p:cNvSpPr>
            <a:spLocks noGrp="1"/>
          </p:cNvSpPr>
          <p:nvPr>
            <p:ph idx="1"/>
          </p:nvPr>
        </p:nvSpPr>
        <p:spPr>
          <a:xfrm>
            <a:off x="762000" y="1295400"/>
            <a:ext cx="8077200" cy="5257799"/>
          </a:xfrm>
        </p:spPr>
        <p:txBody>
          <a:bodyPr>
            <a:normAutofit/>
          </a:bodyPr>
          <a:lstStyle/>
          <a:p>
            <a:pPr marL="514350" indent="-514350">
              <a:buAutoNum type="romanUcPeriod"/>
            </a:pPr>
            <a:r>
              <a:rPr lang="en-US" sz="2400" b="1" i="1" dirty="0" smtClean="0"/>
              <a:t>BERDASARKAN JENIS PERJANJIAN</a:t>
            </a:r>
          </a:p>
          <a:p>
            <a:pPr marL="342841" indent="-342841">
              <a:buAutoNum type="arabicPeriod"/>
            </a:pPr>
            <a:r>
              <a:rPr lang="en-US" sz="2400" b="1" dirty="0"/>
              <a:t>Product Franchise</a:t>
            </a:r>
            <a:r>
              <a:rPr lang="en-US" sz="2400" dirty="0"/>
              <a:t>, </a:t>
            </a:r>
            <a:r>
              <a:rPr lang="en-US" sz="2400" dirty="0" err="1"/>
              <a:t>suatu</a:t>
            </a:r>
            <a:r>
              <a:rPr lang="en-US" sz="2400" dirty="0"/>
              <a:t> </a:t>
            </a:r>
            <a:r>
              <a:rPr lang="en-US" sz="2400" dirty="0" err="1"/>
              <a:t>bentuk</a:t>
            </a:r>
            <a:r>
              <a:rPr lang="en-US" sz="2400" dirty="0"/>
              <a:t> </a:t>
            </a:r>
            <a:r>
              <a:rPr lang="en-US" sz="2400" dirty="0" err="1"/>
              <a:t>waralaba</a:t>
            </a:r>
            <a:r>
              <a:rPr lang="en-US" sz="2400" dirty="0"/>
              <a:t> </a:t>
            </a:r>
            <a:r>
              <a:rPr lang="en-US" sz="2400" dirty="0" err="1"/>
              <a:t>dimana</a:t>
            </a:r>
            <a:r>
              <a:rPr lang="en-US" sz="2400" dirty="0"/>
              <a:t> </a:t>
            </a:r>
            <a:r>
              <a:rPr lang="en-US" sz="2400" dirty="0" err="1"/>
              <a:t>penerima</a:t>
            </a:r>
            <a:r>
              <a:rPr lang="en-US" sz="2400" dirty="0"/>
              <a:t> </a:t>
            </a:r>
            <a:r>
              <a:rPr lang="en-US" sz="2400" dirty="0" err="1"/>
              <a:t>waralaba</a:t>
            </a:r>
            <a:r>
              <a:rPr lang="en-US" sz="2400" dirty="0"/>
              <a:t> </a:t>
            </a:r>
            <a:r>
              <a:rPr lang="en-US" sz="2400" dirty="0" err="1"/>
              <a:t>hanya</a:t>
            </a:r>
            <a:r>
              <a:rPr lang="en-US" sz="2400" dirty="0"/>
              <a:t> </a:t>
            </a:r>
            <a:r>
              <a:rPr lang="en-US" sz="2400" dirty="0" err="1"/>
              <a:t>bertindak</a:t>
            </a:r>
            <a:r>
              <a:rPr lang="en-US" sz="2400" dirty="0"/>
              <a:t> </a:t>
            </a:r>
            <a:r>
              <a:rPr lang="en-US" sz="2400" dirty="0" err="1" smtClean="0"/>
              <a:t>mendistribusikan</a:t>
            </a:r>
            <a:r>
              <a:rPr lang="en-US" sz="2400" dirty="0" smtClean="0"/>
              <a:t> </a:t>
            </a:r>
            <a:r>
              <a:rPr lang="en-US" sz="2400" dirty="0" err="1"/>
              <a:t>saja</a:t>
            </a:r>
            <a:r>
              <a:rPr lang="en-US" sz="2400" dirty="0"/>
              <a:t> </a:t>
            </a:r>
            <a:r>
              <a:rPr lang="en-US" sz="2400" dirty="0" err="1"/>
              <a:t>produk</a:t>
            </a:r>
            <a:r>
              <a:rPr lang="en-US" sz="2400" dirty="0"/>
              <a:t> </a:t>
            </a:r>
            <a:r>
              <a:rPr lang="en-US" sz="2400" dirty="0" err="1"/>
              <a:t>dari</a:t>
            </a:r>
            <a:r>
              <a:rPr lang="en-US" sz="2400" dirty="0"/>
              <a:t> </a:t>
            </a:r>
            <a:r>
              <a:rPr lang="en-US" sz="2400" dirty="0" err="1"/>
              <a:t>patnernya</a:t>
            </a:r>
            <a:r>
              <a:rPr lang="en-US" sz="2400" dirty="0"/>
              <a:t> </a:t>
            </a:r>
            <a:r>
              <a:rPr lang="en-US" sz="2400" dirty="0" err="1"/>
              <a:t>dengan</a:t>
            </a:r>
            <a:r>
              <a:rPr lang="en-US" sz="2400" dirty="0"/>
              <a:t> </a:t>
            </a:r>
            <a:r>
              <a:rPr lang="en-US" sz="2400" dirty="0" err="1"/>
              <a:t>pembatasan</a:t>
            </a:r>
            <a:r>
              <a:rPr lang="en-US" sz="2400" dirty="0"/>
              <a:t> areal, </a:t>
            </a:r>
            <a:r>
              <a:rPr lang="en-US" sz="2400" dirty="0" err="1"/>
              <a:t>seperti</a:t>
            </a:r>
            <a:r>
              <a:rPr lang="en-US" sz="2400" dirty="0"/>
              <a:t> </a:t>
            </a:r>
            <a:r>
              <a:rPr lang="en-US" sz="2400" dirty="0" err="1" smtClean="0"/>
              <a:t>pengecer</a:t>
            </a:r>
            <a:r>
              <a:rPr lang="en-US" sz="2400" dirty="0" smtClean="0"/>
              <a:t> </a:t>
            </a:r>
            <a:r>
              <a:rPr lang="en-US" sz="2400" dirty="0" err="1" smtClean="0"/>
              <a:t>bahan</a:t>
            </a:r>
            <a:r>
              <a:rPr lang="en-US" sz="2400" dirty="0" smtClean="0"/>
              <a:t> </a:t>
            </a:r>
            <a:r>
              <a:rPr lang="en-US" sz="2400" dirty="0" err="1"/>
              <a:t>bakar</a:t>
            </a:r>
            <a:r>
              <a:rPr lang="en-US" sz="2400" dirty="0"/>
              <a:t> Shell </a:t>
            </a:r>
            <a:r>
              <a:rPr lang="en-US" sz="2400" dirty="0" err="1"/>
              <a:t>atau</a:t>
            </a:r>
            <a:r>
              <a:rPr lang="en-US" sz="2400" dirty="0"/>
              <a:t> British Petroleum</a:t>
            </a:r>
            <a:r>
              <a:rPr lang="en-US" sz="2400" dirty="0" smtClean="0"/>
              <a:t>.</a:t>
            </a:r>
          </a:p>
          <a:p>
            <a:pPr marL="0" indent="0">
              <a:buNone/>
            </a:pPr>
            <a:r>
              <a:rPr lang="en-US" sz="2400" b="1" dirty="0" smtClean="0"/>
              <a:t>2. </a:t>
            </a:r>
            <a:r>
              <a:rPr lang="en-US" sz="2400" b="1" dirty="0" err="1" smtClean="0"/>
              <a:t>Bussiness</a:t>
            </a:r>
            <a:r>
              <a:rPr lang="en-US" sz="2400" b="1" dirty="0" smtClean="0"/>
              <a:t> </a:t>
            </a:r>
            <a:r>
              <a:rPr lang="en-US" sz="2400" b="1" dirty="0"/>
              <a:t>Format </a:t>
            </a:r>
            <a:r>
              <a:rPr lang="en-US" sz="2400" b="1" dirty="0" err="1"/>
              <a:t>atau</a:t>
            </a:r>
            <a:r>
              <a:rPr lang="en-US" sz="2400" b="1" dirty="0"/>
              <a:t> System Franchise</a:t>
            </a:r>
            <a:r>
              <a:rPr lang="en-US" sz="2400" dirty="0"/>
              <a:t>, </a:t>
            </a:r>
            <a:r>
              <a:rPr lang="en-US" sz="2400" dirty="0" err="1"/>
              <a:t>dimana</a:t>
            </a:r>
            <a:r>
              <a:rPr lang="en-US" sz="2400" dirty="0"/>
              <a:t> </a:t>
            </a:r>
            <a:r>
              <a:rPr lang="en-US" sz="2400" dirty="0" err="1"/>
              <a:t>pemberi</a:t>
            </a:r>
            <a:r>
              <a:rPr lang="en-US" sz="2400" dirty="0"/>
              <a:t> </a:t>
            </a:r>
            <a:r>
              <a:rPr lang="en-US" sz="2400" dirty="0" err="1"/>
              <a:t>waralaba</a:t>
            </a:r>
            <a:r>
              <a:rPr lang="en-US" sz="2400" dirty="0"/>
              <a:t> </a:t>
            </a:r>
            <a:r>
              <a:rPr lang="en-US" sz="2400" dirty="0" err="1"/>
              <a:t>sudah</a:t>
            </a:r>
            <a:r>
              <a:rPr lang="en-US" sz="2400" dirty="0"/>
              <a:t> </a:t>
            </a:r>
            <a:r>
              <a:rPr lang="en-US" sz="2400" dirty="0" err="1"/>
              <a:t>memiliki</a:t>
            </a:r>
            <a:r>
              <a:rPr lang="en-US" sz="2400" dirty="0"/>
              <a:t> </a:t>
            </a:r>
            <a:r>
              <a:rPr lang="en-US" sz="2400" dirty="0" err="1"/>
              <a:t>cara</a:t>
            </a:r>
            <a:r>
              <a:rPr lang="en-US" sz="2400" dirty="0"/>
              <a:t> </a:t>
            </a:r>
            <a:r>
              <a:rPr lang="en-US" sz="2400" dirty="0" smtClean="0"/>
              <a:t> </a:t>
            </a:r>
            <a:r>
              <a:rPr lang="en-US" sz="2400" dirty="0"/>
              <a:t>yang </a:t>
            </a:r>
            <a:r>
              <a:rPr lang="en-US" sz="2400" dirty="0" err="1"/>
              <a:t>unik</a:t>
            </a:r>
            <a:r>
              <a:rPr lang="en-US" sz="2400" dirty="0"/>
              <a:t> </a:t>
            </a:r>
            <a:r>
              <a:rPr lang="en-US" sz="2400" dirty="0" err="1"/>
              <a:t>dalam</a:t>
            </a:r>
            <a:r>
              <a:rPr lang="en-US" sz="2400" dirty="0"/>
              <a:t> </a:t>
            </a:r>
            <a:r>
              <a:rPr lang="en-US" sz="2400" dirty="0" err="1"/>
              <a:t>menyajikan</a:t>
            </a:r>
            <a:r>
              <a:rPr lang="en-US" sz="2400" dirty="0"/>
              <a:t> </a:t>
            </a:r>
            <a:r>
              <a:rPr lang="en-US" sz="2400" dirty="0" err="1"/>
              <a:t>produk</a:t>
            </a:r>
            <a:r>
              <a:rPr lang="en-US" sz="2400" dirty="0"/>
              <a:t> </a:t>
            </a:r>
            <a:r>
              <a:rPr lang="en-US" sz="2400" dirty="0" err="1"/>
              <a:t>kepada</a:t>
            </a:r>
            <a:r>
              <a:rPr lang="en-US" sz="2400" dirty="0"/>
              <a:t> </a:t>
            </a:r>
            <a:r>
              <a:rPr lang="en-US" sz="2400" dirty="0" err="1"/>
              <a:t>konsumen</a:t>
            </a:r>
            <a:r>
              <a:rPr lang="en-US" sz="2400" dirty="0"/>
              <a:t> </a:t>
            </a:r>
            <a:r>
              <a:rPr lang="en-US" sz="2400" dirty="0" err="1"/>
              <a:t>dan</a:t>
            </a:r>
            <a:r>
              <a:rPr lang="en-US" sz="2400" dirty="0"/>
              <a:t> </a:t>
            </a:r>
            <a:r>
              <a:rPr lang="en-US" sz="2400" dirty="0" err="1"/>
              <a:t>cara-cara</a:t>
            </a:r>
            <a:r>
              <a:rPr lang="en-US" sz="2400" dirty="0"/>
              <a:t> </a:t>
            </a:r>
            <a:r>
              <a:rPr lang="en-US" sz="2400" dirty="0" err="1"/>
              <a:t>unik</a:t>
            </a:r>
            <a:r>
              <a:rPr lang="en-US" sz="2400" dirty="0"/>
              <a:t> </a:t>
            </a:r>
            <a:r>
              <a:rPr lang="en-US" sz="2400" dirty="0" err="1"/>
              <a:t>dalam</a:t>
            </a:r>
            <a:r>
              <a:rPr lang="en-US" sz="2400" dirty="0"/>
              <a:t> </a:t>
            </a:r>
            <a:r>
              <a:rPr lang="en-US" sz="2400" dirty="0" err="1"/>
              <a:t>satu</a:t>
            </a:r>
            <a:r>
              <a:rPr lang="en-US" sz="2400" dirty="0"/>
              <a:t> </a:t>
            </a:r>
            <a:r>
              <a:rPr lang="en-US" sz="2400" dirty="0" smtClean="0"/>
              <a:t> </a:t>
            </a:r>
            <a:r>
              <a:rPr lang="en-US" sz="2400" dirty="0" err="1"/>
              <a:t>paket</a:t>
            </a:r>
            <a:r>
              <a:rPr lang="en-US" sz="2400" dirty="0"/>
              <a:t> </a:t>
            </a:r>
            <a:r>
              <a:rPr lang="en-US" sz="2400" dirty="0" err="1"/>
              <a:t>tersebut</a:t>
            </a:r>
            <a:r>
              <a:rPr lang="en-US" sz="2400" dirty="0"/>
              <a:t> </a:t>
            </a:r>
            <a:r>
              <a:rPr lang="en-US" sz="2400" dirty="0" err="1"/>
              <a:t>harus</a:t>
            </a:r>
            <a:r>
              <a:rPr lang="en-US" sz="2400" dirty="0"/>
              <a:t> </a:t>
            </a:r>
            <a:r>
              <a:rPr lang="en-US" sz="2400" dirty="0" err="1"/>
              <a:t>dikuti</a:t>
            </a:r>
            <a:r>
              <a:rPr lang="en-US" sz="2400" dirty="0"/>
              <a:t> </a:t>
            </a:r>
            <a:r>
              <a:rPr lang="en-US" sz="2400" dirty="0" err="1"/>
              <a:t>dan</a:t>
            </a:r>
            <a:r>
              <a:rPr lang="en-US" sz="2400" dirty="0"/>
              <a:t> </a:t>
            </a:r>
            <a:r>
              <a:rPr lang="en-US" sz="2400" dirty="0" err="1"/>
              <a:t>dilakssanakan</a:t>
            </a:r>
            <a:r>
              <a:rPr lang="en-US" sz="2400" dirty="0"/>
              <a:t> </a:t>
            </a:r>
            <a:r>
              <a:rPr lang="en-US" sz="2400" dirty="0" err="1"/>
              <a:t>oleh</a:t>
            </a:r>
            <a:r>
              <a:rPr lang="en-US" sz="2400" dirty="0"/>
              <a:t> franchisee. </a:t>
            </a:r>
            <a:r>
              <a:rPr lang="en-US" sz="2400" dirty="0" err="1"/>
              <a:t>contohnya</a:t>
            </a:r>
            <a:r>
              <a:rPr lang="en-US" sz="2400" dirty="0"/>
              <a:t> Dunkin </a:t>
            </a:r>
            <a:r>
              <a:rPr lang="en-US" sz="2400" dirty="0" smtClean="0"/>
              <a:t> </a:t>
            </a:r>
            <a:r>
              <a:rPr lang="en-US" sz="2400" dirty="0"/>
              <a:t>Donuts, KFC, Pizza Hut, </a:t>
            </a:r>
            <a:r>
              <a:rPr lang="en-US" sz="2400" dirty="0" err="1"/>
              <a:t>dan</a:t>
            </a:r>
            <a:r>
              <a:rPr lang="en-US" sz="2400" dirty="0"/>
              <a:t> lain-lain</a:t>
            </a:r>
            <a:r>
              <a:rPr lang="en-US" sz="2400" dirty="0" smtClean="0"/>
              <a:t>.</a:t>
            </a:r>
          </a:p>
          <a:p>
            <a:pPr marL="0" indent="0">
              <a:buNone/>
            </a:pPr>
            <a:r>
              <a:rPr lang="en-US" sz="2400" dirty="0" smtClean="0"/>
              <a:t>3. </a:t>
            </a:r>
            <a:r>
              <a:rPr lang="en-US" sz="2400" b="1" dirty="0"/>
              <a:t>Processing Franchise or Manufacturing Franchise</a:t>
            </a:r>
            <a:r>
              <a:rPr lang="en-US" sz="2400" dirty="0"/>
              <a:t>, di </a:t>
            </a:r>
            <a:r>
              <a:rPr lang="en-US" sz="2400" dirty="0" err="1"/>
              <a:t>sini</a:t>
            </a:r>
            <a:r>
              <a:rPr lang="en-US" sz="2400" dirty="0"/>
              <a:t> </a:t>
            </a:r>
            <a:r>
              <a:rPr lang="en-US" sz="2400" dirty="0" err="1"/>
              <a:t>pemberi</a:t>
            </a:r>
            <a:r>
              <a:rPr lang="en-US" sz="2400" dirty="0"/>
              <a:t> </a:t>
            </a:r>
            <a:r>
              <a:rPr lang="en-US" sz="2400" dirty="0" err="1"/>
              <a:t>waralaba</a:t>
            </a:r>
            <a:r>
              <a:rPr lang="en-US" sz="2400" dirty="0"/>
              <a:t> </a:t>
            </a:r>
            <a:r>
              <a:rPr lang="en-US" sz="2400" dirty="0" err="1" smtClean="0"/>
              <a:t>hanya</a:t>
            </a:r>
            <a:r>
              <a:rPr lang="en-US" sz="2400" dirty="0" smtClean="0"/>
              <a:t> </a:t>
            </a:r>
            <a:r>
              <a:rPr lang="en-US" sz="2400" dirty="0" err="1"/>
              <a:t>memegang</a:t>
            </a:r>
            <a:r>
              <a:rPr lang="en-US" sz="2400" dirty="0"/>
              <a:t> </a:t>
            </a:r>
            <a:r>
              <a:rPr lang="en-US" sz="2400" dirty="0" err="1"/>
              <a:t>peranan</a:t>
            </a:r>
            <a:r>
              <a:rPr lang="en-US" sz="2400" dirty="0"/>
              <a:t> </a:t>
            </a:r>
            <a:r>
              <a:rPr lang="en-US" sz="2400" dirty="0" err="1"/>
              <a:t>memberi</a:t>
            </a:r>
            <a:r>
              <a:rPr lang="en-US" sz="2400" dirty="0"/>
              <a:t> </a:t>
            </a:r>
            <a:r>
              <a:rPr lang="en-US" sz="2400" dirty="0" err="1" smtClean="0"/>
              <a:t>dari</a:t>
            </a:r>
            <a:r>
              <a:rPr lang="en-US" sz="2400" dirty="0" smtClean="0"/>
              <a:t> </a:t>
            </a:r>
            <a:r>
              <a:rPr lang="en-US" sz="2400" dirty="0" err="1"/>
              <a:t>suatu</a:t>
            </a:r>
            <a:r>
              <a:rPr lang="en-US" sz="2400" dirty="0"/>
              <a:t> proses </a:t>
            </a:r>
            <a:r>
              <a:rPr lang="en-US" sz="2400" dirty="0" err="1"/>
              <a:t>produksi</a:t>
            </a:r>
            <a:r>
              <a:rPr lang="en-US" sz="2400" dirty="0"/>
              <a:t> </a:t>
            </a:r>
            <a:r>
              <a:rPr lang="en-US" sz="2400" dirty="0" err="1"/>
              <a:t>seperti</a:t>
            </a:r>
            <a:r>
              <a:rPr lang="en-US" sz="2400" dirty="0"/>
              <a:t> </a:t>
            </a:r>
            <a:r>
              <a:rPr lang="en-US" sz="2400" dirty="0" err="1"/>
              <a:t>minuman</a:t>
            </a:r>
            <a:r>
              <a:rPr lang="en-US" sz="2400" dirty="0"/>
              <a:t> Coca </a:t>
            </a:r>
            <a:r>
              <a:rPr lang="en-US" sz="2400" dirty="0" smtClean="0"/>
              <a:t>Cola </a:t>
            </a:r>
            <a:r>
              <a:rPr lang="en-US" sz="2400" dirty="0" err="1"/>
              <a:t>atau</a:t>
            </a:r>
            <a:r>
              <a:rPr lang="en-US" sz="2400" dirty="0"/>
              <a:t> Fanta</a:t>
            </a:r>
          </a:p>
          <a:p>
            <a:pPr marL="0" indent="0">
              <a:buNone/>
            </a:pPr>
            <a:endParaRPr lang="en-US" sz="2400" dirty="0"/>
          </a:p>
          <a:p>
            <a:pPr marL="342841" indent="-342841">
              <a:buAutoNum type="arabicPeriod"/>
            </a:pPr>
            <a:endParaRPr lang="en-US" sz="2400" dirty="0"/>
          </a:p>
          <a:p>
            <a:pPr marL="0" indent="0">
              <a:buNone/>
            </a:pPr>
            <a:endParaRPr lang="en-US" sz="2400" dirty="0"/>
          </a:p>
        </p:txBody>
      </p:sp>
    </p:spTree>
    <p:extLst>
      <p:ext uri="{BB962C8B-B14F-4D97-AF65-F5344CB8AC3E}">
        <p14:creationId xmlns:p14="http://schemas.microsoft.com/office/powerpoint/2010/main" val="3816172575"/>
      </p:ext>
    </p:extLst>
  </p:cSld>
  <p:clrMapOvr>
    <a:masterClrMapping/>
  </p:clrMapOvr>
  <p:transition xmlns:p14="http://schemas.microsoft.com/office/powerpoint/2010/main" spd="slow">
    <p:wipe dir="d"/>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3"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
                                        <p:tgtEl>
                                          <p:spTgt spid="2"/>
                                        </p:tgtEl>
                                      </p:cBhvr>
                                    </p:animEffect>
                                    <p:anim calcmode="lin" valueType="num">
                                      <p:cBhvr>
                                        <p:cTn id="8" dur="400" fill="hold"/>
                                        <p:tgtEl>
                                          <p:spTgt spid="2"/>
                                        </p:tgtEl>
                                        <p:attrNameLst>
                                          <p:attrName>ppt_x</p:attrName>
                                        </p:attrNameLst>
                                      </p:cBhvr>
                                      <p:tavLst>
                                        <p:tav tm="0">
                                          <p:val>
                                            <p:strVal val="#ppt_x"/>
                                          </p:val>
                                        </p:tav>
                                        <p:tav tm="100000">
                                          <p:val>
                                            <p:strVal val="#ppt_x"/>
                                          </p:val>
                                        </p:tav>
                                      </p:tavLst>
                                    </p:anim>
                                    <p:anim calcmode="lin" valueType="num">
                                      <p:cBhvr>
                                        <p:cTn id="9" dur="400" fill="hold"/>
                                        <p:tgtEl>
                                          <p:spTgt spid="2"/>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2"/>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2"/>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43" presetClass="entr" presetSubtype="0" fill="hold" grpId="0" nodeType="click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fade">
                                      <p:cBhvr>
                                        <p:cTn id="16" dur="100"/>
                                        <p:tgtEl>
                                          <p:spTgt spid="3">
                                            <p:txEl>
                                              <p:pRg st="0" end="0"/>
                                            </p:txEl>
                                          </p:spTgt>
                                        </p:tgtEl>
                                      </p:cBhvr>
                                    </p:animEffect>
                                    <p:anim calcmode="lin" valueType="num">
                                      <p:cBhvr>
                                        <p:cTn id="17" dur="4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8" dur="400" fill="hold"/>
                                        <p:tgtEl>
                                          <p:spTgt spid="3">
                                            <p:txEl>
                                              <p:pRg st="0" end="0"/>
                                            </p:txEl>
                                          </p:spTgt>
                                        </p:tgtEl>
                                        <p:attrNameLst>
                                          <p:attrName>ppt_y</p:attrName>
                                        </p:attrNameLst>
                                      </p:cBhvr>
                                      <p:tavLst>
                                        <p:tav tm="0">
                                          <p:val>
                                            <p:strVal val="#ppt_y+0.31"/>
                                          </p:val>
                                        </p:tav>
                                        <p:tav tm="100000">
                                          <p:val>
                                            <p:strVal val="#ppt_y+0.31"/>
                                          </p:val>
                                        </p:tav>
                                      </p:tavLst>
                                    </p:anim>
                                    <p:anim calcmode="lin" valueType="num">
                                      <p:cBhvr>
                                        <p:cTn id="19" dur="600" decel="50000" fill="hold">
                                          <p:stCondLst>
                                            <p:cond delay="400"/>
                                          </p:stCondLst>
                                        </p:cTn>
                                        <p:tgtEl>
                                          <p:spTgt spid="3">
                                            <p:txEl>
                                              <p:pRg st="0" end="0"/>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0" dur="600" decel="50000" fill="hold">
                                          <p:stCondLst>
                                            <p:cond delay="400"/>
                                          </p:stCondLst>
                                        </p:cTn>
                                        <p:tgtEl>
                                          <p:spTgt spid="3">
                                            <p:txEl>
                                              <p:pRg st="0" end="0"/>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3" presetClass="entr" presetSubtype="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fade">
                                      <p:cBhvr>
                                        <p:cTn id="25" dur="100"/>
                                        <p:tgtEl>
                                          <p:spTgt spid="3">
                                            <p:txEl>
                                              <p:pRg st="1" end="1"/>
                                            </p:txEl>
                                          </p:spTgt>
                                        </p:tgtEl>
                                      </p:cBhvr>
                                    </p:animEffect>
                                    <p:anim calcmode="lin" valueType="num">
                                      <p:cBhvr>
                                        <p:cTn id="26" dur="4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7" dur="400" fill="hold"/>
                                        <p:tgtEl>
                                          <p:spTgt spid="3">
                                            <p:txEl>
                                              <p:pRg st="1" end="1"/>
                                            </p:txEl>
                                          </p:spTgt>
                                        </p:tgtEl>
                                        <p:attrNameLst>
                                          <p:attrName>ppt_y</p:attrName>
                                        </p:attrNameLst>
                                      </p:cBhvr>
                                      <p:tavLst>
                                        <p:tav tm="0">
                                          <p:val>
                                            <p:strVal val="#ppt_y+0.31"/>
                                          </p:val>
                                        </p:tav>
                                        <p:tav tm="100000">
                                          <p:val>
                                            <p:strVal val="#ppt_y+0.31"/>
                                          </p:val>
                                        </p:tav>
                                      </p:tavLst>
                                    </p:anim>
                                    <p:anim calcmode="lin" valueType="num">
                                      <p:cBhvr>
                                        <p:cTn id="28" dur="600" decel="50000" fill="hold">
                                          <p:stCondLst>
                                            <p:cond delay="400"/>
                                          </p:stCondLst>
                                        </p:cTn>
                                        <p:tgtEl>
                                          <p:spTgt spid="3">
                                            <p:txEl>
                                              <p:pRg st="1" end="1"/>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9" dur="600" decel="50000" fill="hold">
                                          <p:stCondLst>
                                            <p:cond delay="400"/>
                                          </p:stCondLst>
                                        </p:cTn>
                                        <p:tgtEl>
                                          <p:spTgt spid="3">
                                            <p:txEl>
                                              <p:pRg st="1" end="1"/>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3" presetClass="entr" presetSubtype="0" fill="hold" grpId="0" nodeType="clickEffect">
                                  <p:stCondLst>
                                    <p:cond delay="0"/>
                                  </p:stCondLst>
                                  <p:childTnLst>
                                    <p:set>
                                      <p:cBhvr>
                                        <p:cTn id="33" dur="1" fill="hold">
                                          <p:stCondLst>
                                            <p:cond delay="0"/>
                                          </p:stCondLst>
                                        </p:cTn>
                                        <p:tgtEl>
                                          <p:spTgt spid="3">
                                            <p:txEl>
                                              <p:pRg st="2" end="2"/>
                                            </p:txEl>
                                          </p:spTgt>
                                        </p:tgtEl>
                                        <p:attrNameLst>
                                          <p:attrName>style.visibility</p:attrName>
                                        </p:attrNameLst>
                                      </p:cBhvr>
                                      <p:to>
                                        <p:strVal val="visible"/>
                                      </p:to>
                                    </p:set>
                                    <p:animEffect transition="in" filter="fade">
                                      <p:cBhvr>
                                        <p:cTn id="34" dur="100"/>
                                        <p:tgtEl>
                                          <p:spTgt spid="3">
                                            <p:txEl>
                                              <p:pRg st="2" end="2"/>
                                            </p:txEl>
                                          </p:spTgt>
                                        </p:tgtEl>
                                      </p:cBhvr>
                                    </p:animEffect>
                                    <p:anim calcmode="lin" valueType="num">
                                      <p:cBhvr>
                                        <p:cTn id="35" dur="4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6" dur="400" fill="hold"/>
                                        <p:tgtEl>
                                          <p:spTgt spid="3">
                                            <p:txEl>
                                              <p:pRg st="2" end="2"/>
                                            </p:txEl>
                                          </p:spTgt>
                                        </p:tgtEl>
                                        <p:attrNameLst>
                                          <p:attrName>ppt_y</p:attrName>
                                        </p:attrNameLst>
                                      </p:cBhvr>
                                      <p:tavLst>
                                        <p:tav tm="0">
                                          <p:val>
                                            <p:strVal val="#ppt_y+0.31"/>
                                          </p:val>
                                        </p:tav>
                                        <p:tav tm="100000">
                                          <p:val>
                                            <p:strVal val="#ppt_y+0.31"/>
                                          </p:val>
                                        </p:tav>
                                      </p:tavLst>
                                    </p:anim>
                                    <p:anim calcmode="lin" valueType="num">
                                      <p:cBhvr>
                                        <p:cTn id="37" dur="600" decel="50000" fill="hold">
                                          <p:stCondLst>
                                            <p:cond delay="400"/>
                                          </p:stCondLst>
                                        </p:cTn>
                                        <p:tgtEl>
                                          <p:spTgt spid="3">
                                            <p:txEl>
                                              <p:pRg st="2" end="2"/>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38" dur="600" decel="50000" fill="hold">
                                          <p:stCondLst>
                                            <p:cond delay="400"/>
                                          </p:stCondLst>
                                        </p:cTn>
                                        <p:tgtEl>
                                          <p:spTgt spid="3">
                                            <p:txEl>
                                              <p:pRg st="2" end="2"/>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3" presetClass="entr" presetSubtype="0" fill="hold" grpId="0" nodeType="clickEffect">
                                  <p:stCondLst>
                                    <p:cond delay="0"/>
                                  </p:stCondLst>
                                  <p:childTnLst>
                                    <p:set>
                                      <p:cBhvr>
                                        <p:cTn id="42" dur="1" fill="hold">
                                          <p:stCondLst>
                                            <p:cond delay="0"/>
                                          </p:stCondLst>
                                        </p:cTn>
                                        <p:tgtEl>
                                          <p:spTgt spid="3">
                                            <p:txEl>
                                              <p:pRg st="3" end="3"/>
                                            </p:txEl>
                                          </p:spTgt>
                                        </p:tgtEl>
                                        <p:attrNameLst>
                                          <p:attrName>style.visibility</p:attrName>
                                        </p:attrNameLst>
                                      </p:cBhvr>
                                      <p:to>
                                        <p:strVal val="visible"/>
                                      </p:to>
                                    </p:set>
                                    <p:animEffect transition="in" filter="fade">
                                      <p:cBhvr>
                                        <p:cTn id="43" dur="100"/>
                                        <p:tgtEl>
                                          <p:spTgt spid="3">
                                            <p:txEl>
                                              <p:pRg st="3" end="3"/>
                                            </p:txEl>
                                          </p:spTgt>
                                        </p:tgtEl>
                                      </p:cBhvr>
                                    </p:animEffect>
                                    <p:anim calcmode="lin" valueType="num">
                                      <p:cBhvr>
                                        <p:cTn id="44" dur="4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45" dur="400" fill="hold"/>
                                        <p:tgtEl>
                                          <p:spTgt spid="3">
                                            <p:txEl>
                                              <p:pRg st="3" end="3"/>
                                            </p:txEl>
                                          </p:spTgt>
                                        </p:tgtEl>
                                        <p:attrNameLst>
                                          <p:attrName>ppt_y</p:attrName>
                                        </p:attrNameLst>
                                      </p:cBhvr>
                                      <p:tavLst>
                                        <p:tav tm="0">
                                          <p:val>
                                            <p:strVal val="#ppt_y+0.31"/>
                                          </p:val>
                                        </p:tav>
                                        <p:tav tm="100000">
                                          <p:val>
                                            <p:strVal val="#ppt_y+0.31"/>
                                          </p:val>
                                        </p:tav>
                                      </p:tavLst>
                                    </p:anim>
                                    <p:anim calcmode="lin" valueType="num">
                                      <p:cBhvr>
                                        <p:cTn id="46" dur="600" decel="50000" fill="hold">
                                          <p:stCondLst>
                                            <p:cond delay="400"/>
                                          </p:stCondLst>
                                        </p:cTn>
                                        <p:tgtEl>
                                          <p:spTgt spid="3">
                                            <p:txEl>
                                              <p:pRg st="3" end="3"/>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47" dur="600" decel="50000" fill="hold">
                                          <p:stCondLst>
                                            <p:cond delay="400"/>
                                          </p:stCondLst>
                                        </p:cTn>
                                        <p:tgtEl>
                                          <p:spTgt spid="3">
                                            <p:txEl>
                                              <p:pRg st="3" end="3"/>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69632"/>
            <a:ext cx="8077200" cy="797168"/>
          </a:xfrm>
        </p:spPr>
        <p:txBody>
          <a:bodyPr>
            <a:normAutofit/>
          </a:bodyPr>
          <a:lstStyle/>
          <a:p>
            <a:r>
              <a:rPr lang="en-US" sz="3600" dirty="0" smtClean="0"/>
              <a:t>II. BERDASARKAN ASAL USUL</a:t>
            </a:r>
            <a:endParaRPr lang="en-US" sz="3600" dirty="0"/>
          </a:p>
        </p:txBody>
      </p:sp>
      <p:sp>
        <p:nvSpPr>
          <p:cNvPr id="3" name="Content Placeholder 2"/>
          <p:cNvSpPr>
            <a:spLocks noGrp="1"/>
          </p:cNvSpPr>
          <p:nvPr>
            <p:ph idx="1"/>
          </p:nvPr>
        </p:nvSpPr>
        <p:spPr>
          <a:xfrm>
            <a:off x="762000" y="1371600"/>
            <a:ext cx="8077200" cy="5257799"/>
          </a:xfrm>
        </p:spPr>
        <p:txBody>
          <a:bodyPr>
            <a:normAutofit/>
          </a:bodyPr>
          <a:lstStyle/>
          <a:p>
            <a:pPr marL="342841" indent="-342841">
              <a:buAutoNum type="arabicPeriod"/>
            </a:pPr>
            <a:r>
              <a:rPr lang="en-US" sz="2000" dirty="0" err="1"/>
              <a:t>Waralaba</a:t>
            </a:r>
            <a:r>
              <a:rPr lang="en-US" sz="2000" dirty="0"/>
              <a:t> </a:t>
            </a:r>
            <a:r>
              <a:rPr lang="en-US" sz="2000" dirty="0" err="1"/>
              <a:t>luar</a:t>
            </a:r>
            <a:r>
              <a:rPr lang="en-US" sz="2000" dirty="0"/>
              <a:t> </a:t>
            </a:r>
            <a:r>
              <a:rPr lang="en-US" sz="2000" dirty="0" err="1"/>
              <a:t>negeri</a:t>
            </a:r>
            <a:r>
              <a:rPr lang="en-US" sz="2000" dirty="0"/>
              <a:t>, </a:t>
            </a:r>
            <a:r>
              <a:rPr lang="en-US" sz="2000" dirty="0" err="1"/>
              <a:t>merupakan</a:t>
            </a:r>
            <a:r>
              <a:rPr lang="en-US" sz="2000" dirty="0"/>
              <a:t> </a:t>
            </a:r>
            <a:r>
              <a:rPr lang="en-US" sz="2000" dirty="0" err="1"/>
              <a:t>waralaba</a:t>
            </a:r>
            <a:r>
              <a:rPr lang="en-US" sz="2000" dirty="0"/>
              <a:t> yang </a:t>
            </a:r>
            <a:r>
              <a:rPr lang="en-US" sz="2000" dirty="0" err="1"/>
              <a:t>berasal</a:t>
            </a:r>
            <a:r>
              <a:rPr lang="en-US" sz="2000" dirty="0"/>
              <a:t> </a:t>
            </a:r>
            <a:r>
              <a:rPr lang="en-US" sz="2000" dirty="0" err="1"/>
              <a:t>dari</a:t>
            </a:r>
            <a:r>
              <a:rPr lang="en-US" sz="2000" dirty="0"/>
              <a:t> </a:t>
            </a:r>
            <a:r>
              <a:rPr lang="en-US" sz="2000" dirty="0" err="1"/>
              <a:t>dan</a:t>
            </a:r>
            <a:r>
              <a:rPr lang="en-US" sz="2000" dirty="0"/>
              <a:t> </a:t>
            </a:r>
            <a:r>
              <a:rPr lang="en-US" sz="2000" dirty="0" err="1"/>
              <a:t>dikembangkan</a:t>
            </a:r>
            <a:r>
              <a:rPr lang="en-US" sz="2000" dirty="0"/>
              <a:t> di </a:t>
            </a:r>
            <a:r>
              <a:rPr lang="en-US" sz="2000" dirty="0" err="1"/>
              <a:t>luar</a:t>
            </a:r>
            <a:r>
              <a:rPr lang="en-US" sz="2000" dirty="0"/>
              <a:t> </a:t>
            </a:r>
            <a:r>
              <a:rPr lang="en-US" sz="2000" dirty="0" err="1"/>
              <a:t>negeri</a:t>
            </a:r>
            <a:r>
              <a:rPr lang="en-US" sz="2000" dirty="0"/>
              <a:t> </a:t>
            </a:r>
            <a:r>
              <a:rPr lang="en-US" sz="2000" dirty="0" err="1"/>
              <a:t>dan</a:t>
            </a:r>
            <a:r>
              <a:rPr lang="en-US" sz="2000" dirty="0"/>
              <a:t> </a:t>
            </a:r>
            <a:r>
              <a:rPr lang="en-US" sz="2000" dirty="0" err="1"/>
              <a:t>membuka</a:t>
            </a:r>
            <a:r>
              <a:rPr lang="en-US" sz="2000" dirty="0"/>
              <a:t> </a:t>
            </a:r>
            <a:r>
              <a:rPr lang="en-US" sz="2000" dirty="0" err="1"/>
              <a:t>cabang</a:t>
            </a:r>
            <a:r>
              <a:rPr lang="en-US" sz="2000" dirty="0"/>
              <a:t> </a:t>
            </a:r>
            <a:r>
              <a:rPr lang="en-US" sz="2000" dirty="0" err="1"/>
              <a:t>waralaba</a:t>
            </a:r>
            <a:r>
              <a:rPr lang="en-US" sz="2000" dirty="0"/>
              <a:t> di Indonesia. </a:t>
            </a:r>
            <a:r>
              <a:rPr lang="en-US" sz="2000" dirty="0" err="1"/>
              <a:t>Waralaba</a:t>
            </a:r>
            <a:r>
              <a:rPr lang="en-US" sz="2000" dirty="0"/>
              <a:t> </a:t>
            </a:r>
            <a:r>
              <a:rPr lang="en-US" sz="2000" dirty="0" err="1"/>
              <a:t>ini</a:t>
            </a:r>
            <a:r>
              <a:rPr lang="en-US" sz="2000" dirty="0"/>
              <a:t> </a:t>
            </a:r>
            <a:r>
              <a:rPr lang="en-US" sz="2000" dirty="0" err="1"/>
              <a:t>cenderung</a:t>
            </a:r>
            <a:r>
              <a:rPr lang="en-US" sz="2000" dirty="0"/>
              <a:t> </a:t>
            </a:r>
            <a:r>
              <a:rPr lang="en-US" sz="2000" dirty="0" err="1"/>
              <a:t>lebih</a:t>
            </a:r>
            <a:r>
              <a:rPr lang="en-US" sz="2000" dirty="0"/>
              <a:t> </a:t>
            </a:r>
            <a:r>
              <a:rPr lang="en-US" sz="2000" dirty="0" err="1"/>
              <a:t>disukai</a:t>
            </a:r>
            <a:r>
              <a:rPr lang="en-US" sz="2000" dirty="0"/>
              <a:t> </a:t>
            </a:r>
            <a:r>
              <a:rPr lang="en-US" sz="2000" dirty="0" err="1"/>
              <a:t>karena</a:t>
            </a:r>
            <a:r>
              <a:rPr lang="en-US" sz="2000" dirty="0"/>
              <a:t> </a:t>
            </a:r>
            <a:r>
              <a:rPr lang="en-US" sz="2000" dirty="0" err="1"/>
              <a:t>sistemnya</a:t>
            </a:r>
            <a:r>
              <a:rPr lang="en-US" sz="2000" dirty="0"/>
              <a:t> </a:t>
            </a:r>
            <a:r>
              <a:rPr lang="en-US" sz="2000" dirty="0" err="1"/>
              <a:t>lebih</a:t>
            </a:r>
            <a:r>
              <a:rPr lang="en-US" sz="2000" dirty="0"/>
              <a:t> </a:t>
            </a:r>
            <a:r>
              <a:rPr lang="en-US" sz="2000" dirty="0" err="1"/>
              <a:t>jelas</a:t>
            </a:r>
            <a:r>
              <a:rPr lang="en-US" sz="2000" dirty="0"/>
              <a:t>, </a:t>
            </a:r>
            <a:r>
              <a:rPr lang="en-US" sz="2000" dirty="0" err="1"/>
              <a:t>merek</a:t>
            </a:r>
            <a:r>
              <a:rPr lang="en-US" sz="2000" dirty="0"/>
              <a:t> </a:t>
            </a:r>
            <a:r>
              <a:rPr lang="en-US" sz="2000" dirty="0" err="1"/>
              <a:t>sudah</a:t>
            </a:r>
            <a:r>
              <a:rPr lang="en-US" sz="2000" dirty="0"/>
              <a:t> </a:t>
            </a:r>
            <a:r>
              <a:rPr lang="en-US" sz="2000" dirty="0" err="1"/>
              <a:t>diterima</a:t>
            </a:r>
            <a:r>
              <a:rPr lang="en-US" sz="2000" dirty="0"/>
              <a:t> </a:t>
            </a:r>
            <a:r>
              <a:rPr lang="en-US" sz="2000" dirty="0" err="1"/>
              <a:t>diberbagai</a:t>
            </a:r>
            <a:r>
              <a:rPr lang="en-US" sz="2000" dirty="0"/>
              <a:t> </a:t>
            </a:r>
            <a:r>
              <a:rPr lang="en-US" sz="2000" dirty="0" err="1"/>
              <a:t>dunia</a:t>
            </a:r>
            <a:r>
              <a:rPr lang="en-US" sz="2000" dirty="0"/>
              <a:t>, </a:t>
            </a:r>
            <a:r>
              <a:rPr lang="en-US" sz="2000" dirty="0" err="1"/>
              <a:t>dan</a:t>
            </a:r>
            <a:r>
              <a:rPr lang="en-US" sz="2000" dirty="0"/>
              <a:t> </a:t>
            </a:r>
            <a:r>
              <a:rPr lang="en-US" sz="2000" dirty="0" err="1"/>
              <a:t>dirasakan</a:t>
            </a:r>
            <a:r>
              <a:rPr lang="en-US" sz="2000" dirty="0"/>
              <a:t> </a:t>
            </a:r>
            <a:r>
              <a:rPr lang="en-US" sz="2000" dirty="0" err="1"/>
              <a:t>lebih</a:t>
            </a:r>
            <a:r>
              <a:rPr lang="en-US" sz="2000" dirty="0"/>
              <a:t> </a:t>
            </a:r>
            <a:r>
              <a:rPr lang="en-US" sz="2000" dirty="0" err="1"/>
              <a:t>bergengsi</a:t>
            </a:r>
            <a:r>
              <a:rPr lang="en-US" sz="2000" dirty="0" smtClean="0"/>
              <a:t>.</a:t>
            </a:r>
            <a:endParaRPr lang="en-US" sz="2000" dirty="0"/>
          </a:p>
          <a:p>
            <a:pPr marL="0" indent="0">
              <a:buNone/>
            </a:pPr>
            <a:r>
              <a:rPr lang="en-US" sz="2000" dirty="0"/>
              <a:t>2. </a:t>
            </a:r>
            <a:r>
              <a:rPr lang="en-US" sz="2000" dirty="0" err="1"/>
              <a:t>Waralaba</a:t>
            </a:r>
            <a:r>
              <a:rPr lang="en-US" sz="2000" dirty="0"/>
              <a:t> </a:t>
            </a:r>
            <a:r>
              <a:rPr lang="en-US" sz="2000" dirty="0" err="1"/>
              <a:t>dalam</a:t>
            </a:r>
            <a:r>
              <a:rPr lang="en-US" sz="2000" dirty="0"/>
              <a:t> </a:t>
            </a:r>
            <a:r>
              <a:rPr lang="en-US" sz="2000" dirty="0" err="1"/>
              <a:t>negeri</a:t>
            </a:r>
            <a:r>
              <a:rPr lang="en-US" sz="2000" dirty="0"/>
              <a:t>, </a:t>
            </a:r>
            <a:r>
              <a:rPr lang="en-US" sz="2000" dirty="0" err="1"/>
              <a:t>bentuk</a:t>
            </a:r>
            <a:r>
              <a:rPr lang="en-US" sz="2000" dirty="0"/>
              <a:t> </a:t>
            </a:r>
            <a:r>
              <a:rPr lang="en-US" sz="2000" dirty="0" err="1"/>
              <a:t>usaha</a:t>
            </a:r>
            <a:r>
              <a:rPr lang="en-US" sz="2000" dirty="0"/>
              <a:t> </a:t>
            </a:r>
            <a:r>
              <a:rPr lang="en-US" sz="2000" dirty="0" err="1"/>
              <a:t>waralaba</a:t>
            </a:r>
            <a:r>
              <a:rPr lang="en-US" sz="2000" dirty="0"/>
              <a:t> yang </a:t>
            </a:r>
            <a:r>
              <a:rPr lang="en-US" sz="2000" dirty="0" err="1"/>
              <a:t>usaha</a:t>
            </a:r>
            <a:r>
              <a:rPr lang="en-US" sz="2000" dirty="0"/>
              <a:t> </a:t>
            </a:r>
            <a:r>
              <a:rPr lang="en-US" sz="2000" dirty="0" err="1"/>
              <a:t>pertama</a:t>
            </a:r>
            <a:r>
              <a:rPr lang="en-US" sz="2000" dirty="0"/>
              <a:t> </a:t>
            </a:r>
            <a:r>
              <a:rPr lang="en-US" sz="2000" dirty="0" err="1"/>
              <a:t>nya</a:t>
            </a:r>
            <a:r>
              <a:rPr lang="en-US" sz="2000" dirty="0"/>
              <a:t> di Indonesia </a:t>
            </a:r>
            <a:r>
              <a:rPr lang="en-US" sz="2000" dirty="0" err="1"/>
              <a:t>dan</a:t>
            </a:r>
            <a:r>
              <a:rPr lang="en-US" sz="2000" dirty="0"/>
              <a:t> </a:t>
            </a:r>
            <a:r>
              <a:rPr lang="en-US" sz="2000" dirty="0" err="1"/>
              <a:t>dikembangkan</a:t>
            </a:r>
            <a:r>
              <a:rPr lang="en-US" sz="2000" dirty="0"/>
              <a:t> </a:t>
            </a:r>
            <a:r>
              <a:rPr lang="en-US" sz="2000" dirty="0" smtClean="0"/>
              <a:t>di </a:t>
            </a:r>
            <a:r>
              <a:rPr lang="en-US" sz="2000" dirty="0" err="1"/>
              <a:t>wilayah</a:t>
            </a:r>
            <a:r>
              <a:rPr lang="en-US" sz="2000" dirty="0"/>
              <a:t> Indonesia. </a:t>
            </a:r>
            <a:r>
              <a:rPr lang="en-US" sz="2000" dirty="0" err="1"/>
              <a:t>Waralaba</a:t>
            </a:r>
            <a:r>
              <a:rPr lang="en-US" sz="2000" dirty="0"/>
              <a:t> </a:t>
            </a:r>
            <a:r>
              <a:rPr lang="en-US" sz="2000" dirty="0" err="1"/>
              <a:t>ini</a:t>
            </a:r>
            <a:r>
              <a:rPr lang="en-US" sz="2000" dirty="0"/>
              <a:t> </a:t>
            </a:r>
            <a:r>
              <a:rPr lang="en-US" sz="2000" dirty="0" err="1"/>
              <a:t>juga</a:t>
            </a:r>
            <a:r>
              <a:rPr lang="en-US" sz="2000" dirty="0"/>
              <a:t> </a:t>
            </a:r>
            <a:r>
              <a:rPr lang="en-US" sz="2000" dirty="0" err="1"/>
              <a:t>menjadi</a:t>
            </a:r>
            <a:r>
              <a:rPr lang="en-US" sz="2000" dirty="0"/>
              <a:t> </a:t>
            </a:r>
            <a:r>
              <a:rPr lang="en-US" sz="2000" dirty="0" err="1"/>
              <a:t>salah</a:t>
            </a:r>
            <a:r>
              <a:rPr lang="en-US" sz="2000" dirty="0"/>
              <a:t> </a:t>
            </a:r>
            <a:r>
              <a:rPr lang="en-US" sz="2000" dirty="0" err="1"/>
              <a:t>satu</a:t>
            </a:r>
            <a:r>
              <a:rPr lang="en-US" sz="2000" dirty="0"/>
              <a:t> </a:t>
            </a:r>
            <a:r>
              <a:rPr lang="en-US" sz="2000" dirty="0" err="1"/>
              <a:t>pilihan</a:t>
            </a:r>
            <a:r>
              <a:rPr lang="en-US" sz="2000" dirty="0"/>
              <a:t> </a:t>
            </a:r>
            <a:r>
              <a:rPr lang="en-US" sz="2000" dirty="0" err="1"/>
              <a:t>investasi</a:t>
            </a:r>
            <a:r>
              <a:rPr lang="en-US" sz="2000" dirty="0"/>
              <a:t> </a:t>
            </a:r>
            <a:r>
              <a:rPr lang="en-US" sz="2000" dirty="0" err="1"/>
              <a:t>untuk</a:t>
            </a:r>
            <a:r>
              <a:rPr lang="en-US" sz="2000" dirty="0"/>
              <a:t> orang-orang yang </a:t>
            </a:r>
            <a:r>
              <a:rPr lang="en-US" sz="2000" dirty="0" err="1"/>
              <a:t>ingin</a:t>
            </a:r>
            <a:r>
              <a:rPr lang="en-US" sz="2000" dirty="0"/>
              <a:t> </a:t>
            </a:r>
            <a:r>
              <a:rPr lang="en-US" sz="2000" dirty="0" smtClean="0"/>
              <a:t> </a:t>
            </a:r>
            <a:r>
              <a:rPr lang="en-US" sz="2000" dirty="0" err="1"/>
              <a:t>cepat</a:t>
            </a:r>
            <a:r>
              <a:rPr lang="en-US" sz="2000" dirty="0"/>
              <a:t> </a:t>
            </a:r>
            <a:r>
              <a:rPr lang="en-US" sz="2000" dirty="0" err="1"/>
              <a:t>menjadi</a:t>
            </a:r>
            <a:r>
              <a:rPr lang="en-US" sz="2000" dirty="0"/>
              <a:t> </a:t>
            </a:r>
            <a:r>
              <a:rPr lang="en-US" sz="2000" dirty="0" err="1"/>
              <a:t>pengusaha</a:t>
            </a:r>
            <a:r>
              <a:rPr lang="en-US" sz="2000" dirty="0"/>
              <a:t> </a:t>
            </a:r>
            <a:r>
              <a:rPr lang="en-US" sz="2000" dirty="0" err="1"/>
              <a:t>tetapi</a:t>
            </a:r>
            <a:r>
              <a:rPr lang="en-US" sz="2000" dirty="0"/>
              <a:t> </a:t>
            </a:r>
            <a:r>
              <a:rPr lang="en-US" sz="2000" dirty="0" err="1"/>
              <a:t>tidak</a:t>
            </a:r>
            <a:r>
              <a:rPr lang="en-US" sz="2000" dirty="0"/>
              <a:t> </a:t>
            </a:r>
            <a:r>
              <a:rPr lang="en-US" sz="2000" dirty="0" err="1"/>
              <a:t>memiliki</a:t>
            </a:r>
            <a:r>
              <a:rPr lang="en-US" sz="2000" dirty="0"/>
              <a:t> </a:t>
            </a:r>
            <a:r>
              <a:rPr lang="en-US" sz="2000" dirty="0" err="1"/>
              <a:t>pengetahuan</a:t>
            </a:r>
            <a:r>
              <a:rPr lang="en-US" sz="2000" dirty="0"/>
              <a:t> </a:t>
            </a:r>
            <a:r>
              <a:rPr lang="en-US" sz="2000" dirty="0" err="1"/>
              <a:t>cukup</a:t>
            </a:r>
            <a:r>
              <a:rPr lang="en-US" sz="2000" dirty="0"/>
              <a:t>, </a:t>
            </a:r>
            <a:r>
              <a:rPr lang="en-US" sz="2000" dirty="0" err="1"/>
              <a:t>piranti</a:t>
            </a:r>
            <a:r>
              <a:rPr lang="en-US" sz="2000" dirty="0"/>
              <a:t> </a:t>
            </a:r>
            <a:r>
              <a:rPr lang="en-US" sz="2000" dirty="0" err="1"/>
              <a:t>awal</a:t>
            </a:r>
            <a:r>
              <a:rPr lang="en-US" sz="2000" dirty="0"/>
              <a:t> </a:t>
            </a:r>
            <a:r>
              <a:rPr lang="en-US" sz="2000" dirty="0" err="1"/>
              <a:t>dan</a:t>
            </a:r>
            <a:r>
              <a:rPr lang="en-US" sz="2000" dirty="0"/>
              <a:t> </a:t>
            </a:r>
            <a:r>
              <a:rPr lang="en-US" sz="2000" dirty="0" err="1"/>
              <a:t>kelanjutan</a:t>
            </a:r>
            <a:r>
              <a:rPr lang="en-US" sz="2000" dirty="0"/>
              <a:t> </a:t>
            </a:r>
            <a:r>
              <a:rPr lang="en-US" sz="2000" dirty="0" err="1"/>
              <a:t>usaha</a:t>
            </a:r>
            <a:r>
              <a:rPr lang="en-US" sz="2000" dirty="0"/>
              <a:t> </a:t>
            </a:r>
            <a:r>
              <a:rPr lang="en-US" sz="2000" dirty="0" smtClean="0"/>
              <a:t> </a:t>
            </a:r>
            <a:r>
              <a:rPr lang="en-US" sz="2000" dirty="0"/>
              <a:t>yang </a:t>
            </a:r>
            <a:r>
              <a:rPr lang="en-US" sz="2000" dirty="0" err="1"/>
              <a:t>disediakan</a:t>
            </a:r>
            <a:r>
              <a:rPr lang="en-US" sz="2000" dirty="0"/>
              <a:t> </a:t>
            </a:r>
            <a:r>
              <a:rPr lang="en-US" sz="2000" dirty="0" err="1"/>
              <a:t>oleh</a:t>
            </a:r>
            <a:r>
              <a:rPr lang="en-US" sz="2000" dirty="0"/>
              <a:t> </a:t>
            </a:r>
            <a:r>
              <a:rPr lang="en-US" sz="2000" dirty="0" err="1"/>
              <a:t>pemilik</a:t>
            </a:r>
            <a:r>
              <a:rPr lang="en-US" sz="2000" dirty="0"/>
              <a:t> </a:t>
            </a:r>
            <a:r>
              <a:rPr lang="en-US" sz="2000" dirty="0" err="1"/>
              <a:t>waralaba</a:t>
            </a:r>
            <a:r>
              <a:rPr lang="en-US" sz="2000" dirty="0" smtClean="0"/>
              <a:t>.</a:t>
            </a:r>
          </a:p>
          <a:p>
            <a:pPr marL="0" indent="0">
              <a:buNone/>
            </a:pPr>
            <a:r>
              <a:rPr lang="en-US" sz="2000" dirty="0" smtClean="0"/>
              <a:t>III. BERDASARKAN JENIS USAHA</a:t>
            </a:r>
          </a:p>
          <a:p>
            <a:pPr marL="0" indent="0">
              <a:buNone/>
            </a:pPr>
            <a:r>
              <a:rPr lang="en-US" sz="2000" dirty="0" err="1"/>
              <a:t>Toko</a:t>
            </a:r>
            <a:r>
              <a:rPr lang="en-US" sz="2000" dirty="0"/>
              <a:t> modern </a:t>
            </a:r>
            <a:r>
              <a:rPr lang="en-US" sz="2000" dirty="0" err="1"/>
              <a:t>adalah</a:t>
            </a:r>
            <a:r>
              <a:rPr lang="en-US" sz="2000" dirty="0"/>
              <a:t> </a:t>
            </a:r>
            <a:r>
              <a:rPr lang="en-US" sz="2000" dirty="0" err="1"/>
              <a:t>toko</a:t>
            </a:r>
            <a:r>
              <a:rPr lang="en-US" sz="2000" dirty="0"/>
              <a:t> </a:t>
            </a:r>
            <a:r>
              <a:rPr lang="en-US" sz="2000" dirty="0" err="1"/>
              <a:t>dengan</a:t>
            </a:r>
            <a:r>
              <a:rPr lang="en-US" sz="2000" dirty="0"/>
              <a:t> </a:t>
            </a:r>
            <a:r>
              <a:rPr lang="en-US" sz="2000" dirty="0" err="1"/>
              <a:t>sistem</a:t>
            </a:r>
            <a:r>
              <a:rPr lang="en-US" sz="2000" dirty="0"/>
              <a:t> </a:t>
            </a:r>
            <a:r>
              <a:rPr lang="en-US" sz="2000" dirty="0" err="1"/>
              <a:t>pelayanan</a:t>
            </a:r>
            <a:r>
              <a:rPr lang="en-US" sz="2000" dirty="0"/>
              <a:t> </a:t>
            </a:r>
            <a:r>
              <a:rPr lang="en-US" sz="2000" dirty="0" err="1"/>
              <a:t>mandiri</a:t>
            </a:r>
            <a:r>
              <a:rPr lang="en-US" sz="2000" dirty="0"/>
              <a:t>, </a:t>
            </a:r>
            <a:r>
              <a:rPr lang="en-US" sz="2000" dirty="0" err="1"/>
              <a:t>menjual</a:t>
            </a:r>
            <a:r>
              <a:rPr lang="en-US" sz="2000" dirty="0"/>
              <a:t> </a:t>
            </a:r>
            <a:r>
              <a:rPr lang="en-US" sz="2000" dirty="0" err="1"/>
              <a:t>berbagai</a:t>
            </a:r>
            <a:r>
              <a:rPr lang="en-US" sz="2000" dirty="0"/>
              <a:t> </a:t>
            </a:r>
            <a:r>
              <a:rPr lang="en-US" sz="2000" dirty="0" err="1"/>
              <a:t>jenis</a:t>
            </a:r>
            <a:r>
              <a:rPr lang="en-US" sz="2000" dirty="0"/>
              <a:t> </a:t>
            </a:r>
            <a:r>
              <a:rPr lang="en-US" sz="2000" dirty="0" err="1"/>
              <a:t>barang</a:t>
            </a:r>
            <a:r>
              <a:rPr lang="en-US" sz="2000" dirty="0"/>
              <a:t> </a:t>
            </a:r>
            <a:r>
              <a:rPr lang="en-US" sz="2000" dirty="0" err="1"/>
              <a:t>secara</a:t>
            </a:r>
            <a:r>
              <a:rPr lang="en-US" sz="2000" dirty="0"/>
              <a:t> </a:t>
            </a:r>
            <a:r>
              <a:rPr lang="en-US" sz="2000" dirty="0" err="1"/>
              <a:t>eceran</a:t>
            </a:r>
            <a:r>
              <a:rPr lang="en-US" sz="2000" dirty="0"/>
              <a:t> yang </a:t>
            </a:r>
            <a:r>
              <a:rPr lang="en-US" sz="2000" dirty="0" err="1"/>
              <a:t>dapat</a:t>
            </a:r>
            <a:r>
              <a:rPr lang="en-US" sz="2000" dirty="0"/>
              <a:t> </a:t>
            </a:r>
            <a:r>
              <a:rPr lang="en-US" sz="2000" dirty="0" err="1"/>
              <a:t>berbentuk</a:t>
            </a:r>
            <a:r>
              <a:rPr lang="en-US" sz="2000" dirty="0"/>
              <a:t> minimarket, supermarket, department store, </a:t>
            </a:r>
            <a:r>
              <a:rPr lang="en-US" sz="2000" dirty="0" err="1"/>
              <a:t>hypermartket</a:t>
            </a:r>
            <a:r>
              <a:rPr lang="en-US" sz="2000" dirty="0"/>
              <a:t> </a:t>
            </a:r>
            <a:r>
              <a:rPr lang="en-US" sz="2000" dirty="0" err="1"/>
              <a:t>ataupun</a:t>
            </a:r>
            <a:r>
              <a:rPr lang="en-US" sz="2000" dirty="0"/>
              <a:t> </a:t>
            </a:r>
            <a:r>
              <a:rPr lang="en-US" sz="2000" dirty="0" err="1"/>
              <a:t>grosis</a:t>
            </a:r>
            <a:r>
              <a:rPr lang="en-US" sz="2000" dirty="0"/>
              <a:t> yang </a:t>
            </a:r>
            <a:r>
              <a:rPr lang="en-US" sz="2000" dirty="0" err="1"/>
              <a:t>berbentuk</a:t>
            </a:r>
            <a:r>
              <a:rPr lang="en-US" sz="2000" dirty="0"/>
              <a:t> </a:t>
            </a:r>
            <a:r>
              <a:rPr lang="en-US" sz="2000" dirty="0" err="1"/>
              <a:t>perkulakan</a:t>
            </a:r>
            <a:endParaRPr lang="en-US" sz="2000" dirty="0"/>
          </a:p>
          <a:p>
            <a:pPr marL="0" indent="0">
              <a:buNone/>
            </a:pPr>
            <a:endParaRPr lang="en-US" sz="2000" dirty="0"/>
          </a:p>
          <a:p>
            <a:pPr marL="0" indent="0">
              <a:buNone/>
            </a:pPr>
            <a:endParaRPr lang="en-US" sz="2400" dirty="0"/>
          </a:p>
        </p:txBody>
      </p:sp>
    </p:spTree>
    <p:extLst>
      <p:ext uri="{BB962C8B-B14F-4D97-AF65-F5344CB8AC3E}">
        <p14:creationId xmlns:p14="http://schemas.microsoft.com/office/powerpoint/2010/main" val="40093614"/>
      </p:ext>
    </p:extLst>
  </p:cSld>
  <p:clrMapOvr>
    <a:masterClrMapping/>
  </p:clrMapOvr>
  <p:transition xmlns:p14="http://schemas.microsoft.com/office/powerpoint/2010/main" spd="slow">
    <p:wipe dir="d"/>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0546" name="Rectangle 2"/>
          <p:cNvSpPr>
            <a:spLocks noGrp="1" noChangeArrowheads="1"/>
          </p:cNvSpPr>
          <p:nvPr>
            <p:ph type="title"/>
            <p:custDataLst>
              <p:tags r:id="rId2"/>
            </p:custDataLst>
          </p:nvPr>
        </p:nvSpPr>
        <p:spPr>
          <a:xfrm>
            <a:off x="3352800" y="1066800"/>
            <a:ext cx="5562600" cy="4648200"/>
          </a:xfrm>
        </p:spPr>
        <p:txBody>
          <a:bodyPr>
            <a:normAutofit/>
          </a:bodyPr>
          <a:lstStyle/>
          <a:p>
            <a:pPr>
              <a:defRPr/>
            </a:pPr>
            <a:r>
              <a:rPr lang="en-US" dirty="0" smtClean="0"/>
              <a:t>CONTOH AKTA TERLAMPIR</a:t>
            </a:r>
          </a:p>
        </p:txBody>
      </p:sp>
    </p:spTree>
    <p:custDataLst>
      <p:tags r:id="rId1"/>
    </p:custDataLst>
  </p:cSld>
  <p:clrMapOvr>
    <a:masterClrMapping/>
  </p:clrMapOvr>
  <p:transition xmlns:p14="http://schemas.microsoft.com/office/powerpoint/2010/main">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620546"/>
                                        </p:tgtEl>
                                        <p:attrNameLst>
                                          <p:attrName>style.visibility</p:attrName>
                                        </p:attrNameLst>
                                      </p:cBhvr>
                                      <p:to>
                                        <p:strVal val="visible"/>
                                      </p:to>
                                    </p:set>
                                    <p:anim calcmode="lin" valueType="num">
                                      <p:cBhvr>
                                        <p:cTn id="7" dur="1000" fill="hold"/>
                                        <p:tgtEl>
                                          <p:spTgt spid="620546"/>
                                        </p:tgtEl>
                                        <p:attrNameLst>
                                          <p:attrName>ppt_w</p:attrName>
                                        </p:attrNameLst>
                                      </p:cBhvr>
                                      <p:tavLst>
                                        <p:tav tm="0">
                                          <p:val>
                                            <p:fltVal val="0"/>
                                          </p:val>
                                        </p:tav>
                                        <p:tav tm="100000">
                                          <p:val>
                                            <p:strVal val="#ppt_w"/>
                                          </p:val>
                                        </p:tav>
                                      </p:tavLst>
                                    </p:anim>
                                    <p:anim calcmode="lin" valueType="num">
                                      <p:cBhvr>
                                        <p:cTn id="8" dur="1000" fill="hold"/>
                                        <p:tgtEl>
                                          <p:spTgt spid="620546"/>
                                        </p:tgtEl>
                                        <p:attrNameLst>
                                          <p:attrName>ppt_h</p:attrName>
                                        </p:attrNameLst>
                                      </p:cBhvr>
                                      <p:tavLst>
                                        <p:tav tm="0">
                                          <p:val>
                                            <p:fltVal val="0"/>
                                          </p:val>
                                        </p:tav>
                                        <p:tav tm="100000">
                                          <p:val>
                                            <p:strVal val="#ppt_h"/>
                                          </p:val>
                                        </p:tav>
                                      </p:tavLst>
                                    </p:anim>
                                    <p:anim calcmode="lin" valueType="num">
                                      <p:cBhvr>
                                        <p:cTn id="9" dur="1000" fill="hold"/>
                                        <p:tgtEl>
                                          <p:spTgt spid="620546"/>
                                        </p:tgtEl>
                                        <p:attrNameLst>
                                          <p:attrName>style.rotation</p:attrName>
                                        </p:attrNameLst>
                                      </p:cBhvr>
                                      <p:tavLst>
                                        <p:tav tm="0">
                                          <p:val>
                                            <p:fltVal val="90"/>
                                          </p:val>
                                        </p:tav>
                                        <p:tav tm="100000">
                                          <p:val>
                                            <p:fltVal val="0"/>
                                          </p:val>
                                        </p:tav>
                                      </p:tavLst>
                                    </p:anim>
                                    <p:animEffect transition="in" filter="fade">
                                      <p:cBhvr>
                                        <p:cTn id="10" dur="1000"/>
                                        <p:tgtEl>
                                          <p:spTgt spid="6205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054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2594" name="Rectangle 2"/>
          <p:cNvSpPr>
            <a:spLocks noGrp="1" noChangeArrowheads="1"/>
          </p:cNvSpPr>
          <p:nvPr>
            <p:ph type="title"/>
            <p:custDataLst>
              <p:tags r:id="rId2"/>
            </p:custDataLst>
          </p:nvPr>
        </p:nvSpPr>
        <p:spPr>
          <a:xfrm>
            <a:off x="3124200" y="1219200"/>
            <a:ext cx="5715000" cy="5029200"/>
          </a:xfrm>
        </p:spPr>
        <p:txBody>
          <a:bodyPr/>
          <a:lstStyle/>
          <a:p>
            <a:pPr>
              <a:defRPr/>
            </a:pPr>
            <a:r>
              <a:rPr lang="en-US" dirty="0" smtClean="0"/>
              <a:t>SEKIAN</a:t>
            </a:r>
            <a:br>
              <a:rPr lang="en-US" dirty="0" smtClean="0"/>
            </a:br>
            <a:r>
              <a:rPr lang="en-US" dirty="0" smtClean="0"/>
              <a:t>TERIMAKASIH</a:t>
            </a:r>
          </a:p>
        </p:txBody>
      </p:sp>
      <p:pic>
        <p:nvPicPr>
          <p:cNvPr id="3" name="Picture 2"/>
          <p:cNvPicPr>
            <a:picLocks noChangeAspect="1"/>
          </p:cNvPicPr>
          <p:nvPr/>
        </p:nvPicPr>
        <p:blipFill>
          <a:blip r:embed="rId5"/>
          <a:stretch>
            <a:fillRect/>
          </a:stretch>
        </p:blipFill>
        <p:spPr>
          <a:xfrm>
            <a:off x="3352800" y="914400"/>
            <a:ext cx="4481793" cy="3259511"/>
          </a:xfrm>
          <a:prstGeom prst="rect">
            <a:avLst/>
          </a:prstGeom>
        </p:spPr>
      </p:pic>
    </p:spTree>
    <p:custDataLst>
      <p:tags r:id="rId1"/>
    </p:custDataLst>
  </p:cSld>
  <p:clrMapOvr>
    <a:masterClrMapping/>
  </p:clrMapOvr>
  <p:transition xmlns:p14="http://schemas.microsoft.com/office/powerpoint/2010/main" spd="slow">
    <p:randomBar dir="vert"/>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622594"/>
                                        </p:tgtEl>
                                        <p:attrNameLst>
                                          <p:attrName>style.visibility</p:attrName>
                                        </p:attrNameLst>
                                      </p:cBhvr>
                                      <p:to>
                                        <p:strVal val="visible"/>
                                      </p:to>
                                    </p:set>
                                    <p:animEffect transition="in" filter="wipe(down)">
                                      <p:cBhvr>
                                        <p:cTn id="7" dur="580">
                                          <p:stCondLst>
                                            <p:cond delay="0"/>
                                          </p:stCondLst>
                                        </p:cTn>
                                        <p:tgtEl>
                                          <p:spTgt spid="622594"/>
                                        </p:tgtEl>
                                      </p:cBhvr>
                                    </p:animEffect>
                                    <p:anim calcmode="lin" valueType="num">
                                      <p:cBhvr>
                                        <p:cTn id="8" dur="1822" tmFilter="0,0; 0.14,0.36; 0.43,0.73; 0.71,0.91; 1.0,1.0">
                                          <p:stCondLst>
                                            <p:cond delay="0"/>
                                          </p:stCondLst>
                                        </p:cTn>
                                        <p:tgtEl>
                                          <p:spTgt spid="62259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2259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2259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2259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22594"/>
                                        </p:tgtEl>
                                        <p:attrNameLst>
                                          <p:attrName>ppt_y</p:attrName>
                                        </p:attrNameLst>
                                      </p:cBhvr>
                                      <p:tavLst>
                                        <p:tav tm="0" fmla="#ppt_y-sin(pi*$)/81">
                                          <p:val>
                                            <p:fltVal val="0"/>
                                          </p:val>
                                        </p:tav>
                                        <p:tav tm="100000">
                                          <p:val>
                                            <p:fltVal val="1"/>
                                          </p:val>
                                        </p:tav>
                                      </p:tavLst>
                                    </p:anim>
                                    <p:animScale>
                                      <p:cBhvr>
                                        <p:cTn id="13" dur="26">
                                          <p:stCondLst>
                                            <p:cond delay="650"/>
                                          </p:stCondLst>
                                        </p:cTn>
                                        <p:tgtEl>
                                          <p:spTgt spid="622594"/>
                                        </p:tgtEl>
                                      </p:cBhvr>
                                      <p:to x="100000" y="60000"/>
                                    </p:animScale>
                                    <p:animScale>
                                      <p:cBhvr>
                                        <p:cTn id="14" dur="166" decel="50000">
                                          <p:stCondLst>
                                            <p:cond delay="676"/>
                                          </p:stCondLst>
                                        </p:cTn>
                                        <p:tgtEl>
                                          <p:spTgt spid="622594"/>
                                        </p:tgtEl>
                                      </p:cBhvr>
                                      <p:to x="100000" y="100000"/>
                                    </p:animScale>
                                    <p:animScale>
                                      <p:cBhvr>
                                        <p:cTn id="15" dur="26">
                                          <p:stCondLst>
                                            <p:cond delay="1312"/>
                                          </p:stCondLst>
                                        </p:cTn>
                                        <p:tgtEl>
                                          <p:spTgt spid="622594"/>
                                        </p:tgtEl>
                                      </p:cBhvr>
                                      <p:to x="100000" y="80000"/>
                                    </p:animScale>
                                    <p:animScale>
                                      <p:cBhvr>
                                        <p:cTn id="16" dur="166" decel="50000">
                                          <p:stCondLst>
                                            <p:cond delay="1338"/>
                                          </p:stCondLst>
                                        </p:cTn>
                                        <p:tgtEl>
                                          <p:spTgt spid="622594"/>
                                        </p:tgtEl>
                                      </p:cBhvr>
                                      <p:to x="100000" y="100000"/>
                                    </p:animScale>
                                    <p:animScale>
                                      <p:cBhvr>
                                        <p:cTn id="17" dur="26">
                                          <p:stCondLst>
                                            <p:cond delay="1642"/>
                                          </p:stCondLst>
                                        </p:cTn>
                                        <p:tgtEl>
                                          <p:spTgt spid="622594"/>
                                        </p:tgtEl>
                                      </p:cBhvr>
                                      <p:to x="100000" y="90000"/>
                                    </p:animScale>
                                    <p:animScale>
                                      <p:cBhvr>
                                        <p:cTn id="18" dur="166" decel="50000">
                                          <p:stCondLst>
                                            <p:cond delay="1668"/>
                                          </p:stCondLst>
                                        </p:cTn>
                                        <p:tgtEl>
                                          <p:spTgt spid="622594"/>
                                        </p:tgtEl>
                                      </p:cBhvr>
                                      <p:to x="100000" y="100000"/>
                                    </p:animScale>
                                    <p:animScale>
                                      <p:cBhvr>
                                        <p:cTn id="19" dur="26">
                                          <p:stCondLst>
                                            <p:cond delay="1808"/>
                                          </p:stCondLst>
                                        </p:cTn>
                                        <p:tgtEl>
                                          <p:spTgt spid="622594"/>
                                        </p:tgtEl>
                                      </p:cBhvr>
                                      <p:to x="100000" y="95000"/>
                                    </p:animScale>
                                    <p:animScale>
                                      <p:cBhvr>
                                        <p:cTn id="20" dur="166" decel="50000">
                                          <p:stCondLst>
                                            <p:cond delay="1834"/>
                                          </p:stCondLst>
                                        </p:cTn>
                                        <p:tgtEl>
                                          <p:spTgt spid="62259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1" nodeType="clickEffect">
                                  <p:stCondLst>
                                    <p:cond delay="0"/>
                                  </p:stCondLst>
                                  <p:childTnLst>
                                    <p:set>
                                      <p:cBhvr>
                                        <p:cTn id="24" dur="1" fill="hold">
                                          <p:stCondLst>
                                            <p:cond delay="0"/>
                                          </p:stCondLst>
                                        </p:cTn>
                                        <p:tgtEl>
                                          <p:spTgt spid="622594"/>
                                        </p:tgtEl>
                                        <p:attrNameLst>
                                          <p:attrName>style.visibility</p:attrName>
                                        </p:attrNameLst>
                                      </p:cBhvr>
                                      <p:to>
                                        <p:strVal val="visible"/>
                                      </p:to>
                                    </p:set>
                                    <p:animEffect transition="in" filter="wipe(down)">
                                      <p:cBhvr>
                                        <p:cTn id="25" dur="580">
                                          <p:stCondLst>
                                            <p:cond delay="0"/>
                                          </p:stCondLst>
                                        </p:cTn>
                                        <p:tgtEl>
                                          <p:spTgt spid="622594"/>
                                        </p:tgtEl>
                                      </p:cBhvr>
                                    </p:animEffect>
                                    <p:anim calcmode="lin" valueType="num">
                                      <p:cBhvr>
                                        <p:cTn id="26" dur="1822" tmFilter="0,0; 0.14,0.36; 0.43,0.73; 0.71,0.91; 1.0,1.0">
                                          <p:stCondLst>
                                            <p:cond delay="0"/>
                                          </p:stCondLst>
                                        </p:cTn>
                                        <p:tgtEl>
                                          <p:spTgt spid="622594"/>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622594"/>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622594"/>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622594"/>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622594"/>
                                        </p:tgtEl>
                                        <p:attrNameLst>
                                          <p:attrName>ppt_y</p:attrName>
                                        </p:attrNameLst>
                                      </p:cBhvr>
                                      <p:tavLst>
                                        <p:tav tm="0" fmla="#ppt_y-sin(pi*$)/81">
                                          <p:val>
                                            <p:fltVal val="0"/>
                                          </p:val>
                                        </p:tav>
                                        <p:tav tm="100000">
                                          <p:val>
                                            <p:fltVal val="1"/>
                                          </p:val>
                                        </p:tav>
                                      </p:tavLst>
                                    </p:anim>
                                    <p:animScale>
                                      <p:cBhvr>
                                        <p:cTn id="31" dur="26">
                                          <p:stCondLst>
                                            <p:cond delay="650"/>
                                          </p:stCondLst>
                                        </p:cTn>
                                        <p:tgtEl>
                                          <p:spTgt spid="622594"/>
                                        </p:tgtEl>
                                      </p:cBhvr>
                                      <p:to x="100000" y="60000"/>
                                    </p:animScale>
                                    <p:animScale>
                                      <p:cBhvr>
                                        <p:cTn id="32" dur="166" decel="50000">
                                          <p:stCondLst>
                                            <p:cond delay="676"/>
                                          </p:stCondLst>
                                        </p:cTn>
                                        <p:tgtEl>
                                          <p:spTgt spid="622594"/>
                                        </p:tgtEl>
                                      </p:cBhvr>
                                      <p:to x="100000" y="100000"/>
                                    </p:animScale>
                                    <p:animScale>
                                      <p:cBhvr>
                                        <p:cTn id="33" dur="26">
                                          <p:stCondLst>
                                            <p:cond delay="1312"/>
                                          </p:stCondLst>
                                        </p:cTn>
                                        <p:tgtEl>
                                          <p:spTgt spid="622594"/>
                                        </p:tgtEl>
                                      </p:cBhvr>
                                      <p:to x="100000" y="80000"/>
                                    </p:animScale>
                                    <p:animScale>
                                      <p:cBhvr>
                                        <p:cTn id="34" dur="166" decel="50000">
                                          <p:stCondLst>
                                            <p:cond delay="1338"/>
                                          </p:stCondLst>
                                        </p:cTn>
                                        <p:tgtEl>
                                          <p:spTgt spid="622594"/>
                                        </p:tgtEl>
                                      </p:cBhvr>
                                      <p:to x="100000" y="100000"/>
                                    </p:animScale>
                                    <p:animScale>
                                      <p:cBhvr>
                                        <p:cTn id="35" dur="26">
                                          <p:stCondLst>
                                            <p:cond delay="1642"/>
                                          </p:stCondLst>
                                        </p:cTn>
                                        <p:tgtEl>
                                          <p:spTgt spid="622594"/>
                                        </p:tgtEl>
                                      </p:cBhvr>
                                      <p:to x="100000" y="90000"/>
                                    </p:animScale>
                                    <p:animScale>
                                      <p:cBhvr>
                                        <p:cTn id="36" dur="166" decel="50000">
                                          <p:stCondLst>
                                            <p:cond delay="1668"/>
                                          </p:stCondLst>
                                        </p:cTn>
                                        <p:tgtEl>
                                          <p:spTgt spid="622594"/>
                                        </p:tgtEl>
                                      </p:cBhvr>
                                      <p:to x="100000" y="100000"/>
                                    </p:animScale>
                                    <p:animScale>
                                      <p:cBhvr>
                                        <p:cTn id="37" dur="26">
                                          <p:stCondLst>
                                            <p:cond delay="1808"/>
                                          </p:stCondLst>
                                        </p:cTn>
                                        <p:tgtEl>
                                          <p:spTgt spid="622594"/>
                                        </p:tgtEl>
                                      </p:cBhvr>
                                      <p:to x="100000" y="95000"/>
                                    </p:animScale>
                                    <p:animScale>
                                      <p:cBhvr>
                                        <p:cTn id="38" dur="166" decel="50000">
                                          <p:stCondLst>
                                            <p:cond delay="1834"/>
                                          </p:stCondLst>
                                        </p:cTn>
                                        <p:tgtEl>
                                          <p:spTgt spid="62259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2594" grpId="0"/>
      <p:bldP spid="622594" grpId="1"/>
    </p:bldLst>
  </p:timing>
</p:sld>
</file>

<file path=ppt/tags/tag1.xml><?xml version="1.0" encoding="utf-8"?>
<p:tagLst xmlns:a="http://schemas.openxmlformats.org/drawingml/2006/main" xmlns:r="http://schemas.openxmlformats.org/officeDocument/2006/relationships" xmlns:p="http://schemas.openxmlformats.org/presentationml/2006/main">
  <p:tag name="DVSECTIONID" val="yI2DOt6RzRcU51QxdhNewL"/>
</p:tagLst>
</file>

<file path=ppt/tags/tag2.xml><?xml version="1.0" encoding="utf-8"?>
<p:tagLst xmlns:a="http://schemas.openxmlformats.org/drawingml/2006/main" xmlns:r="http://schemas.openxmlformats.org/officeDocument/2006/relationships" xmlns:p="http://schemas.openxmlformats.org/presentationml/2006/main">
  <p:tag name="DVSHAPEID" val="HAGzTPKJNXuuOK4v20iPS7"/>
</p:tagLst>
</file>

<file path=ppt/tags/tag3.xml><?xml version="1.0" encoding="utf-8"?>
<p:tagLst xmlns:a="http://schemas.openxmlformats.org/drawingml/2006/main" xmlns:r="http://schemas.openxmlformats.org/officeDocument/2006/relationships" xmlns:p="http://schemas.openxmlformats.org/presentationml/2006/main">
  <p:tag name="DVSHAPEID" val="0uhWvCQomImT50qU5y4Znw"/>
</p:tagLst>
</file>

<file path=ppt/tags/tag4.xml><?xml version="1.0" encoding="utf-8"?>
<p:tagLst xmlns:a="http://schemas.openxmlformats.org/drawingml/2006/main" xmlns:r="http://schemas.openxmlformats.org/officeDocument/2006/relationships" xmlns:p="http://schemas.openxmlformats.org/presentationml/2006/main">
  <p:tag name="DVSECTIONID" val="QUq8QELArFIgadhH063fpq"/>
</p:tagLst>
</file>

<file path=ppt/tags/tag5.xml><?xml version="1.0" encoding="utf-8"?>
<p:tagLst xmlns:a="http://schemas.openxmlformats.org/drawingml/2006/main" xmlns:r="http://schemas.openxmlformats.org/officeDocument/2006/relationships" xmlns:p="http://schemas.openxmlformats.org/presentationml/2006/main">
  <p:tag name="DVSHAPEID" val="InkrlxYPS4jAzciXk8ToAM"/>
</p:tagLst>
</file>

<file path=ppt/tags/tag6.xml><?xml version="1.0" encoding="utf-8"?>
<p:tagLst xmlns:a="http://schemas.openxmlformats.org/drawingml/2006/main" xmlns:r="http://schemas.openxmlformats.org/officeDocument/2006/relationships" xmlns:p="http://schemas.openxmlformats.org/presentationml/2006/main">
  <p:tag name="DVSHAPEID" val="retnMj4SFfqbVIhVK0Rf83"/>
</p:tagLst>
</file>

<file path=ppt/tags/tag7.xml><?xml version="1.0" encoding="utf-8"?>
<p:tagLst xmlns:a="http://schemas.openxmlformats.org/drawingml/2006/main" xmlns:r="http://schemas.openxmlformats.org/officeDocument/2006/relationships" xmlns:p="http://schemas.openxmlformats.org/presentationml/2006/main">
  <p:tag name="DVSECTIONID" val="gLLkbNYfJYmMS8cGCr6Zqx"/>
</p:tagLst>
</file>

<file path=ppt/tags/tag8.xml><?xml version="1.0" encoding="utf-8"?>
<p:tagLst xmlns:a="http://schemas.openxmlformats.org/drawingml/2006/main" xmlns:r="http://schemas.openxmlformats.org/officeDocument/2006/relationships" xmlns:p="http://schemas.openxmlformats.org/presentationml/2006/main">
  <p:tag name="DVSHAPEID" val="zvrdC8eV6YWWfpMhsRT8jq"/>
</p:tagLst>
</file>

<file path=ppt/tags/tag9.xml><?xml version="1.0" encoding="utf-8"?>
<p:tagLst xmlns:a="http://schemas.openxmlformats.org/drawingml/2006/main" xmlns:r="http://schemas.openxmlformats.org/officeDocument/2006/relationships" xmlns:p="http://schemas.openxmlformats.org/presentationml/2006/main">
  <p:tag name="DVSHAPEID" val="Q5rpkfSAY2XQl9CRvNvPMK"/>
</p:tagLst>
</file>

<file path=ppt/tags/tag10.xml><?xml version="1.0" encoding="utf-8"?>
<p:tagLst xmlns:a="http://schemas.openxmlformats.org/drawingml/2006/main" xmlns:r="http://schemas.openxmlformats.org/officeDocument/2006/relationships" xmlns:p="http://schemas.openxmlformats.org/presentationml/2006/main">
  <p:tag name="DVSECTIONID" val="CdIAG7WhWjupCZ4n8F2Kse"/>
</p:tagLst>
</file>

<file path=ppt/tags/tag11.xml><?xml version="1.0" encoding="utf-8"?>
<p:tagLst xmlns:a="http://schemas.openxmlformats.org/drawingml/2006/main" xmlns:r="http://schemas.openxmlformats.org/officeDocument/2006/relationships" xmlns:p="http://schemas.openxmlformats.org/presentationml/2006/main">
  <p:tag name="DVSHAPEID" val="7C7AXHsIfcZM0GIL5sI0jk"/>
</p:tagLst>
</file>

<file path=ppt/tags/tag12.xml><?xml version="1.0" encoding="utf-8"?>
<p:tagLst xmlns:a="http://schemas.openxmlformats.org/drawingml/2006/main" xmlns:r="http://schemas.openxmlformats.org/officeDocument/2006/relationships" xmlns:p="http://schemas.openxmlformats.org/presentationml/2006/main">
  <p:tag name="DVSHAPEID" val="Nt3NLyN5bG9MX84Ywq40Qo"/>
</p:tagLst>
</file>

<file path=ppt/tags/tag13.xml><?xml version="1.0" encoding="utf-8"?>
<p:tagLst xmlns:a="http://schemas.openxmlformats.org/drawingml/2006/main" xmlns:r="http://schemas.openxmlformats.org/officeDocument/2006/relationships" xmlns:p="http://schemas.openxmlformats.org/presentationml/2006/main">
  <p:tag name="DVSECTIONID" val="Unk8vjtC9q0JAXtyxsX2O5"/>
</p:tagLst>
</file>

<file path=ppt/tags/tag14.xml><?xml version="1.0" encoding="utf-8"?>
<p:tagLst xmlns:a="http://schemas.openxmlformats.org/drawingml/2006/main" xmlns:r="http://schemas.openxmlformats.org/officeDocument/2006/relationships" xmlns:p="http://schemas.openxmlformats.org/presentationml/2006/main">
  <p:tag name="DVSHAPEID" val="Rcuf4iZwLgLEPe9Eifdx3u"/>
</p:tagLst>
</file>

<file path=ppt/tags/tag15.xml><?xml version="1.0" encoding="utf-8"?>
<p:tagLst xmlns:a="http://schemas.openxmlformats.org/drawingml/2006/main" xmlns:r="http://schemas.openxmlformats.org/officeDocument/2006/relationships" xmlns:p="http://schemas.openxmlformats.org/presentationml/2006/main">
  <p:tag name="DVSHAPEID" val="uzParF19LzvJyR9qw266In"/>
</p:tagLst>
</file>

<file path=ppt/tags/tag16.xml><?xml version="1.0" encoding="utf-8"?>
<p:tagLst xmlns:a="http://schemas.openxmlformats.org/drawingml/2006/main" xmlns:r="http://schemas.openxmlformats.org/officeDocument/2006/relationships" xmlns:p="http://schemas.openxmlformats.org/presentationml/2006/main">
  <p:tag name="DVSECTIONID" val="OOKFAmQ6LnTdkKqqzhwoax"/>
</p:tagLst>
</file>

<file path=ppt/tags/tag17.xml><?xml version="1.0" encoding="utf-8"?>
<p:tagLst xmlns:a="http://schemas.openxmlformats.org/drawingml/2006/main" xmlns:r="http://schemas.openxmlformats.org/officeDocument/2006/relationships" xmlns:p="http://schemas.openxmlformats.org/presentationml/2006/main">
  <p:tag name="DVSHAPEID" val="XuPQogmzKvTp1YV9ymQ2ZW"/>
</p:tagLst>
</file>

<file path=ppt/tags/tag18.xml><?xml version="1.0" encoding="utf-8"?>
<p:tagLst xmlns:a="http://schemas.openxmlformats.org/drawingml/2006/main" xmlns:r="http://schemas.openxmlformats.org/officeDocument/2006/relationships" xmlns:p="http://schemas.openxmlformats.org/presentationml/2006/main">
  <p:tag name="DVSHAPEID" val="S8Cm1higbyIl35Abad2Rjv"/>
</p:tagLst>
</file>

<file path=ppt/tags/tag19.xml><?xml version="1.0" encoding="utf-8"?>
<p:tagLst xmlns:a="http://schemas.openxmlformats.org/drawingml/2006/main" xmlns:r="http://schemas.openxmlformats.org/officeDocument/2006/relationships" xmlns:p="http://schemas.openxmlformats.org/presentationml/2006/main">
  <p:tag name="DVSECTIONID" val="ezdaKHeWyBnZyZ2cDqRSoa"/>
</p:tagLst>
</file>

<file path=ppt/tags/tag20.xml><?xml version="1.0" encoding="utf-8"?>
<p:tagLst xmlns:a="http://schemas.openxmlformats.org/drawingml/2006/main" xmlns:r="http://schemas.openxmlformats.org/officeDocument/2006/relationships" xmlns:p="http://schemas.openxmlformats.org/presentationml/2006/main">
  <p:tag name="DVSHAPEID" val="LRMR96J2MVd0CGe2e5htjk"/>
</p:tagLst>
</file>

<file path=ppt/tags/tag21.xml><?xml version="1.0" encoding="utf-8"?>
<p:tagLst xmlns:a="http://schemas.openxmlformats.org/drawingml/2006/main" xmlns:r="http://schemas.openxmlformats.org/officeDocument/2006/relationships" xmlns:p="http://schemas.openxmlformats.org/presentationml/2006/main">
  <p:tag name="DVSECTIONID" val="c48BxRTjzwKhAarpC8SPOi"/>
</p:tagLst>
</file>

<file path=ppt/tags/tag22.xml><?xml version="1.0" encoding="utf-8"?>
<p:tagLst xmlns:a="http://schemas.openxmlformats.org/drawingml/2006/main" xmlns:r="http://schemas.openxmlformats.org/officeDocument/2006/relationships" xmlns:p="http://schemas.openxmlformats.org/presentationml/2006/main">
  <p:tag name="DVSHAPEID" val="GFUQynbDZ7CnnKAa7cx9MM"/>
</p:tagLst>
</file>

<file path=ppt/theme/theme1.xml><?xml version="1.0" encoding="utf-8"?>
<a:theme xmlns:a="http://schemas.openxmlformats.org/drawingml/2006/main" name="Training New Employe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Training New Employees.potx</Template>
  <TotalTime>0</TotalTime>
  <Words>1787</Words>
  <Application>Microsoft Macintosh PowerPoint</Application>
  <PresentationFormat>On-screen Show (4:3)</PresentationFormat>
  <Paragraphs>197</Paragraphs>
  <Slides>27</Slides>
  <Notes>12</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Training New Employees</vt:lpstr>
      <vt:lpstr>PERJANJIAN TIDAK BERNAMA</vt:lpstr>
      <vt:lpstr>CURRICULUM VITAE NAMA  : IIN SUNY ATMADJA,SH,MH NOTARIS-PPAT KABUPATEN BANTUL  (1995-SKR) DOSEN TETAP  :  FH UNIVERSITAS COKROAMINOTO YOGYAKARTA (1983-SKR) DOSEN TIDAK TETAP :       - STIE WW ( 2003-2014)       - MKN FH UGM (2006-SKR)      -  PRODIKSUS PPAT STPN (2018-SKR) </vt:lpstr>
      <vt:lpstr>KEGIATAN DI PERKUMPUL KETUA PENGDA KABUPATEN BANTUL - INI DAN IPPAT (2002-2015) WK KETUA PENGWIL DIY -  INI (2004-2016) WK KETUA PENGWIL DIY -  IPPAT (2006-2014) PENASEHAT PENGWIL DIY - IPPAT (2014-2019) WK KETUA PENGWIL DIY - IPPAT (2019-SKR) WK KETUA MPDN KAB BANTUL (2014-2017) KETUA MPDN KAB BANTUL ( 2017-2019) SEKR DKW DIY-INI ( 2016-2019) ANGGOTA DKW DIY-IN (2019-SKR) ANGGOTA MKNW DIY (2019-2022) ANGGOTA MPPW PPAT DIY ( 2019-2022) </vt:lpstr>
      <vt:lpstr>PERJANJIAN TIDAK BERNAMA ( INNOMINAAT)</vt:lpstr>
      <vt:lpstr>PowerPoint Presentation</vt:lpstr>
      <vt:lpstr>PowerPoint Presentation</vt:lpstr>
      <vt:lpstr>PowerPoint Presentation</vt:lpstr>
      <vt:lpstr>HUBUNGAN NOTARIS DG PERJANJIAN INNOMINNAT Pasal 15 Ayat (1) UUJNP Notaris berwenang membuat akta autentik mengenai semua perbuatan, perjanjian, dan penetapan yang diharuskan oleh peraturan perundang-undangan dan/atau yang dikehendaki oleh yang berkepentingan untuk dinyatakan dalam Akta autentik, menjamin kepastian tanggal pembuatan Akta, menyimpan Akta, memberikan grosse, salinan dan kutipan Akta, semuanya itu sepanjang pembuatan Akta itu tidak juga ditugaskan atau dikecualikan kepada pejabat lain atau orang lain yang ditetapkan oleh undang-undang. </vt:lpstr>
      <vt:lpstr>HUBUNGAN NOTARIS DG PERJANJIAN INNOMINNAT-Lanjutan Pasal 1 Angka 1 dan 7 UUJNP - Notaris adalah pejabat umum yang berwenang untuk membuat akta autentik dan memiliki kewenangan lainnya sebagaimana dimaksud dalam Undang- Undang ini atau berdasarkan undang-undang lainnya.  - Akta Notaris yang selanjutnya disebut Akta adalah akta autentik yang dibuat oleh atau di hadapan Notaris menurut bentuk dan tata cara yang ditetapkan dalam Undang-Undang ini.  </vt:lpstr>
      <vt:lpstr>MACAM MACAM PERJANJIAN INNOMINAAT AL :</vt:lpstr>
      <vt:lpstr>FRANCHISE (WARALABA) FRANCHISE (Prancis), yang berarti kejujuran atau kebebasan JUJUR/BEBAS  untuk menjual jasa atau layanan , memberikan  lisensi untuk menggunakan mereknya, resep rahasia mereka atau sistem manajemen mereka, peralatan serta bahan baku untuk usaha awal   WARALABA Dalam bahasa Indonesia, wara=lebih, laba= untung jadi berarti lebih untung  Merupakan format bisnis yang dipandang risiko kegagalannya lebih kecil ketimbang mendirikan sebuah usaha baru DAN  Dipandang lebih mudah daripada memulai dari nol </vt:lpstr>
      <vt:lpstr>PERJANJIAN FRANCHISE  (WARALABA)  ADALAH PERJANJIAN ANTARA FRANCHISOR ( PEMILIK MERK, TEKNOLOGI,SISTEM,PRODUKSI,PEMASARAN/PENJUALAN,MANAGEMENT PERUSAHAAN DLL) DENGAN FRANSHISE ( PERORANGAN/BADAN HUKUM YG INGIN MEMAMFAATKAN APA YG DIMILIKI FRANCHISOR)</vt:lpstr>
      <vt:lpstr>KEUNTUNGAN</vt:lpstr>
      <vt:lpstr>REGULASI FRANCHISE (WARALABA)</vt:lpstr>
      <vt:lpstr>ISI PERJANJIAN FRANCHISE (WARALABA)</vt:lpstr>
      <vt:lpstr>ISI PERJANJIAN….LANJUTAN</vt:lpstr>
      <vt:lpstr>HAK DAN KEWAJIBAN PARA PIHAK</vt:lpstr>
      <vt:lpstr>KEWAJIBAN FRANCHISEE /PENERIMA WARALABA</vt:lpstr>
      <vt:lpstr>HAK PARA PIHAK</vt:lpstr>
      <vt:lpstr>HAK PEMBERI WARALABA….LANJUTAN</vt:lpstr>
      <vt:lpstr>HAK PENERIMA WARALABA</vt:lpstr>
      <vt:lpstr>KODE ETIK KERJASAMA FRANCHISE</vt:lpstr>
      <vt:lpstr>KELEBIHAN DAN KEKURANGAN FRANCHINSE</vt:lpstr>
      <vt:lpstr>JENIS JENIS WARALABA</vt:lpstr>
      <vt:lpstr>II. BERDASARKAN ASAL USUL</vt:lpstr>
      <vt:lpstr>CONTOH AKTA TERLAMPIR</vt:lpstr>
      <vt:lpstr>SEKIAN TERIMAKASIH</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2010-02-01T21:33:28Z</dcterms:created>
  <dcterms:modified xsi:type="dcterms:W3CDTF">2021-05-26T08:51:23Z</dcterms:modified>
</cp:coreProperties>
</file>