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018"/>
  </p:normalViewPr>
  <p:slideViewPr>
    <p:cSldViewPr snapToGrid="0" snapToObjects="1">
      <p:cViewPr varScale="1">
        <p:scale>
          <a:sx n="73" d="100"/>
          <a:sy n="73" d="100"/>
        </p:scale>
        <p:origin x="59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609600" y="3699804"/>
            <a:ext cx="110744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609600" y="1433732"/>
            <a:ext cx="110744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951501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78099" y="3550126"/>
            <a:ext cx="39624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6053797" y="3526302"/>
            <a:ext cx="6096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51639-B2D6-4652-B8C3-1B4C224A7BAF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609600" y="1524000"/>
            <a:ext cx="109728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2FF5DD9-2C52-442D-92E2-8072C0C3D7CD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961B7-6B89-48AB-966F-622E2788EECC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5664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4958864"/>
            <a:ext cx="105664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4916993"/>
            <a:ext cx="105664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609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6197600" y="1524000"/>
            <a:ext cx="5413248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609600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6199717" y="2201896"/>
            <a:ext cx="5384800" cy="391363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448"/>
            <a:ext cx="109728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6197600" y="1399593"/>
            <a:ext cx="5386917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750593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339840" y="2180219"/>
            <a:ext cx="499872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609600" y="457200"/>
            <a:ext cx="83312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42400" y="1600200"/>
            <a:ext cx="2645664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9042400" y="457200"/>
            <a:ext cx="26416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CF131DD-A141-4471-BCF9-C6073EDD7E20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9200" y="457200"/>
            <a:ext cx="2743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457200"/>
            <a:ext cx="80264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39200" y="1600200"/>
            <a:ext cx="27432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34A90-EB03-42F3-8859-2C2B2724C058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609600" y="1447800"/>
            <a:ext cx="109728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7721600" y="6203667"/>
            <a:ext cx="34544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BC48EC7-AF6A-48D3-8284-14BACBEBDD84}" type="datetimeFigureOut">
              <a:rPr lang="en-US" smtClean="0"/>
              <a:pPr/>
              <a:t>2/23/2022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844800" y="6203667"/>
            <a:ext cx="47752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214100" y="6181531"/>
            <a:ext cx="8128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7A3811C-2B0B-6A46-8BEE-EC179D293E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Estrangelo Edessa" pitchFamily="66" charset="0"/>
                <a:cs typeface="Estrangelo Edessa" pitchFamily="66" charset="0"/>
              </a:rPr>
              <a:t>Oleh : BF. HARRY PRASTAWA, SH</a:t>
            </a:r>
          </a:p>
          <a:p>
            <a:r>
              <a:rPr lang="en-US" b="1" dirty="0" err="1">
                <a:solidFill>
                  <a:schemeClr val="bg1"/>
                </a:solidFill>
                <a:latin typeface="Estrangelo Edessa" pitchFamily="66" charset="0"/>
                <a:cs typeface="Estrangelo Edessa" pitchFamily="66" charset="0"/>
              </a:rPr>
              <a:t>Rabu</a:t>
            </a:r>
            <a:r>
              <a:rPr lang="en-US" b="1" dirty="0">
                <a:solidFill>
                  <a:schemeClr val="bg1"/>
                </a:solidFill>
                <a:latin typeface="Estrangelo Edessa" pitchFamily="66" charset="0"/>
                <a:cs typeface="Estrangelo Edessa" pitchFamily="66" charset="0"/>
              </a:rPr>
              <a:t>, 23 </a:t>
            </a:r>
            <a:r>
              <a:rPr lang="en-US" b="1" dirty="0" err="1">
                <a:solidFill>
                  <a:schemeClr val="bg1"/>
                </a:solidFill>
                <a:latin typeface="Estrangelo Edessa" pitchFamily="66" charset="0"/>
                <a:cs typeface="Estrangelo Edessa" pitchFamily="66" charset="0"/>
              </a:rPr>
              <a:t>Pebruari</a:t>
            </a:r>
            <a:r>
              <a:rPr lang="en-US" b="1" dirty="0">
                <a:solidFill>
                  <a:schemeClr val="bg1"/>
                </a:solidFill>
                <a:latin typeface="Estrangelo Edessa" pitchFamily="66" charset="0"/>
                <a:cs typeface="Estrangelo Edessa" pitchFamily="66" charset="0"/>
              </a:rPr>
              <a:t> 2022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A3DA0E-C5FF-DA4B-9888-9FCD491E72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b="1" dirty="0">
                <a:solidFill>
                  <a:schemeClr val="bg1"/>
                </a:solidFill>
                <a:latin typeface="Estrangelo Edessa" pitchFamily="66" charset="0"/>
                <a:cs typeface="Estrangelo Edessa" pitchFamily="66" charset="0"/>
              </a:rPr>
              <a:t>PERJANJIAN BERNAMA</a:t>
            </a:r>
          </a:p>
        </p:txBody>
      </p:sp>
    </p:spTree>
    <p:extLst>
      <p:ext uri="{BB962C8B-B14F-4D97-AF65-F5344CB8AC3E}">
        <p14:creationId xmlns:p14="http://schemas.microsoft.com/office/powerpoint/2010/main" val="1982726478"/>
      </p:ext>
    </p:extLst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F345-1BAF-C74F-9CA2-AE84BB7D5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8971"/>
            <a:ext cx="10972800" cy="12192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Estrangelo Edessa" pitchFamily="66" charset="0"/>
                <a:cs typeface="Estrangelo Edessa" pitchFamily="66" charset="0"/>
              </a:rPr>
              <a:t>DEFINISI PERJANJIAN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81F8B-14D8-D144-885D-83517A2E9C6C}"/>
              </a:ext>
            </a:extLst>
          </p:cNvPr>
          <p:cNvSpPr/>
          <p:nvPr/>
        </p:nvSpPr>
        <p:spPr>
          <a:xfrm>
            <a:off x="827314" y="1698171"/>
            <a:ext cx="10482943" cy="436517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BFD1D2-9E3B-8D40-93B2-4DF4919C2E62}"/>
              </a:ext>
            </a:extLst>
          </p:cNvPr>
          <p:cNvSpPr txBox="1"/>
          <p:nvPr/>
        </p:nvSpPr>
        <p:spPr>
          <a:xfrm>
            <a:off x="990600" y="1861457"/>
            <a:ext cx="10134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D" sz="2000" dirty="0" err="1">
                <a:solidFill>
                  <a:schemeClr val="bg1"/>
                </a:solidFill>
              </a:rPr>
              <a:t>Istilah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perjanjian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merupakan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terjemahan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dari</a:t>
            </a:r>
            <a:r>
              <a:rPr lang="en-ID" sz="2000" dirty="0">
                <a:solidFill>
                  <a:schemeClr val="bg1"/>
                </a:solidFill>
              </a:rPr>
              <a:t> kata </a:t>
            </a:r>
            <a:r>
              <a:rPr lang="en-ID" sz="2000" i="1" dirty="0" err="1">
                <a:solidFill>
                  <a:schemeClr val="bg1"/>
                </a:solidFill>
              </a:rPr>
              <a:t>overenkomst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dalam</a:t>
            </a:r>
            <a:r>
              <a:rPr lang="en-ID" sz="2000" dirty="0">
                <a:solidFill>
                  <a:schemeClr val="bg1"/>
                </a:solidFill>
              </a:rPr>
              <a:t> Bahasa Belanda </a:t>
            </a:r>
            <a:r>
              <a:rPr lang="en-ID" sz="2000" dirty="0" err="1">
                <a:solidFill>
                  <a:schemeClr val="bg1"/>
                </a:solidFill>
              </a:rPr>
              <a:t>atau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i="1" dirty="0">
                <a:solidFill>
                  <a:schemeClr val="bg1"/>
                </a:solidFill>
              </a:rPr>
              <a:t>contract </a:t>
            </a:r>
            <a:r>
              <a:rPr lang="en-ID" sz="2000" dirty="0" err="1">
                <a:solidFill>
                  <a:schemeClr val="bg1"/>
                </a:solidFill>
              </a:rPr>
              <a:t>dalam</a:t>
            </a:r>
            <a:r>
              <a:rPr lang="en-ID" sz="2000" dirty="0">
                <a:solidFill>
                  <a:schemeClr val="bg1"/>
                </a:solidFill>
              </a:rPr>
              <a:t> Bahasa </a:t>
            </a:r>
            <a:r>
              <a:rPr lang="en-ID" sz="2000" dirty="0" err="1">
                <a:solidFill>
                  <a:schemeClr val="bg1"/>
                </a:solidFill>
              </a:rPr>
              <a:t>Inggris</a:t>
            </a:r>
            <a:r>
              <a:rPr lang="en-ID" sz="2000" dirty="0">
                <a:solidFill>
                  <a:schemeClr val="bg1"/>
                </a:solidFill>
              </a:rPr>
              <a:t>. </a:t>
            </a:r>
            <a:r>
              <a:rPr lang="en-ID" sz="2000" dirty="0" err="1">
                <a:solidFill>
                  <a:schemeClr val="bg1"/>
                </a:solidFill>
              </a:rPr>
              <a:t>Untuk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itu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banyak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ahli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hukum</a:t>
            </a:r>
            <a:r>
              <a:rPr lang="en-ID" sz="2000" dirty="0">
                <a:solidFill>
                  <a:schemeClr val="bg1"/>
                </a:solidFill>
              </a:rPr>
              <a:t> yang </a:t>
            </a:r>
            <a:r>
              <a:rPr lang="en-ID" sz="2000" dirty="0" err="1">
                <a:solidFill>
                  <a:schemeClr val="bg1"/>
                </a:solidFill>
              </a:rPr>
              <a:t>memahami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sama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antara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kontrak</a:t>
            </a:r>
            <a:r>
              <a:rPr lang="en-ID" sz="2000" dirty="0">
                <a:solidFill>
                  <a:schemeClr val="bg1"/>
                </a:solidFill>
              </a:rPr>
              <a:t> dan </a:t>
            </a:r>
            <a:r>
              <a:rPr lang="en-ID" sz="2000" dirty="0" err="1">
                <a:solidFill>
                  <a:schemeClr val="bg1"/>
                </a:solidFill>
              </a:rPr>
              <a:t>perjanjian</a:t>
            </a:r>
            <a:r>
              <a:rPr lang="en-ID" sz="2000" dirty="0">
                <a:solidFill>
                  <a:schemeClr val="bg1"/>
                </a:solidFill>
              </a:rPr>
              <a:t>. Hal </a:t>
            </a:r>
            <a:r>
              <a:rPr lang="en-ID" sz="2000" dirty="0" err="1">
                <a:solidFill>
                  <a:schemeClr val="bg1"/>
                </a:solidFill>
              </a:rPr>
              <a:t>itu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lahir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sesuai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judul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buku</a:t>
            </a:r>
            <a:r>
              <a:rPr lang="en-ID" sz="2000" dirty="0">
                <a:solidFill>
                  <a:schemeClr val="bg1"/>
                </a:solidFill>
              </a:rPr>
              <a:t> III </a:t>
            </a:r>
            <a:r>
              <a:rPr lang="en-ID" sz="2000" dirty="0" err="1">
                <a:solidFill>
                  <a:schemeClr val="bg1"/>
                </a:solidFill>
              </a:rPr>
              <a:t>titel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kedua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tentang</a:t>
            </a:r>
            <a:r>
              <a:rPr lang="en-ID" sz="2000" dirty="0">
                <a:solidFill>
                  <a:schemeClr val="bg1"/>
                </a:solidFill>
              </a:rPr>
              <a:t> “</a:t>
            </a:r>
            <a:r>
              <a:rPr lang="en-ID" sz="2000" dirty="0" err="1">
                <a:solidFill>
                  <a:schemeClr val="bg1"/>
                </a:solidFill>
              </a:rPr>
              <a:t>Perikatan-perikatan</a:t>
            </a:r>
            <a:r>
              <a:rPr lang="en-ID" sz="2000" dirty="0">
                <a:solidFill>
                  <a:schemeClr val="bg1"/>
                </a:solidFill>
              </a:rPr>
              <a:t> yang Lahir </a:t>
            </a:r>
            <a:r>
              <a:rPr lang="en-ID" sz="2000" dirty="0" err="1">
                <a:solidFill>
                  <a:schemeClr val="bg1"/>
                </a:solidFill>
              </a:rPr>
              <a:t>dari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Kontrak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atau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Perjanjian</a:t>
            </a:r>
            <a:r>
              <a:rPr lang="en-ID" sz="2000" dirty="0">
                <a:solidFill>
                  <a:schemeClr val="bg1"/>
                </a:solidFill>
              </a:rPr>
              <a:t>”. </a:t>
            </a:r>
            <a:r>
              <a:rPr lang="en-ID" sz="2000" dirty="0" err="1">
                <a:solidFill>
                  <a:schemeClr val="bg1"/>
                </a:solidFill>
              </a:rPr>
              <a:t>Berbeda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dengan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Subekti</a:t>
            </a:r>
            <a:r>
              <a:rPr lang="en-ID" sz="2000" dirty="0">
                <a:solidFill>
                  <a:schemeClr val="bg1"/>
                </a:solidFill>
              </a:rPr>
              <a:t> yang </a:t>
            </a:r>
            <a:r>
              <a:rPr lang="en-ID" sz="2000" dirty="0" err="1">
                <a:solidFill>
                  <a:schemeClr val="bg1"/>
                </a:solidFill>
              </a:rPr>
              <a:t>berpendapat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bahwa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istilah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kontrak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mempunyai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pengertian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lebih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sempit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daripada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perjanjian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atau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perikatan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karena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kontrak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ditujukan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kepada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perjanjian</a:t>
            </a:r>
            <a:r>
              <a:rPr lang="en-ID" sz="2000" dirty="0">
                <a:solidFill>
                  <a:schemeClr val="bg1"/>
                </a:solidFill>
              </a:rPr>
              <a:t>/</a:t>
            </a:r>
            <a:r>
              <a:rPr lang="en-ID" sz="2000" dirty="0" err="1">
                <a:solidFill>
                  <a:schemeClr val="bg1"/>
                </a:solidFill>
              </a:rPr>
              <a:t>perikatan</a:t>
            </a:r>
            <a:r>
              <a:rPr lang="en-ID" sz="2000" dirty="0">
                <a:solidFill>
                  <a:schemeClr val="bg1"/>
                </a:solidFill>
              </a:rPr>
              <a:t> yang </a:t>
            </a:r>
            <a:r>
              <a:rPr lang="en-ID" sz="2000" dirty="0" err="1">
                <a:solidFill>
                  <a:schemeClr val="bg1"/>
                </a:solidFill>
              </a:rPr>
              <a:t>tertulis</a:t>
            </a:r>
            <a:r>
              <a:rPr lang="en-ID" sz="2000" dirty="0">
                <a:solidFill>
                  <a:schemeClr val="bg1"/>
                </a:solidFill>
              </a:rPr>
              <a:t>. </a:t>
            </a:r>
            <a:r>
              <a:rPr lang="en-ID" sz="2000" dirty="0" err="1">
                <a:solidFill>
                  <a:schemeClr val="bg1"/>
                </a:solidFill>
              </a:rPr>
              <a:t>Pothier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membedakan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anatara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i="1" dirty="0">
                <a:solidFill>
                  <a:schemeClr val="bg1"/>
                </a:solidFill>
              </a:rPr>
              <a:t>contract</a:t>
            </a:r>
            <a:r>
              <a:rPr lang="en-ID" sz="2000" dirty="0">
                <a:solidFill>
                  <a:schemeClr val="bg1"/>
                </a:solidFill>
              </a:rPr>
              <a:t> dan </a:t>
            </a:r>
            <a:r>
              <a:rPr lang="en-ID" sz="2000" i="1" dirty="0">
                <a:solidFill>
                  <a:schemeClr val="bg1"/>
                </a:solidFill>
              </a:rPr>
              <a:t>convention (</a:t>
            </a:r>
            <a:r>
              <a:rPr lang="en-ID" sz="2000" i="1" dirty="0" err="1">
                <a:solidFill>
                  <a:schemeClr val="bg1"/>
                </a:solidFill>
              </a:rPr>
              <a:t>pacte</a:t>
            </a:r>
            <a:r>
              <a:rPr lang="en-ID" sz="2000" i="1" dirty="0">
                <a:solidFill>
                  <a:schemeClr val="bg1"/>
                </a:solidFill>
              </a:rPr>
              <a:t>)</a:t>
            </a:r>
            <a:r>
              <a:rPr lang="en-ID" sz="2000" dirty="0">
                <a:solidFill>
                  <a:schemeClr val="bg1"/>
                </a:solidFill>
              </a:rPr>
              <a:t>. </a:t>
            </a:r>
            <a:r>
              <a:rPr lang="en-ID" sz="2000" i="1" dirty="0">
                <a:solidFill>
                  <a:schemeClr val="bg1"/>
                </a:solidFill>
              </a:rPr>
              <a:t>Convention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adalah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perjanjian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antara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dua</a:t>
            </a:r>
            <a:r>
              <a:rPr lang="en-ID" sz="2000" dirty="0">
                <a:solidFill>
                  <a:schemeClr val="bg1"/>
                </a:solidFill>
              </a:rPr>
              <a:t> orang </a:t>
            </a:r>
            <a:r>
              <a:rPr lang="en-ID" sz="2000" dirty="0" err="1">
                <a:solidFill>
                  <a:schemeClr val="bg1"/>
                </a:solidFill>
              </a:rPr>
              <a:t>atau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lebih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untuk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menciptakan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menghapuskan</a:t>
            </a:r>
            <a:r>
              <a:rPr lang="en-ID" sz="2000" dirty="0">
                <a:solidFill>
                  <a:schemeClr val="bg1"/>
                </a:solidFill>
              </a:rPr>
              <a:t>, </a:t>
            </a:r>
            <a:r>
              <a:rPr lang="en-ID" sz="2000" dirty="0" err="1">
                <a:solidFill>
                  <a:schemeClr val="bg1"/>
                </a:solidFill>
              </a:rPr>
              <a:t>atau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mengubah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perikatan</a:t>
            </a:r>
            <a:r>
              <a:rPr lang="en-ID" sz="2000" dirty="0">
                <a:solidFill>
                  <a:schemeClr val="bg1"/>
                </a:solidFill>
              </a:rPr>
              <a:t>. Adapun </a:t>
            </a:r>
            <a:r>
              <a:rPr lang="en-ID" sz="2000" i="1" dirty="0">
                <a:solidFill>
                  <a:schemeClr val="bg1"/>
                </a:solidFill>
              </a:rPr>
              <a:t>contract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adalah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perjanjian</a:t>
            </a:r>
            <a:r>
              <a:rPr lang="en-ID" sz="2000" dirty="0">
                <a:solidFill>
                  <a:schemeClr val="bg1"/>
                </a:solidFill>
              </a:rPr>
              <a:t> yang </a:t>
            </a:r>
            <a:r>
              <a:rPr lang="en-ID" sz="2000" dirty="0" err="1">
                <a:solidFill>
                  <a:schemeClr val="bg1"/>
                </a:solidFill>
              </a:rPr>
              <a:t>mengharapkan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terlaksananya</a:t>
            </a:r>
            <a:r>
              <a:rPr lang="en-ID" sz="2000" dirty="0">
                <a:solidFill>
                  <a:schemeClr val="bg1"/>
                </a:solidFill>
              </a:rPr>
              <a:t> </a:t>
            </a:r>
            <a:r>
              <a:rPr lang="en-ID" sz="2000" dirty="0" err="1">
                <a:solidFill>
                  <a:schemeClr val="bg1"/>
                </a:solidFill>
              </a:rPr>
              <a:t>perikatan</a:t>
            </a:r>
            <a:r>
              <a:rPr lang="en-ID" sz="2000" dirty="0">
                <a:solidFill>
                  <a:schemeClr val="bg1"/>
                </a:solidFill>
              </a:rPr>
              <a:t>.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939532"/>
      </p:ext>
    </p:extLst>
  </p:cSld>
  <p:clrMapOvr>
    <a:masterClrMapping/>
  </p:clrMapOvr>
  <p:transition>
    <p:wheel spokes="8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F345-1BAF-C74F-9CA2-AE84BB7D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+mn-lt"/>
              </a:rPr>
              <a:t>JENIS-JENIS PERJANJIAN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81F8B-14D8-D144-885D-83517A2E9C6C}"/>
              </a:ext>
            </a:extLst>
          </p:cNvPr>
          <p:cNvSpPr/>
          <p:nvPr/>
        </p:nvSpPr>
        <p:spPr>
          <a:xfrm>
            <a:off x="827314" y="1698170"/>
            <a:ext cx="10482943" cy="4517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203F3E-E091-3C43-B99B-498ACB515488}"/>
              </a:ext>
            </a:extLst>
          </p:cNvPr>
          <p:cNvSpPr/>
          <p:nvPr/>
        </p:nvSpPr>
        <p:spPr>
          <a:xfrm>
            <a:off x="1066800" y="1839686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Timbal </a:t>
            </a:r>
            <a:r>
              <a:rPr lang="en-US" dirty="0" err="1">
                <a:solidFill>
                  <a:schemeClr val="bg1"/>
                </a:solidFill>
              </a:rPr>
              <a:t>Balik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BE2329-E02E-A840-801B-33EFAEDB36A0}"/>
              </a:ext>
            </a:extLst>
          </p:cNvPr>
          <p:cNvSpPr/>
          <p:nvPr/>
        </p:nvSpPr>
        <p:spPr>
          <a:xfrm>
            <a:off x="1066800" y="2759528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4.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bernama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nominaat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2A8BA1-3E29-A841-BB11-273929AB8CB4}"/>
              </a:ext>
            </a:extLst>
          </p:cNvPr>
          <p:cNvSpPr/>
          <p:nvPr/>
        </p:nvSpPr>
        <p:spPr>
          <a:xfrm>
            <a:off x="4517570" y="1839685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Cuma-cuma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E1B53A-7182-6B48-90BC-C26C572D6A7A}"/>
              </a:ext>
            </a:extLst>
          </p:cNvPr>
          <p:cNvSpPr/>
          <p:nvPr/>
        </p:nvSpPr>
        <p:spPr>
          <a:xfrm>
            <a:off x="7968340" y="1839685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beban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E66874-F5EB-CF4D-8F55-F58DB1FAF8EA}"/>
              </a:ext>
            </a:extLst>
          </p:cNvPr>
          <p:cNvSpPr/>
          <p:nvPr/>
        </p:nvSpPr>
        <p:spPr>
          <a:xfrm>
            <a:off x="4517569" y="2759527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5.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tidak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bernama</a:t>
            </a:r>
            <a:r>
              <a:rPr lang="en-US" dirty="0">
                <a:solidFill>
                  <a:schemeClr val="bg1"/>
                </a:solidFill>
              </a:rPr>
              <a:t> (in </a:t>
            </a:r>
            <a:r>
              <a:rPr lang="en-US" dirty="0" err="1">
                <a:solidFill>
                  <a:schemeClr val="bg1"/>
                </a:solidFill>
              </a:rPr>
              <a:t>nominaat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30CA2-975A-6B4F-9DE7-CCB270DA49E9}"/>
              </a:ext>
            </a:extLst>
          </p:cNvPr>
          <p:cNvSpPr/>
          <p:nvPr/>
        </p:nvSpPr>
        <p:spPr>
          <a:xfrm>
            <a:off x="7968340" y="2737756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6.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obligatoir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F6DECF-AEF5-C64C-995F-FB0A579349EA}"/>
              </a:ext>
            </a:extLst>
          </p:cNvPr>
          <p:cNvSpPr/>
          <p:nvPr/>
        </p:nvSpPr>
        <p:spPr>
          <a:xfrm>
            <a:off x="1066798" y="3679370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7.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kebendaan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zakelijk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A937E0-1641-8F4E-9188-73139E96A54F}"/>
              </a:ext>
            </a:extLst>
          </p:cNvPr>
          <p:cNvSpPr/>
          <p:nvPr/>
        </p:nvSpPr>
        <p:spPr>
          <a:xfrm>
            <a:off x="4517568" y="3679370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8.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konsensual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3FDB15-0E0D-1145-90C5-11BCC7CCB490}"/>
              </a:ext>
            </a:extLst>
          </p:cNvPr>
          <p:cNvSpPr/>
          <p:nvPr/>
        </p:nvSpPr>
        <p:spPr>
          <a:xfrm>
            <a:off x="7913912" y="3679370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9.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real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8D13C9-052E-D149-8D30-9505D9CAA796}"/>
              </a:ext>
            </a:extLst>
          </p:cNvPr>
          <p:cNvSpPr/>
          <p:nvPr/>
        </p:nvSpPr>
        <p:spPr>
          <a:xfrm>
            <a:off x="1066798" y="4599212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10.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Liberatoir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F9BF31-86C1-4949-902C-B6C2324FD7AC}"/>
              </a:ext>
            </a:extLst>
          </p:cNvPr>
          <p:cNvSpPr/>
          <p:nvPr/>
        </p:nvSpPr>
        <p:spPr>
          <a:xfrm>
            <a:off x="1066798" y="5461396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13.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publik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758883-160A-CD45-B2DE-12CCBC512C3A}"/>
              </a:ext>
            </a:extLst>
          </p:cNvPr>
          <p:cNvSpPr/>
          <p:nvPr/>
        </p:nvSpPr>
        <p:spPr>
          <a:xfrm>
            <a:off x="4517568" y="4599212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11.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pembuktian</a:t>
            </a:r>
            <a:r>
              <a:rPr lang="en-US" dirty="0">
                <a:solidFill>
                  <a:schemeClr val="bg1"/>
                </a:solidFill>
              </a:rPr>
              <a:t> (</a:t>
            </a:r>
            <a:r>
              <a:rPr lang="en-US" dirty="0" err="1">
                <a:solidFill>
                  <a:schemeClr val="bg1"/>
                </a:solidFill>
              </a:rPr>
              <a:t>bewijsovereenkomts</a:t>
            </a:r>
            <a:r>
              <a:rPr lang="en-US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8501E0-4ADD-384B-8FAD-D79496F69534}"/>
              </a:ext>
            </a:extLst>
          </p:cNvPr>
          <p:cNvSpPr/>
          <p:nvPr/>
        </p:nvSpPr>
        <p:spPr>
          <a:xfrm>
            <a:off x="7913912" y="4589701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12.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untung-untungan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967226-F964-2E4F-8429-BDE21D43C2A1}"/>
              </a:ext>
            </a:extLst>
          </p:cNvPr>
          <p:cNvSpPr/>
          <p:nvPr/>
        </p:nvSpPr>
        <p:spPr>
          <a:xfrm>
            <a:off x="4517568" y="5461395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14.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campuran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46179"/>
      </p:ext>
    </p:extLst>
  </p:cSld>
  <p:clrMapOvr>
    <a:masterClrMapping/>
  </p:clrMapOvr>
  <p:transition>
    <p:strips dir="r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F345-1BAF-C74F-9CA2-AE84BB7D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DEFINISI PERJANJIAN BERNAMA (NOMINAAT)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81F8B-14D8-D144-885D-83517A2E9C6C}"/>
              </a:ext>
            </a:extLst>
          </p:cNvPr>
          <p:cNvSpPr/>
          <p:nvPr/>
        </p:nvSpPr>
        <p:spPr>
          <a:xfrm>
            <a:off x="854528" y="2111828"/>
            <a:ext cx="10482943" cy="4365172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5BFD1D2-9E3B-8D40-93B2-4DF4919C2E62}"/>
              </a:ext>
            </a:extLst>
          </p:cNvPr>
          <p:cNvSpPr txBox="1"/>
          <p:nvPr/>
        </p:nvSpPr>
        <p:spPr>
          <a:xfrm>
            <a:off x="990600" y="2427514"/>
            <a:ext cx="10134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err="1">
                <a:solidFill>
                  <a:schemeClr val="bg1"/>
                </a:solidFill>
              </a:rPr>
              <a:t>Istilah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perjanjian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nominaat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adalah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terjemahan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dari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nominaat</a:t>
            </a:r>
            <a:r>
              <a:rPr lang="en-US" sz="1600" i="1" dirty="0">
                <a:solidFill>
                  <a:schemeClr val="bg1"/>
                </a:solidFill>
              </a:rPr>
              <a:t> contract</a:t>
            </a:r>
            <a:r>
              <a:rPr lang="en-US" sz="1600" dirty="0">
                <a:solidFill>
                  <a:schemeClr val="bg1"/>
                </a:solidFill>
              </a:rPr>
              <a:t>. </a:t>
            </a:r>
            <a:r>
              <a:rPr lang="en-US" sz="1600" dirty="0" err="1">
                <a:solidFill>
                  <a:schemeClr val="bg1"/>
                </a:solidFill>
              </a:rPr>
              <a:t>Kontrak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nominaat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sama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artinya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dengan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perjanjian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bernama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atau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i="1" dirty="0" err="1">
                <a:solidFill>
                  <a:schemeClr val="bg1"/>
                </a:solidFill>
              </a:rPr>
              <a:t>benoemd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dalam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bahasa</a:t>
            </a:r>
            <a:r>
              <a:rPr lang="en-US" sz="1600" dirty="0">
                <a:solidFill>
                  <a:schemeClr val="bg1"/>
                </a:solidFill>
              </a:rPr>
              <a:t> Belanda. </a:t>
            </a:r>
            <a:r>
              <a:rPr lang="en-US" sz="1600" dirty="0" err="1">
                <a:solidFill>
                  <a:schemeClr val="bg1"/>
                </a:solidFill>
              </a:rPr>
              <a:t>Kontrak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nominaat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merupakan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perjanjian</a:t>
            </a:r>
            <a:r>
              <a:rPr lang="en-US" sz="1600" dirty="0">
                <a:solidFill>
                  <a:schemeClr val="bg1"/>
                </a:solidFill>
              </a:rPr>
              <a:t> yang </a:t>
            </a:r>
            <a:r>
              <a:rPr lang="en-US" sz="1600" dirty="0" err="1">
                <a:solidFill>
                  <a:schemeClr val="bg1"/>
                </a:solidFill>
              </a:rPr>
              <a:t>dikenal</a:t>
            </a:r>
            <a:r>
              <a:rPr lang="en-US" sz="1600" dirty="0">
                <a:solidFill>
                  <a:schemeClr val="bg1"/>
                </a:solidFill>
              </a:rPr>
              <a:t> dan </a:t>
            </a:r>
            <a:r>
              <a:rPr lang="en-US" sz="1600" dirty="0" err="1">
                <a:solidFill>
                  <a:schemeClr val="bg1"/>
                </a:solidFill>
              </a:rPr>
              <a:t>terdapat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dalam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Pasal</a:t>
            </a:r>
            <a:r>
              <a:rPr lang="en-US" sz="1600" dirty="0">
                <a:solidFill>
                  <a:schemeClr val="bg1"/>
                </a:solidFill>
              </a:rPr>
              <a:t> 1319 KUH </a:t>
            </a:r>
            <a:r>
              <a:rPr lang="en-US" sz="1600" dirty="0" err="1">
                <a:solidFill>
                  <a:schemeClr val="bg1"/>
                </a:solidFill>
              </a:rPr>
              <a:t>Perdata</a:t>
            </a:r>
            <a:r>
              <a:rPr lang="en-US" sz="1600" dirty="0">
                <a:solidFill>
                  <a:schemeClr val="bg1"/>
                </a:solidFill>
              </a:rPr>
              <a:t> yang </a:t>
            </a:r>
            <a:r>
              <a:rPr lang="en-US" sz="1600" dirty="0" err="1">
                <a:solidFill>
                  <a:schemeClr val="bg1"/>
                </a:solidFill>
              </a:rPr>
              <a:t>berbunyi</a:t>
            </a:r>
            <a:r>
              <a:rPr lang="en-US" sz="1600" dirty="0">
                <a:solidFill>
                  <a:schemeClr val="bg1"/>
                </a:solidFill>
              </a:rPr>
              <a:t>:  "</a:t>
            </a:r>
            <a:r>
              <a:rPr lang="en-US" sz="1600" dirty="0" err="1">
                <a:solidFill>
                  <a:schemeClr val="bg1"/>
                </a:solidFill>
              </a:rPr>
              <a:t>Semua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perjanjian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baik</a:t>
            </a:r>
            <a:r>
              <a:rPr lang="en-US" sz="1600" dirty="0">
                <a:solidFill>
                  <a:schemeClr val="bg1"/>
                </a:solidFill>
              </a:rPr>
              <a:t> yang </a:t>
            </a:r>
            <a:r>
              <a:rPr lang="en-US" sz="1600" dirty="0" err="1">
                <a:solidFill>
                  <a:schemeClr val="bg1"/>
                </a:solidFill>
              </a:rPr>
              <a:t>mempunyai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nama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khusus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maupun</a:t>
            </a:r>
            <a:r>
              <a:rPr lang="en-US" sz="1600" dirty="0">
                <a:solidFill>
                  <a:schemeClr val="bg1"/>
                </a:solidFill>
              </a:rPr>
              <a:t> yang </a:t>
            </a:r>
            <a:r>
              <a:rPr lang="en-US" sz="1600" dirty="0" err="1">
                <a:solidFill>
                  <a:schemeClr val="bg1"/>
                </a:solidFill>
              </a:rPr>
              <a:t>tidak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dikenal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dengan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suatu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nama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tertentu</a:t>
            </a:r>
            <a:r>
              <a:rPr lang="en-US" sz="1600" dirty="0">
                <a:solidFill>
                  <a:schemeClr val="bg1"/>
                </a:solidFill>
              </a:rPr>
              <a:t>, </a:t>
            </a:r>
            <a:r>
              <a:rPr lang="en-US" sz="1600" dirty="0" err="1">
                <a:solidFill>
                  <a:schemeClr val="bg1"/>
                </a:solidFill>
              </a:rPr>
              <a:t>tunduk</a:t>
            </a:r>
            <a:r>
              <a:rPr lang="en-US" sz="1600" dirty="0">
                <a:solidFill>
                  <a:schemeClr val="bg1"/>
                </a:solidFill>
              </a:rPr>
              <a:t> pada </a:t>
            </a:r>
            <a:r>
              <a:rPr lang="en-US" sz="1600" dirty="0" err="1">
                <a:solidFill>
                  <a:schemeClr val="bg1"/>
                </a:solidFill>
              </a:rPr>
              <a:t>peraturan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umum</a:t>
            </a:r>
            <a:r>
              <a:rPr lang="en-US" sz="1600" dirty="0">
                <a:solidFill>
                  <a:schemeClr val="bg1"/>
                </a:solidFill>
              </a:rPr>
              <a:t> yang </a:t>
            </a:r>
            <a:r>
              <a:rPr lang="en-US" sz="1600" dirty="0" err="1">
                <a:solidFill>
                  <a:schemeClr val="bg1"/>
                </a:solidFill>
              </a:rPr>
              <a:t>termuat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dalam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bab</a:t>
            </a:r>
            <a:r>
              <a:rPr lang="en-US" sz="1600" dirty="0">
                <a:solidFill>
                  <a:schemeClr val="bg1"/>
                </a:solidFill>
              </a:rPr>
              <a:t> </a:t>
            </a:r>
            <a:r>
              <a:rPr lang="en-US" sz="1600" dirty="0" err="1">
                <a:solidFill>
                  <a:schemeClr val="bg1"/>
                </a:solidFill>
              </a:rPr>
              <a:t>ini</a:t>
            </a:r>
            <a:r>
              <a:rPr lang="en-US" sz="1600" dirty="0">
                <a:solidFill>
                  <a:schemeClr val="bg1"/>
                </a:solidFill>
              </a:rPr>
              <a:t> dan </a:t>
            </a:r>
            <a:r>
              <a:rPr lang="en-US" sz="1600" dirty="0" err="1">
                <a:solidFill>
                  <a:schemeClr val="bg1"/>
                </a:solidFill>
              </a:rPr>
              <a:t>bab</a:t>
            </a:r>
            <a:r>
              <a:rPr lang="en-US" sz="1600" dirty="0">
                <a:solidFill>
                  <a:schemeClr val="bg1"/>
                </a:solidFill>
              </a:rPr>
              <a:t> yang </a:t>
            </a:r>
            <a:r>
              <a:rPr lang="en-US" sz="1600" dirty="0" err="1">
                <a:solidFill>
                  <a:schemeClr val="bg1"/>
                </a:solidFill>
              </a:rPr>
              <a:t>lalu</a:t>
            </a:r>
            <a:r>
              <a:rPr lang="en-US" sz="1600" dirty="0">
                <a:solidFill>
                  <a:schemeClr val="bg1"/>
                </a:solidFill>
              </a:rPr>
              <a:t>."</a:t>
            </a:r>
            <a:endParaRPr lang="en-ID" sz="1600" dirty="0">
              <a:solidFill>
                <a:schemeClr val="bg1"/>
              </a:solidFill>
            </a:endParaRPr>
          </a:p>
          <a:p>
            <a:pPr algn="just"/>
            <a:r>
              <a:rPr lang="en-ID" sz="1600" dirty="0">
                <a:solidFill>
                  <a:schemeClr val="bg1"/>
                </a:solidFill>
              </a:rPr>
              <a:t>Di </a:t>
            </a:r>
            <a:r>
              <a:rPr lang="en-ID" sz="1600" dirty="0" err="1">
                <a:solidFill>
                  <a:schemeClr val="bg1"/>
                </a:solidFill>
              </a:rPr>
              <a:t>dalam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Pasal</a:t>
            </a:r>
            <a:r>
              <a:rPr lang="en-ID" sz="1600" dirty="0">
                <a:solidFill>
                  <a:schemeClr val="bg1"/>
                </a:solidFill>
              </a:rPr>
              <a:t> 1319 KUH </a:t>
            </a:r>
            <a:r>
              <a:rPr lang="en-ID" sz="1600" dirty="0" err="1">
                <a:solidFill>
                  <a:schemeClr val="bg1"/>
                </a:solidFill>
              </a:rPr>
              <a:t>Perdata</a:t>
            </a:r>
            <a:r>
              <a:rPr lang="en-ID" sz="1600" dirty="0">
                <a:solidFill>
                  <a:schemeClr val="bg1"/>
                </a:solidFill>
              </a:rPr>
              <a:t>, </a:t>
            </a:r>
            <a:r>
              <a:rPr lang="en-ID" sz="1600" dirty="0" err="1">
                <a:solidFill>
                  <a:schemeClr val="bg1"/>
                </a:solidFill>
              </a:rPr>
              <a:t>perjanjian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dibedakan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menjadi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dua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macam</a:t>
            </a:r>
            <a:r>
              <a:rPr lang="en-ID" sz="1600" dirty="0">
                <a:solidFill>
                  <a:schemeClr val="bg1"/>
                </a:solidFill>
              </a:rPr>
              <a:t>, </a:t>
            </a:r>
            <a:r>
              <a:rPr lang="en-ID" sz="1600" dirty="0" err="1">
                <a:solidFill>
                  <a:schemeClr val="bg1"/>
                </a:solidFill>
              </a:rPr>
              <a:t>yaitu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perjanjian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bernama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i="1" dirty="0">
                <a:solidFill>
                  <a:schemeClr val="bg1"/>
                </a:solidFill>
              </a:rPr>
              <a:t>(</a:t>
            </a:r>
            <a:r>
              <a:rPr lang="en-ID" sz="1600" i="1" dirty="0" err="1">
                <a:solidFill>
                  <a:schemeClr val="bg1"/>
                </a:solidFill>
              </a:rPr>
              <a:t>nominaat</a:t>
            </a:r>
            <a:r>
              <a:rPr lang="en-ID" sz="1600" i="1" dirty="0">
                <a:solidFill>
                  <a:schemeClr val="bg1"/>
                </a:solidFill>
              </a:rPr>
              <a:t>)</a:t>
            </a:r>
            <a:r>
              <a:rPr lang="en-ID" sz="1600" dirty="0">
                <a:solidFill>
                  <a:schemeClr val="bg1"/>
                </a:solidFill>
              </a:rPr>
              <a:t> dan </a:t>
            </a:r>
            <a:r>
              <a:rPr lang="en-ID" sz="1600" dirty="0" err="1">
                <a:solidFill>
                  <a:schemeClr val="bg1"/>
                </a:solidFill>
              </a:rPr>
              <a:t>tidak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bernama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i="1" dirty="0">
                <a:solidFill>
                  <a:schemeClr val="bg1"/>
                </a:solidFill>
              </a:rPr>
              <a:t>(</a:t>
            </a:r>
            <a:r>
              <a:rPr lang="en-ID" sz="1600" i="1" dirty="0" err="1">
                <a:solidFill>
                  <a:schemeClr val="bg1"/>
                </a:solidFill>
              </a:rPr>
              <a:t>innominaat</a:t>
            </a:r>
            <a:r>
              <a:rPr lang="en-ID" sz="1600" i="1" dirty="0">
                <a:solidFill>
                  <a:schemeClr val="bg1"/>
                </a:solidFill>
              </a:rPr>
              <a:t>)</a:t>
            </a:r>
            <a:r>
              <a:rPr lang="en-ID" sz="1600" dirty="0">
                <a:solidFill>
                  <a:schemeClr val="bg1"/>
                </a:solidFill>
              </a:rPr>
              <a:t>. </a:t>
            </a:r>
            <a:r>
              <a:rPr lang="en-ID" sz="1600" dirty="0" err="1">
                <a:solidFill>
                  <a:schemeClr val="bg1"/>
                </a:solidFill>
              </a:rPr>
              <a:t>Perjanjian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tidak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bernama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merupakan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perjanjian</a:t>
            </a:r>
            <a:r>
              <a:rPr lang="en-ID" sz="1600" dirty="0">
                <a:solidFill>
                  <a:schemeClr val="bg1"/>
                </a:solidFill>
              </a:rPr>
              <a:t> yang </a:t>
            </a:r>
            <a:r>
              <a:rPr lang="en-ID" sz="1600" dirty="0" err="1">
                <a:solidFill>
                  <a:schemeClr val="bg1"/>
                </a:solidFill>
              </a:rPr>
              <a:t>timbul</a:t>
            </a:r>
            <a:r>
              <a:rPr lang="en-ID" sz="1600" dirty="0">
                <a:solidFill>
                  <a:schemeClr val="bg1"/>
                </a:solidFill>
              </a:rPr>
              <a:t>, </a:t>
            </a:r>
            <a:r>
              <a:rPr lang="en-ID" sz="1600" dirty="0" err="1">
                <a:solidFill>
                  <a:schemeClr val="bg1"/>
                </a:solidFill>
              </a:rPr>
              <a:t>tumbuh</a:t>
            </a:r>
            <a:r>
              <a:rPr lang="en-ID" sz="1600" dirty="0">
                <a:solidFill>
                  <a:schemeClr val="bg1"/>
                </a:solidFill>
              </a:rPr>
              <a:t>, </a:t>
            </a:r>
            <a:r>
              <a:rPr lang="en-ID" sz="1600" dirty="0" err="1">
                <a:solidFill>
                  <a:schemeClr val="bg1"/>
                </a:solidFill>
              </a:rPr>
              <a:t>hidup</a:t>
            </a:r>
            <a:r>
              <a:rPr lang="en-ID" sz="1600" dirty="0">
                <a:solidFill>
                  <a:schemeClr val="bg1"/>
                </a:solidFill>
              </a:rPr>
              <a:t>, dan </a:t>
            </a:r>
            <a:r>
              <a:rPr lang="en-ID" sz="1600" dirty="0" err="1">
                <a:solidFill>
                  <a:schemeClr val="bg1"/>
                </a:solidFill>
              </a:rPr>
              <a:t>berkembang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dalam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masyarakat</a:t>
            </a:r>
            <a:r>
              <a:rPr lang="en-ID" sz="1600" dirty="0">
                <a:solidFill>
                  <a:schemeClr val="bg1"/>
                </a:solidFill>
              </a:rPr>
              <a:t>. </a:t>
            </a:r>
            <a:r>
              <a:rPr lang="en-ID" sz="1600" dirty="0" err="1">
                <a:solidFill>
                  <a:schemeClr val="bg1"/>
                </a:solidFill>
              </a:rPr>
              <a:t>Perjanjian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bernama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maupun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tidak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bernama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tunduk</a:t>
            </a:r>
            <a:r>
              <a:rPr lang="en-ID" sz="1600" dirty="0">
                <a:solidFill>
                  <a:schemeClr val="bg1"/>
                </a:solidFill>
              </a:rPr>
              <a:t> pada </a:t>
            </a:r>
            <a:r>
              <a:rPr lang="en-ID" sz="1600" dirty="0" err="1">
                <a:solidFill>
                  <a:schemeClr val="bg1"/>
                </a:solidFill>
              </a:rPr>
              <a:t>Buku</a:t>
            </a:r>
            <a:r>
              <a:rPr lang="en-ID" sz="1600" dirty="0">
                <a:solidFill>
                  <a:schemeClr val="bg1"/>
                </a:solidFill>
              </a:rPr>
              <a:t> III </a:t>
            </a:r>
            <a:r>
              <a:rPr lang="en-ID" sz="1600" dirty="0" err="1">
                <a:solidFill>
                  <a:schemeClr val="bg1"/>
                </a:solidFill>
              </a:rPr>
              <a:t>KUHPerdata</a:t>
            </a:r>
            <a:r>
              <a:rPr lang="en-ID" sz="1600" dirty="0">
                <a:solidFill>
                  <a:schemeClr val="bg1"/>
                </a:solidFill>
              </a:rPr>
              <a:t>. </a:t>
            </a:r>
            <a:r>
              <a:rPr lang="en-ID" sz="1600" dirty="0" err="1">
                <a:solidFill>
                  <a:schemeClr val="bg1"/>
                </a:solidFill>
              </a:rPr>
              <a:t>Maksud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pembedaan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dalam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Pasal</a:t>
            </a:r>
            <a:r>
              <a:rPr lang="en-ID" sz="1600" dirty="0">
                <a:solidFill>
                  <a:schemeClr val="bg1"/>
                </a:solidFill>
              </a:rPr>
              <a:t> 1319 </a:t>
            </a:r>
            <a:r>
              <a:rPr lang="en-ID" sz="1600" dirty="0" err="1">
                <a:solidFill>
                  <a:schemeClr val="bg1"/>
                </a:solidFill>
              </a:rPr>
              <a:t>KUHPerdata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adalah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bahwa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ada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perjanjian-perjanjian</a:t>
            </a:r>
            <a:r>
              <a:rPr lang="en-ID" sz="1600" dirty="0">
                <a:solidFill>
                  <a:schemeClr val="bg1"/>
                </a:solidFill>
              </a:rPr>
              <a:t> yang </a:t>
            </a:r>
            <a:r>
              <a:rPr lang="en-ID" sz="1600" dirty="0" err="1">
                <a:solidFill>
                  <a:schemeClr val="bg1"/>
                </a:solidFill>
              </a:rPr>
              <a:t>tidak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dikuasai</a:t>
            </a:r>
            <a:r>
              <a:rPr lang="en-ID" sz="1600" dirty="0">
                <a:solidFill>
                  <a:schemeClr val="bg1"/>
                </a:solidFill>
              </a:rPr>
              <a:t> oleh </a:t>
            </a:r>
            <a:r>
              <a:rPr lang="en-ID" sz="1600" dirty="0" err="1">
                <a:solidFill>
                  <a:schemeClr val="bg1"/>
                </a:solidFill>
              </a:rPr>
              <a:t>ajaran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umum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sebagaimana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terdapat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dalam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titel-titel</a:t>
            </a:r>
            <a:r>
              <a:rPr lang="en-ID" sz="1600" dirty="0">
                <a:solidFill>
                  <a:schemeClr val="bg1"/>
                </a:solidFill>
              </a:rPr>
              <a:t> I, II, dan IV. </a:t>
            </a:r>
            <a:r>
              <a:rPr lang="en-ID" sz="1600" dirty="0" err="1">
                <a:solidFill>
                  <a:schemeClr val="bg1"/>
                </a:solidFill>
              </a:rPr>
              <a:t>Pasal</a:t>
            </a:r>
            <a:r>
              <a:rPr lang="en-ID" sz="1600" dirty="0">
                <a:solidFill>
                  <a:schemeClr val="bg1"/>
                </a:solidFill>
              </a:rPr>
              <a:t> 1319 </a:t>
            </a:r>
            <a:r>
              <a:rPr lang="en-ID" sz="1600" dirty="0" err="1">
                <a:solidFill>
                  <a:schemeClr val="bg1"/>
                </a:solidFill>
              </a:rPr>
              <a:t>KUHPerdata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tidak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lupa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menyebutkan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titel</a:t>
            </a:r>
            <a:r>
              <a:rPr lang="en-ID" sz="1600" dirty="0">
                <a:solidFill>
                  <a:schemeClr val="bg1"/>
                </a:solidFill>
              </a:rPr>
              <a:t> IV, </a:t>
            </a:r>
            <a:r>
              <a:rPr lang="en-ID" sz="1600" dirty="0" err="1">
                <a:solidFill>
                  <a:schemeClr val="bg1"/>
                </a:solidFill>
              </a:rPr>
              <a:t>melainkan</a:t>
            </a:r>
            <a:r>
              <a:rPr lang="en-ID" sz="1600" dirty="0">
                <a:solidFill>
                  <a:schemeClr val="bg1"/>
                </a:solidFill>
              </a:rPr>
              <a:t> juga </a:t>
            </a:r>
            <a:r>
              <a:rPr lang="en-ID" sz="1600" dirty="0" err="1">
                <a:solidFill>
                  <a:schemeClr val="bg1"/>
                </a:solidFill>
              </a:rPr>
              <a:t>diatur</a:t>
            </a:r>
            <a:r>
              <a:rPr lang="en-ID" sz="1600" dirty="0">
                <a:solidFill>
                  <a:schemeClr val="bg1"/>
                </a:solidFill>
              </a:rPr>
              <a:t> oleh </a:t>
            </a:r>
            <a:r>
              <a:rPr lang="en-ID" sz="1600" dirty="0" err="1">
                <a:solidFill>
                  <a:schemeClr val="bg1"/>
                </a:solidFill>
              </a:rPr>
              <a:t>ketentuan-ketentuan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khusus</a:t>
            </a:r>
            <a:r>
              <a:rPr lang="en-ID" sz="1600" dirty="0">
                <a:solidFill>
                  <a:schemeClr val="bg1"/>
                </a:solidFill>
              </a:rPr>
              <a:t> yang </a:t>
            </a:r>
            <a:r>
              <a:rPr lang="en-ID" sz="1600" dirty="0" err="1">
                <a:solidFill>
                  <a:schemeClr val="bg1"/>
                </a:solidFill>
              </a:rPr>
              <a:t>tunduk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untuk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sebagian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menyimpang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dari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ketentuan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umum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tadi</a:t>
            </a:r>
            <a:r>
              <a:rPr lang="en-ID" sz="1600" dirty="0">
                <a:solidFill>
                  <a:schemeClr val="bg1"/>
                </a:solidFill>
              </a:rPr>
              <a:t>, </a:t>
            </a:r>
            <a:r>
              <a:rPr lang="en-ID" sz="1600" dirty="0" err="1">
                <a:solidFill>
                  <a:schemeClr val="bg1"/>
                </a:solidFill>
              </a:rPr>
              <a:t>terutama</a:t>
            </a:r>
            <a:r>
              <a:rPr lang="en-ID" sz="1600" dirty="0">
                <a:solidFill>
                  <a:schemeClr val="bg1"/>
                </a:solidFill>
              </a:rPr>
              <a:t> yang </a:t>
            </a:r>
            <a:r>
              <a:rPr lang="en-ID" sz="1600" dirty="0" err="1">
                <a:solidFill>
                  <a:schemeClr val="bg1"/>
                </a:solidFill>
              </a:rPr>
              <a:t>dimaksudkan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adalah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isi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dari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titel-titel</a:t>
            </a:r>
            <a:r>
              <a:rPr lang="en-ID" sz="1600" dirty="0">
                <a:solidFill>
                  <a:schemeClr val="bg1"/>
                </a:solidFill>
              </a:rPr>
              <a:t> V </a:t>
            </a:r>
            <a:r>
              <a:rPr lang="en-ID" sz="1600" dirty="0" err="1">
                <a:solidFill>
                  <a:schemeClr val="bg1"/>
                </a:solidFill>
              </a:rPr>
              <a:t>sampai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dengan</a:t>
            </a:r>
            <a:r>
              <a:rPr lang="en-ID" sz="1600" dirty="0">
                <a:solidFill>
                  <a:schemeClr val="bg1"/>
                </a:solidFill>
              </a:rPr>
              <a:t> XVIII. </a:t>
            </a:r>
            <a:r>
              <a:rPr lang="en-ID" sz="1600" dirty="0" err="1">
                <a:solidFill>
                  <a:schemeClr val="bg1"/>
                </a:solidFill>
              </a:rPr>
              <a:t>Ketentuan-ketentuan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dalam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titel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ini</a:t>
            </a:r>
            <a:r>
              <a:rPr lang="en-ID" sz="1600" dirty="0">
                <a:solidFill>
                  <a:schemeClr val="bg1"/>
                </a:solidFill>
              </a:rPr>
              <a:t>, yang </a:t>
            </a:r>
            <a:r>
              <a:rPr lang="en-ID" sz="1600" dirty="0" err="1">
                <a:solidFill>
                  <a:schemeClr val="bg1"/>
                </a:solidFill>
              </a:rPr>
              <a:t>dalam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praktik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lazim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disebut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dengan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perjanjian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khusus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atau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perjanjian</a:t>
            </a:r>
            <a:r>
              <a:rPr lang="en-ID" sz="1600" dirty="0">
                <a:solidFill>
                  <a:schemeClr val="bg1"/>
                </a:solidFill>
              </a:rPr>
              <a:t> </a:t>
            </a:r>
            <a:r>
              <a:rPr lang="en-ID" sz="1600" dirty="0" err="1">
                <a:solidFill>
                  <a:schemeClr val="bg1"/>
                </a:solidFill>
              </a:rPr>
              <a:t>bernama</a:t>
            </a:r>
            <a:r>
              <a:rPr lang="en-ID" sz="1600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01657"/>
      </p:ext>
    </p:extLst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01D6D-41E3-C64A-AE31-CBCBE4825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SYARAT SAH PERJANJIAN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2FF598-8448-CD4A-A83C-91EF982D5CF8}"/>
              </a:ext>
            </a:extLst>
          </p:cNvPr>
          <p:cNvSpPr/>
          <p:nvPr/>
        </p:nvSpPr>
        <p:spPr>
          <a:xfrm>
            <a:off x="4517572" y="1937994"/>
            <a:ext cx="2743200" cy="5983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/>
              <a:t>PASAL 1320 KUH </a:t>
            </a:r>
            <a:r>
              <a:rPr lang="en-US" b="1" dirty="0" err="1"/>
              <a:t>Perdata</a:t>
            </a: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B9BB53-C0A1-624A-A715-735B336C2FFF}"/>
              </a:ext>
            </a:extLst>
          </p:cNvPr>
          <p:cNvSpPr/>
          <p:nvPr/>
        </p:nvSpPr>
        <p:spPr>
          <a:xfrm>
            <a:off x="1066800" y="3135086"/>
            <a:ext cx="2775857" cy="10232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995770D-2006-8B49-99D0-4AD8676F11AD}"/>
              </a:ext>
            </a:extLst>
          </p:cNvPr>
          <p:cNvSpPr/>
          <p:nvPr/>
        </p:nvSpPr>
        <p:spPr>
          <a:xfrm>
            <a:off x="974270" y="3135085"/>
            <a:ext cx="2960915" cy="102325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5BD4A7-4596-384E-BCF1-6A3739AFA38D}"/>
              </a:ext>
            </a:extLst>
          </p:cNvPr>
          <p:cNvSpPr/>
          <p:nvPr/>
        </p:nvSpPr>
        <p:spPr>
          <a:xfrm>
            <a:off x="8164285" y="3135084"/>
            <a:ext cx="2960915" cy="102325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28E1F4-B544-B04E-85D2-2AEDEE03C08F}"/>
              </a:ext>
            </a:extLst>
          </p:cNvPr>
          <p:cNvSpPr/>
          <p:nvPr/>
        </p:nvSpPr>
        <p:spPr>
          <a:xfrm>
            <a:off x="2517744" y="4637163"/>
            <a:ext cx="2960915" cy="102325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7BF8CF-03FB-BC41-AC62-64A26665D3B4}"/>
              </a:ext>
            </a:extLst>
          </p:cNvPr>
          <p:cNvSpPr/>
          <p:nvPr/>
        </p:nvSpPr>
        <p:spPr>
          <a:xfrm>
            <a:off x="6482441" y="4745494"/>
            <a:ext cx="2960915" cy="1023257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196A89-4ACB-1946-8A3E-75826582BA15}"/>
              </a:ext>
            </a:extLst>
          </p:cNvPr>
          <p:cNvSpPr txBox="1"/>
          <p:nvPr/>
        </p:nvSpPr>
        <p:spPr>
          <a:xfrm>
            <a:off x="1153644" y="3328822"/>
            <a:ext cx="2728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Sepakat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mereka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Mengikat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dirinya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F09C228-70A5-8F42-8919-67C7DBC983A0}"/>
              </a:ext>
            </a:extLst>
          </p:cNvPr>
          <p:cNvSpPr txBox="1"/>
          <p:nvPr/>
        </p:nvSpPr>
        <p:spPr>
          <a:xfrm>
            <a:off x="2454727" y="4817229"/>
            <a:ext cx="2960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Kecakapan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membuat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perikatan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2537C3-23E9-1F48-91DB-08F269F2C85E}"/>
              </a:ext>
            </a:extLst>
          </p:cNvPr>
          <p:cNvSpPr txBox="1"/>
          <p:nvPr/>
        </p:nvSpPr>
        <p:spPr>
          <a:xfrm>
            <a:off x="6988629" y="5094228"/>
            <a:ext cx="1989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Suatu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tertentu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5046A4-D1D8-274D-8BF7-97B0EF04BB38}"/>
              </a:ext>
            </a:extLst>
          </p:cNvPr>
          <p:cNvSpPr txBox="1"/>
          <p:nvPr/>
        </p:nvSpPr>
        <p:spPr>
          <a:xfrm>
            <a:off x="8559946" y="3341440"/>
            <a:ext cx="2386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Suatu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sebab</a:t>
            </a:r>
            <a:r>
              <a:rPr lang="en-US" dirty="0">
                <a:solidFill>
                  <a:schemeClr val="bg1"/>
                </a:solidFill>
              </a:rPr>
              <a:t> yang halal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A12D571-584B-174D-8A9D-5042AC7FB274}"/>
              </a:ext>
            </a:extLst>
          </p:cNvPr>
          <p:cNvCxnSpPr/>
          <p:nvPr/>
        </p:nvCxnSpPr>
        <p:spPr>
          <a:xfrm flipH="1">
            <a:off x="4125686" y="2612571"/>
            <a:ext cx="1513114" cy="522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98E32F8-BAB6-4E4E-ABEE-8E7341F10DAA}"/>
              </a:ext>
            </a:extLst>
          </p:cNvPr>
          <p:cNvCxnSpPr/>
          <p:nvPr/>
        </p:nvCxnSpPr>
        <p:spPr>
          <a:xfrm flipH="1">
            <a:off x="4702629" y="2585996"/>
            <a:ext cx="1045028" cy="1945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571B93C-458D-8349-BA73-B75308520558}"/>
              </a:ext>
            </a:extLst>
          </p:cNvPr>
          <p:cNvCxnSpPr/>
          <p:nvPr/>
        </p:nvCxnSpPr>
        <p:spPr>
          <a:xfrm>
            <a:off x="6034461" y="2612571"/>
            <a:ext cx="1030368" cy="1861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26FFD30-9A79-F246-A394-ACB76D6CDFEF}"/>
              </a:ext>
            </a:extLst>
          </p:cNvPr>
          <p:cNvCxnSpPr/>
          <p:nvPr/>
        </p:nvCxnSpPr>
        <p:spPr>
          <a:xfrm>
            <a:off x="6211626" y="2601347"/>
            <a:ext cx="1751272" cy="424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391071"/>
      </p:ext>
    </p:extLst>
  </p:cSld>
  <p:clrMapOvr>
    <a:masterClrMapping/>
  </p:clrMapOvr>
  <p:transition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F345-1BAF-C74F-9CA2-AE84BB7D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JENIS-JENIS PERJANJIAN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81F8B-14D8-D144-885D-83517A2E9C6C}"/>
              </a:ext>
            </a:extLst>
          </p:cNvPr>
          <p:cNvSpPr/>
          <p:nvPr/>
        </p:nvSpPr>
        <p:spPr>
          <a:xfrm>
            <a:off x="827314" y="1698170"/>
            <a:ext cx="10482943" cy="4517235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F203F3E-E091-3C43-B99B-498ACB515488}"/>
              </a:ext>
            </a:extLst>
          </p:cNvPr>
          <p:cNvSpPr/>
          <p:nvPr/>
        </p:nvSpPr>
        <p:spPr>
          <a:xfrm>
            <a:off x="1066800" y="1839686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BE2329-E02E-A840-801B-33EFAEDB36A0}"/>
              </a:ext>
            </a:extLst>
          </p:cNvPr>
          <p:cNvSpPr/>
          <p:nvPr/>
        </p:nvSpPr>
        <p:spPr>
          <a:xfrm>
            <a:off x="1066800" y="2759528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2A8BA1-3E29-A841-BB11-273929AB8CB4}"/>
              </a:ext>
            </a:extLst>
          </p:cNvPr>
          <p:cNvSpPr/>
          <p:nvPr/>
        </p:nvSpPr>
        <p:spPr>
          <a:xfrm>
            <a:off x="4517570" y="1839685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E1B53A-7182-6B48-90BC-C26C572D6A7A}"/>
              </a:ext>
            </a:extLst>
          </p:cNvPr>
          <p:cNvSpPr/>
          <p:nvPr/>
        </p:nvSpPr>
        <p:spPr>
          <a:xfrm>
            <a:off x="7968340" y="1839685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E66874-F5EB-CF4D-8F55-F58DB1FAF8EA}"/>
              </a:ext>
            </a:extLst>
          </p:cNvPr>
          <p:cNvSpPr/>
          <p:nvPr/>
        </p:nvSpPr>
        <p:spPr>
          <a:xfrm>
            <a:off x="4517569" y="2759527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430CA2-975A-6B4F-9DE7-CCB270DA49E9}"/>
              </a:ext>
            </a:extLst>
          </p:cNvPr>
          <p:cNvSpPr/>
          <p:nvPr/>
        </p:nvSpPr>
        <p:spPr>
          <a:xfrm>
            <a:off x="7968340" y="2737756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4F6DECF-AEF5-C64C-995F-FB0A579349EA}"/>
              </a:ext>
            </a:extLst>
          </p:cNvPr>
          <p:cNvSpPr/>
          <p:nvPr/>
        </p:nvSpPr>
        <p:spPr>
          <a:xfrm>
            <a:off x="1066798" y="3679370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EA937E0-1641-8F4E-9188-73139E96A54F}"/>
              </a:ext>
            </a:extLst>
          </p:cNvPr>
          <p:cNvSpPr/>
          <p:nvPr/>
        </p:nvSpPr>
        <p:spPr>
          <a:xfrm>
            <a:off x="4517568" y="3679370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3FDB15-0E0D-1145-90C5-11BCC7CCB490}"/>
              </a:ext>
            </a:extLst>
          </p:cNvPr>
          <p:cNvSpPr/>
          <p:nvPr/>
        </p:nvSpPr>
        <p:spPr>
          <a:xfrm>
            <a:off x="7913912" y="3679370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8D13C9-052E-D149-8D30-9505D9CAA796}"/>
              </a:ext>
            </a:extLst>
          </p:cNvPr>
          <p:cNvSpPr/>
          <p:nvPr/>
        </p:nvSpPr>
        <p:spPr>
          <a:xfrm>
            <a:off x="1066798" y="4599212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0F9BF31-86C1-4949-902C-B6C2324FD7AC}"/>
              </a:ext>
            </a:extLst>
          </p:cNvPr>
          <p:cNvSpPr/>
          <p:nvPr/>
        </p:nvSpPr>
        <p:spPr>
          <a:xfrm>
            <a:off x="1066798" y="5461396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Kuasa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758883-160A-CD45-B2DE-12CCBC512C3A}"/>
              </a:ext>
            </a:extLst>
          </p:cNvPr>
          <p:cNvSpPr/>
          <p:nvPr/>
        </p:nvSpPr>
        <p:spPr>
          <a:xfrm>
            <a:off x="4517568" y="4599212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Bunga </a:t>
            </a:r>
            <a:r>
              <a:rPr lang="en-US" dirty="0" err="1">
                <a:solidFill>
                  <a:schemeClr val="bg1"/>
                </a:solidFill>
              </a:rPr>
              <a:t>tetap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atau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bunga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abadi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38501E0-4ADD-384B-8FAD-D79496F69534}"/>
              </a:ext>
            </a:extLst>
          </p:cNvPr>
          <p:cNvSpPr/>
          <p:nvPr/>
        </p:nvSpPr>
        <p:spPr>
          <a:xfrm>
            <a:off x="7913912" y="4589701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untung-untungan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967226-F964-2E4F-8429-BDE21D43C2A1}"/>
              </a:ext>
            </a:extLst>
          </p:cNvPr>
          <p:cNvSpPr/>
          <p:nvPr/>
        </p:nvSpPr>
        <p:spPr>
          <a:xfrm>
            <a:off x="4517568" y="5461395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Penanggungan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A6A6BF-6E4E-B946-8821-8D3861DF69E4}"/>
              </a:ext>
            </a:extLst>
          </p:cNvPr>
          <p:cNvSpPr/>
          <p:nvPr/>
        </p:nvSpPr>
        <p:spPr>
          <a:xfrm>
            <a:off x="7906662" y="5452894"/>
            <a:ext cx="3102429" cy="620485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Perdamaian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455C66-389E-274B-9A1E-96BD3CBF6597}"/>
              </a:ext>
            </a:extLst>
          </p:cNvPr>
          <p:cNvSpPr txBox="1"/>
          <p:nvPr/>
        </p:nvSpPr>
        <p:spPr>
          <a:xfrm>
            <a:off x="2004356" y="1933443"/>
            <a:ext cx="985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Jual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beli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A6F087D-3CF0-0840-9CB3-C62EF089C28E}"/>
              </a:ext>
            </a:extLst>
          </p:cNvPr>
          <p:cNvSpPr txBox="1"/>
          <p:nvPr/>
        </p:nvSpPr>
        <p:spPr>
          <a:xfrm>
            <a:off x="5257808" y="1941497"/>
            <a:ext cx="1708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Tukar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menukar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E6A79FA-1549-FE46-83D4-6F2C7E30C258}"/>
              </a:ext>
            </a:extLst>
          </p:cNvPr>
          <p:cNvSpPr txBox="1"/>
          <p:nvPr/>
        </p:nvSpPr>
        <p:spPr>
          <a:xfrm>
            <a:off x="8516643" y="1943755"/>
            <a:ext cx="1675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Sewa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menyewa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EC81A7-D6A9-7B4B-9F1E-E2F81465E019}"/>
              </a:ext>
            </a:extLst>
          </p:cNvPr>
          <p:cNvSpPr txBox="1"/>
          <p:nvPr/>
        </p:nvSpPr>
        <p:spPr>
          <a:xfrm>
            <a:off x="1355780" y="2755972"/>
            <a:ext cx="23530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melakukan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 err="1">
                <a:solidFill>
                  <a:schemeClr val="bg1"/>
                </a:solidFill>
              </a:rPr>
              <a:t>pekerjaan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D84884-76E9-E74B-85BF-C1D69AAECA79}"/>
              </a:ext>
            </a:extLst>
          </p:cNvPr>
          <p:cNvSpPr txBox="1"/>
          <p:nvPr/>
        </p:nvSpPr>
        <p:spPr>
          <a:xfrm>
            <a:off x="4877105" y="2889413"/>
            <a:ext cx="2238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Persekutuan </a:t>
            </a:r>
            <a:r>
              <a:rPr lang="en-US" dirty="0" err="1">
                <a:solidFill>
                  <a:schemeClr val="bg1"/>
                </a:solidFill>
              </a:rPr>
              <a:t>perdata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F9DC3C2-4681-1D47-A7DF-CF4124A15F46}"/>
              </a:ext>
            </a:extLst>
          </p:cNvPr>
          <p:cNvSpPr txBox="1"/>
          <p:nvPr/>
        </p:nvSpPr>
        <p:spPr>
          <a:xfrm>
            <a:off x="8643683" y="2863311"/>
            <a:ext cx="1535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Perkumpulan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BAE662-4D2F-4C46-9AF8-54782579E5ED}"/>
              </a:ext>
            </a:extLst>
          </p:cNvPr>
          <p:cNvSpPr txBox="1"/>
          <p:nvPr/>
        </p:nvSpPr>
        <p:spPr>
          <a:xfrm>
            <a:off x="2135000" y="3809946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Hibah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7D0139-A2F1-AF48-9ED2-2CF769C25150}"/>
              </a:ext>
            </a:extLst>
          </p:cNvPr>
          <p:cNvSpPr txBox="1"/>
          <p:nvPr/>
        </p:nvSpPr>
        <p:spPr>
          <a:xfrm>
            <a:off x="5097507" y="3802456"/>
            <a:ext cx="1885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Penitipan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barang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7D1A10A-55D3-614D-93F1-BD76185069B0}"/>
              </a:ext>
            </a:extLst>
          </p:cNvPr>
          <p:cNvSpPr txBox="1"/>
          <p:nvPr/>
        </p:nvSpPr>
        <p:spPr>
          <a:xfrm>
            <a:off x="8656002" y="3795946"/>
            <a:ext cx="1482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Pinjam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pakai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2F8CBB8-605B-CD45-AC3F-F0AD8BF85A83}"/>
              </a:ext>
            </a:extLst>
          </p:cNvPr>
          <p:cNvSpPr txBox="1"/>
          <p:nvPr/>
        </p:nvSpPr>
        <p:spPr>
          <a:xfrm>
            <a:off x="1554552" y="4746051"/>
            <a:ext cx="2029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Pinjam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meminjam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968804"/>
      </p:ext>
    </p:extLst>
  </p:cSld>
  <p:clrMapOvr>
    <a:masterClrMapping/>
  </p:clrMapOvr>
  <p:transition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F345-1BAF-C74F-9CA2-AE84BB7D5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JENIS-JENIS PERJANJIAN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E81F8B-14D8-D144-885D-83517A2E9C6C}"/>
              </a:ext>
            </a:extLst>
          </p:cNvPr>
          <p:cNvSpPr/>
          <p:nvPr/>
        </p:nvSpPr>
        <p:spPr>
          <a:xfrm>
            <a:off x="827314" y="1698170"/>
            <a:ext cx="10482943" cy="475978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BE2329-E02E-A840-801B-33EFAEDB36A0}"/>
              </a:ext>
            </a:extLst>
          </p:cNvPr>
          <p:cNvSpPr/>
          <p:nvPr/>
        </p:nvSpPr>
        <p:spPr>
          <a:xfrm>
            <a:off x="1109664" y="2014194"/>
            <a:ext cx="9920288" cy="669472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en-US" dirty="0" err="1">
                <a:solidFill>
                  <a:schemeClr val="bg1"/>
                </a:solidFill>
              </a:rPr>
              <a:t>Jangka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waktu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ditentukan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berakhir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E9CC5B-1AE1-5E4E-B904-A44A9498081E}"/>
              </a:ext>
            </a:extLst>
          </p:cNvPr>
          <p:cNvSpPr/>
          <p:nvPr/>
        </p:nvSpPr>
        <p:spPr>
          <a:xfrm>
            <a:off x="1107280" y="2875182"/>
            <a:ext cx="9920288" cy="669472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en-US" dirty="0" err="1">
                <a:solidFill>
                  <a:schemeClr val="bg1"/>
                </a:solidFill>
              </a:rPr>
              <a:t>Adanya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persetujuan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dari</a:t>
            </a:r>
            <a:r>
              <a:rPr lang="en-US" dirty="0">
                <a:solidFill>
                  <a:schemeClr val="bg1"/>
                </a:solidFill>
              </a:rPr>
              <a:t> para </a:t>
            </a:r>
            <a:r>
              <a:rPr lang="en-US" dirty="0" err="1">
                <a:solidFill>
                  <a:schemeClr val="bg1"/>
                </a:solidFill>
              </a:rPr>
              <a:t>pihak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untuk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mengakhiri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tersebut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2AA2C4B-9E22-5948-8842-3905B6999329}"/>
              </a:ext>
            </a:extLst>
          </p:cNvPr>
          <p:cNvSpPr/>
          <p:nvPr/>
        </p:nvSpPr>
        <p:spPr>
          <a:xfrm>
            <a:off x="1109664" y="3755892"/>
            <a:ext cx="9920288" cy="669472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en-US" dirty="0" err="1">
                <a:solidFill>
                  <a:schemeClr val="bg1"/>
                </a:solidFill>
              </a:rPr>
              <a:t>Ditentukan</a:t>
            </a:r>
            <a:r>
              <a:rPr lang="en-US" dirty="0">
                <a:solidFill>
                  <a:schemeClr val="bg1"/>
                </a:solidFill>
              </a:rPr>
              <a:t> oleh </a:t>
            </a:r>
            <a:r>
              <a:rPr lang="en-US" dirty="0" err="1">
                <a:solidFill>
                  <a:schemeClr val="bg1"/>
                </a:solidFill>
              </a:rPr>
              <a:t>undang-undang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593DB4D2-C8F7-8444-8BDB-D54BF8E860C6}"/>
              </a:ext>
            </a:extLst>
          </p:cNvPr>
          <p:cNvSpPr/>
          <p:nvPr/>
        </p:nvSpPr>
        <p:spPr>
          <a:xfrm>
            <a:off x="1107280" y="4636602"/>
            <a:ext cx="9920288" cy="669472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en-US" dirty="0" err="1">
                <a:solidFill>
                  <a:schemeClr val="bg1"/>
                </a:solidFill>
              </a:rPr>
              <a:t>Adanya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putusan</a:t>
            </a:r>
            <a:r>
              <a:rPr lang="en-US" dirty="0">
                <a:solidFill>
                  <a:schemeClr val="bg1"/>
                </a:solidFill>
              </a:rPr>
              <a:t> hakim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03A565D5-3ED1-6947-BE76-C51263368CF8}"/>
              </a:ext>
            </a:extLst>
          </p:cNvPr>
          <p:cNvSpPr/>
          <p:nvPr/>
        </p:nvSpPr>
        <p:spPr>
          <a:xfrm>
            <a:off x="1107280" y="5520557"/>
            <a:ext cx="9920288" cy="669472"/>
          </a:xfrm>
          <a:prstGeom prst="rect">
            <a:avLst/>
          </a:prstGeom>
          <a:noFill/>
          <a:ln w="952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just"/>
            <a:r>
              <a:rPr lang="en-US" dirty="0">
                <a:solidFill>
                  <a:schemeClr val="bg1"/>
                </a:solidFill>
              </a:rPr>
              <a:t>-</a:t>
            </a:r>
            <a:r>
              <a:rPr lang="en-US" dirty="0" err="1">
                <a:solidFill>
                  <a:schemeClr val="bg1"/>
                </a:solidFill>
              </a:rPr>
              <a:t>Tujuan</a:t>
            </a:r>
            <a:r>
              <a:rPr lang="en-US" dirty="0">
                <a:solidFill>
                  <a:schemeClr val="bg1"/>
                </a:solidFill>
              </a:rPr>
              <a:t> yang </a:t>
            </a:r>
            <a:r>
              <a:rPr lang="en-US" dirty="0" err="1">
                <a:solidFill>
                  <a:schemeClr val="bg1"/>
                </a:solidFill>
              </a:rPr>
              <a:t>dimaksud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dalam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perjanjian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telah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tercapai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735665"/>
      </p:ext>
    </p:extLst>
  </p:cSld>
  <p:clrMapOvr>
    <a:masterClrMapping/>
  </p:clrMapOvr>
  <p:transition>
    <p:blinds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C10BE-1D2B-8B44-905C-BDC0B78B1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2818" y="2743200"/>
            <a:ext cx="10058400" cy="1371600"/>
          </a:xfrm>
        </p:spPr>
        <p:txBody>
          <a:bodyPr>
            <a:normAutofit/>
          </a:bodyPr>
          <a:lstStyle/>
          <a:p>
            <a:pPr algn="ctr"/>
            <a:r>
              <a:rPr lang="en-US" sz="8000" dirty="0">
                <a:solidFill>
                  <a:schemeClr val="bg1"/>
                </a:solidFill>
              </a:rPr>
              <a:t>TERIMA KASIH</a:t>
            </a:r>
          </a:p>
        </p:txBody>
      </p:sp>
    </p:spTree>
    <p:extLst>
      <p:ext uri="{BB962C8B-B14F-4D97-AF65-F5344CB8AC3E}">
        <p14:creationId xmlns:p14="http://schemas.microsoft.com/office/powerpoint/2010/main" val="2282338608"/>
      </p:ext>
    </p:extLst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Paper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109</TotalTime>
  <Words>505</Words>
  <Application>Microsoft Office PowerPoint</Application>
  <PresentationFormat>Layar Lebar</PresentationFormat>
  <Paragraphs>53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Judul Slide</vt:lpstr>
      </vt:variant>
      <vt:variant>
        <vt:i4>8</vt:i4>
      </vt:variant>
    </vt:vector>
  </HeadingPairs>
  <TitlesOfParts>
    <vt:vector size="9" baseType="lpstr">
      <vt:lpstr>Paper</vt:lpstr>
      <vt:lpstr>PERJANJIAN BERNAMA</vt:lpstr>
      <vt:lpstr>DEFINISI PERJANJIAN</vt:lpstr>
      <vt:lpstr>JENIS-JENIS PERJANJIAN</vt:lpstr>
      <vt:lpstr>DEFINISI PERJANJIAN BERNAMA (NOMINAAT)</vt:lpstr>
      <vt:lpstr>SYARAT SAH PERJANJIAN</vt:lpstr>
      <vt:lpstr>JENIS-JENIS PERJANJIAN</vt:lpstr>
      <vt:lpstr>JENIS-JENIS PERJANJIAN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Perjanjian bernama</dc:title>
  <dc:creator>Microsoft Office User</dc:creator>
  <cp:lastModifiedBy>Pengguna Tidak dikenal</cp:lastModifiedBy>
  <cp:revision>15</cp:revision>
  <dcterms:created xsi:type="dcterms:W3CDTF">2020-11-19T09:33:30Z</dcterms:created>
  <dcterms:modified xsi:type="dcterms:W3CDTF">2022-02-22T23:42:53Z</dcterms:modified>
</cp:coreProperties>
</file>